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132" y="3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852CE7C-709F-438E-BA97-AEC199FF286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132653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2CE7C-709F-438E-BA97-AEC199FF286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364839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2CE7C-709F-438E-BA97-AEC199FF286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2996839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852CE7C-709F-438E-BA97-AEC199FF286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279603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52CE7C-709F-438E-BA97-AEC199FF2860}" type="datetimeFigureOut">
              <a:rPr lang="en-GB" smtClean="0"/>
              <a:t>13/01/2021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29116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852CE7C-709F-438E-BA97-AEC199FF2860}"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3698405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852CE7C-709F-438E-BA97-AEC199FF2860}" type="datetimeFigureOut">
              <a:rPr lang="en-GB" smtClean="0"/>
              <a:t>13/01/2021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361415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852CE7C-709F-438E-BA97-AEC199FF2860}" type="datetimeFigureOut">
              <a:rPr lang="en-GB" smtClean="0"/>
              <a:t>13/01/2021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320643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52CE7C-709F-438E-BA97-AEC199FF2860}" type="datetimeFigureOut">
              <a:rPr lang="en-GB" smtClean="0"/>
              <a:t>13/01/2021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4158610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52CE7C-709F-438E-BA97-AEC199FF2860}"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2714972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52CE7C-709F-438E-BA97-AEC199FF2860}" type="datetimeFigureOut">
              <a:rPr lang="en-GB" smtClean="0"/>
              <a:t>13/01/2021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C5BC4B-0E62-45B2-ACD6-66A6199EDCA4}" type="slidenum">
              <a:rPr lang="en-GB" smtClean="0"/>
              <a:t>‹#›</a:t>
            </a:fld>
            <a:endParaRPr lang="en-GB"/>
          </a:p>
        </p:txBody>
      </p:sp>
    </p:spTree>
    <p:extLst>
      <p:ext uri="{BB962C8B-B14F-4D97-AF65-F5344CB8AC3E}">
        <p14:creationId xmlns:p14="http://schemas.microsoft.com/office/powerpoint/2010/main" val="87873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52CE7C-709F-438E-BA97-AEC199FF2860}" type="datetimeFigureOut">
              <a:rPr lang="en-GB" smtClean="0"/>
              <a:t>13/01/2021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5BC4B-0E62-45B2-ACD6-66A6199EDCA4}" type="slidenum">
              <a:rPr lang="en-GB" smtClean="0"/>
              <a:t>‹#›</a:t>
            </a:fld>
            <a:endParaRPr lang="en-GB"/>
          </a:p>
        </p:txBody>
      </p:sp>
    </p:spTree>
    <p:extLst>
      <p:ext uri="{BB962C8B-B14F-4D97-AF65-F5344CB8AC3E}">
        <p14:creationId xmlns:p14="http://schemas.microsoft.com/office/powerpoint/2010/main" val="308657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020"/>
            <a:ext cx="9144000" cy="1137511"/>
          </a:xfrm>
        </p:spPr>
        <p:txBody>
          <a:bodyPr>
            <a:normAutofit/>
          </a:bodyPr>
          <a:lstStyle/>
          <a:p>
            <a:pPr algn="l"/>
            <a:r>
              <a:rPr lang="en-GB" u="sng" dirty="0" smtClean="0">
                <a:latin typeface="Sassoon Penpals" panose="02000400000000000000" pitchFamily="50" charset="0"/>
              </a:rPr>
              <a:t>Thursday 14</a:t>
            </a:r>
            <a:r>
              <a:rPr lang="en-GB" u="sng" baseline="30000" dirty="0" smtClean="0">
                <a:latin typeface="Sassoon Penpals" panose="02000400000000000000" pitchFamily="50" charset="0"/>
              </a:rPr>
              <a:t>th</a:t>
            </a:r>
            <a:r>
              <a:rPr lang="en-GB" u="sng" dirty="0" smtClean="0">
                <a:latin typeface="Sassoon Penpals" panose="02000400000000000000" pitchFamily="50" charset="0"/>
              </a:rPr>
              <a:t> </a:t>
            </a:r>
            <a:r>
              <a:rPr lang="en-GB" u="sng" dirty="0">
                <a:latin typeface="Sassoon Penpals" panose="02000400000000000000" pitchFamily="50" charset="0"/>
              </a:rPr>
              <a:t>October 2020</a:t>
            </a:r>
          </a:p>
        </p:txBody>
      </p:sp>
      <p:sp>
        <p:nvSpPr>
          <p:cNvPr id="3" name="Subtitle 2"/>
          <p:cNvSpPr>
            <a:spLocks noGrp="1"/>
          </p:cNvSpPr>
          <p:nvPr>
            <p:ph type="subTitle" idx="1"/>
          </p:nvPr>
        </p:nvSpPr>
        <p:spPr>
          <a:xfrm>
            <a:off x="0" y="1525044"/>
            <a:ext cx="9144000" cy="1655762"/>
          </a:xfrm>
        </p:spPr>
        <p:txBody>
          <a:bodyPr>
            <a:normAutofit/>
          </a:bodyPr>
          <a:lstStyle/>
          <a:p>
            <a:pPr algn="l"/>
            <a:r>
              <a:rPr lang="en-GB" sz="4400" u="sng" dirty="0">
                <a:latin typeface="Sassoon Penpals" panose="02000400000000000000" pitchFamily="50" charset="0"/>
              </a:rPr>
              <a:t>To use a timeline to sequence an international event</a:t>
            </a:r>
          </a:p>
        </p:txBody>
      </p:sp>
    </p:spTree>
    <p:extLst>
      <p:ext uri="{BB962C8B-B14F-4D97-AF65-F5344CB8AC3E}">
        <p14:creationId xmlns:p14="http://schemas.microsoft.com/office/powerpoint/2010/main" val="706745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0303"/>
            <a:ext cx="10515600" cy="1325563"/>
          </a:xfrm>
        </p:spPr>
        <p:txBody>
          <a:bodyPr/>
          <a:lstStyle/>
          <a:p>
            <a:r>
              <a:rPr lang="en-GB" dirty="0">
                <a:latin typeface="Arial" panose="020B0604020202020204" pitchFamily="34" charset="0"/>
                <a:cs typeface="Arial" panose="020B0604020202020204" pitchFamily="34" charset="0"/>
              </a:rPr>
              <a:t>Vocabulary</a:t>
            </a:r>
          </a:p>
        </p:txBody>
      </p:sp>
      <p:sp>
        <p:nvSpPr>
          <p:cNvPr id="3" name="Content Placeholder 2"/>
          <p:cNvSpPr>
            <a:spLocks noGrp="1"/>
          </p:cNvSpPr>
          <p:nvPr>
            <p:ph idx="1"/>
          </p:nvPr>
        </p:nvSpPr>
        <p:spPr>
          <a:xfrm>
            <a:off x="159026" y="1036554"/>
            <a:ext cx="11860696" cy="5505914"/>
          </a:xfrm>
        </p:spPr>
        <p:txBody>
          <a:bodyPr>
            <a:noAutofit/>
          </a:bodyPr>
          <a:lstStyle/>
          <a:p>
            <a:pPr marL="0" indent="0">
              <a:buNone/>
            </a:pPr>
            <a:r>
              <a:rPr lang="en-GB" b="1" dirty="0">
                <a:latin typeface="Arial" panose="020B0604020202020204" pitchFamily="34" charset="0"/>
                <a:cs typeface="Arial" panose="020B0604020202020204" pitchFamily="34" charset="0"/>
              </a:rPr>
              <a:t>Timeline</a:t>
            </a:r>
            <a:r>
              <a:rPr lang="en-GB" dirty="0">
                <a:latin typeface="Arial" panose="020B0604020202020204" pitchFamily="34" charset="0"/>
                <a:cs typeface="Arial" panose="020B0604020202020204" pitchFamily="34" charset="0"/>
              </a:rPr>
              <a:t> - a graphical representation of a period of time, on which important events are marked		</a:t>
            </a:r>
          </a:p>
          <a:p>
            <a:pPr marL="0" indent="0">
              <a:buNone/>
            </a:pPr>
            <a:r>
              <a:rPr lang="en-GB" b="1" dirty="0">
                <a:latin typeface="Arial" panose="020B0604020202020204" pitchFamily="34" charset="0"/>
                <a:cs typeface="Arial" panose="020B0604020202020204" pitchFamily="34" charset="0"/>
              </a:rPr>
              <a:t>Czechoslovakia</a:t>
            </a:r>
            <a:r>
              <a:rPr lang="en-GB" dirty="0">
                <a:latin typeface="Arial" panose="020B0604020202020204" pitchFamily="34" charset="0"/>
                <a:cs typeface="Arial" panose="020B0604020202020204" pitchFamily="34" charset="0"/>
              </a:rPr>
              <a:t> - a former republic in central Europe: formed after World War I now known as Czech Republic and Slovakia</a:t>
            </a:r>
          </a:p>
          <a:p>
            <a:pPr marL="0" indent="0">
              <a:buNone/>
            </a:pPr>
            <a:r>
              <a:rPr lang="en-GB" b="1" dirty="0">
                <a:latin typeface="Arial" panose="020B0604020202020204" pitchFamily="34" charset="0"/>
                <a:cs typeface="Arial" panose="020B0604020202020204" pitchFamily="34" charset="0"/>
              </a:rPr>
              <a:t>Chronology -</a:t>
            </a:r>
            <a:r>
              <a:rPr lang="en-GB" dirty="0">
                <a:latin typeface="Arial" panose="020B0604020202020204" pitchFamily="34" charset="0"/>
                <a:cs typeface="Arial" panose="020B0604020202020204" pitchFamily="34" charset="0"/>
              </a:rPr>
              <a:t> the arrangement of events or dates in the order of their occurrence	</a:t>
            </a:r>
          </a:p>
          <a:p>
            <a:pPr marL="0" indent="0">
              <a:buNone/>
            </a:pPr>
            <a:r>
              <a:rPr lang="en-GB" b="1" dirty="0">
                <a:latin typeface="Arial" panose="020B0604020202020204" pitchFamily="34" charset="0"/>
                <a:cs typeface="Arial" panose="020B0604020202020204" pitchFamily="34" charset="0"/>
              </a:rPr>
              <a:t>Chancellor - </a:t>
            </a:r>
            <a:r>
              <a:rPr lang="en-GB" dirty="0">
                <a:latin typeface="Arial" panose="020B0604020202020204" pitchFamily="34" charset="0"/>
                <a:cs typeface="Arial" panose="020B0604020202020204" pitchFamily="34" charset="0"/>
              </a:rPr>
              <a:t>a senior state or legal official</a:t>
            </a:r>
          </a:p>
          <a:p>
            <a:pPr marL="0" indent="0">
              <a:buNone/>
            </a:pPr>
            <a:r>
              <a:rPr lang="en-GB" b="1" dirty="0">
                <a:latin typeface="Arial" panose="020B0604020202020204" pitchFamily="34" charset="0"/>
                <a:cs typeface="Arial" panose="020B0604020202020204" pitchFamily="34" charset="0"/>
              </a:rPr>
              <a:t>Influential -</a:t>
            </a:r>
            <a:r>
              <a:rPr lang="en-GB" dirty="0">
                <a:latin typeface="Arial" panose="020B0604020202020204" pitchFamily="34" charset="0"/>
                <a:cs typeface="Arial" panose="020B0604020202020204" pitchFamily="34" charset="0"/>
              </a:rPr>
              <a:t>	having great influence on someone or something	</a:t>
            </a:r>
          </a:p>
          <a:p>
            <a:pPr marL="0" indent="0">
              <a:buNone/>
            </a:pPr>
            <a:r>
              <a:rPr lang="en-GB" b="1" dirty="0">
                <a:latin typeface="Arial" panose="020B0604020202020204" pitchFamily="34" charset="0"/>
                <a:cs typeface="Arial" panose="020B0604020202020204" pitchFamily="34" charset="0"/>
              </a:rPr>
              <a:t>Nazis - </a:t>
            </a:r>
            <a:r>
              <a:rPr lang="en-GB" dirty="0">
                <a:latin typeface="Arial" panose="020B0604020202020204" pitchFamily="34" charset="0"/>
                <a:cs typeface="Arial" panose="020B0604020202020204" pitchFamily="34" charset="0"/>
              </a:rPr>
              <a:t>a member of the National Socialist German Workers' Party</a:t>
            </a:r>
          </a:p>
          <a:p>
            <a:pPr marL="0" indent="0">
              <a:buNone/>
            </a:pPr>
            <a:r>
              <a:rPr lang="en-GB" b="1" dirty="0">
                <a:latin typeface="Arial" panose="020B0604020202020204" pitchFamily="34" charset="0"/>
                <a:cs typeface="Arial" panose="020B0604020202020204" pitchFamily="34" charset="0"/>
              </a:rPr>
              <a:t>Adolf Hitler - </a:t>
            </a:r>
            <a:r>
              <a:rPr lang="en-GB" b="0" i="0" dirty="0">
                <a:solidFill>
                  <a:srgbClr val="1A1A1A"/>
                </a:solidFill>
                <a:effectLst/>
                <a:latin typeface="Arial" panose="020B0604020202020204" pitchFamily="34" charset="0"/>
                <a:cs typeface="Arial" panose="020B0604020202020204" pitchFamily="34" charset="0"/>
              </a:rPr>
              <a:t>Nazi dictator of Germany, born in Austria: Chancellor 1933–45; dictator 1934–45.</a:t>
            </a:r>
            <a:endParaRPr lang="en-GB" b="1" dirty="0">
              <a:latin typeface="Arial" panose="020B0604020202020204" pitchFamily="34" charset="0"/>
              <a:cs typeface="Arial" panose="020B0604020202020204" pitchFamily="34" charset="0"/>
            </a:endParaRPr>
          </a:p>
          <a:p>
            <a:pPr marL="0" indent="0">
              <a:buNone/>
            </a:pPr>
            <a:endParaRPr lang="en-GB" sz="3200" dirty="0">
              <a:latin typeface="Sassoon Penpals" panose="02000400000000000000" pitchFamily="50" charset="0"/>
            </a:endParaRPr>
          </a:p>
        </p:txBody>
      </p:sp>
    </p:spTree>
    <p:extLst>
      <p:ext uri="{BB962C8B-B14F-4D97-AF65-F5344CB8AC3E}">
        <p14:creationId xmlns:p14="http://schemas.microsoft.com/office/powerpoint/2010/main" val="22505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4800" dirty="0">
                <a:latin typeface="Arial" panose="020B0604020202020204" pitchFamily="34" charset="0"/>
                <a:cs typeface="Arial" panose="020B0604020202020204" pitchFamily="34" charset="0"/>
              </a:rPr>
              <a:t>1918</a:t>
            </a:r>
          </a:p>
        </p:txBody>
      </p:sp>
      <p:sp>
        <p:nvSpPr>
          <p:cNvPr id="3" name="Content Placeholder 2"/>
          <p:cNvSpPr>
            <a:spLocks noGrp="1"/>
          </p:cNvSpPr>
          <p:nvPr>
            <p:ph idx="1"/>
          </p:nvPr>
        </p:nvSpPr>
        <p:spPr>
          <a:xfrm>
            <a:off x="559526" y="1146356"/>
            <a:ext cx="10515600" cy="4351338"/>
          </a:xfrm>
        </p:spPr>
        <p:txBody>
          <a:bodyPr>
            <a:normAutofit/>
          </a:bodyPr>
          <a:lstStyle/>
          <a:p>
            <a:pPr marL="0" indent="0">
              <a:buNone/>
            </a:pPr>
            <a:r>
              <a:rPr lang="en-GB" sz="3600" dirty="0">
                <a:latin typeface="Arial" panose="020B0604020202020204" pitchFamily="34" charset="0"/>
                <a:cs typeface="Arial" panose="020B0604020202020204" pitchFamily="34" charset="0"/>
              </a:rPr>
              <a:t>Germany were defeated in WW1. As a punishment they had to give up much of their land. They were not allowed to have an army or navy either and this made a lot of the German people angry.</a:t>
            </a:r>
          </a:p>
        </p:txBody>
      </p:sp>
      <p:pic>
        <p:nvPicPr>
          <p:cNvPr id="1026" name="Picture 2" descr="No Place for Right-Wing Extremists in Ranks, German Army Says | Voice of  America - English">
            <a:extLst>
              <a:ext uri="{FF2B5EF4-FFF2-40B4-BE49-F238E27FC236}">
                <a16:creationId xmlns:a16="http://schemas.microsoft.com/office/drawing/2014/main" id="{8375C7D0-2A06-44F4-A4FF-9BE9741C9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26" y="4002277"/>
            <a:ext cx="2676525" cy="1704975"/>
          </a:xfrm>
          <a:prstGeom prst="rect">
            <a:avLst/>
          </a:prstGeom>
          <a:noFill/>
          <a:extLst>
            <a:ext uri="{909E8E84-426E-40DD-AFC4-6F175D3DCCD1}">
              <a14:hiddenFill xmlns:a14="http://schemas.microsoft.com/office/drawing/2010/main">
                <a:solidFill>
                  <a:srgbClr val="FFFFFF"/>
                </a:solidFill>
              </a14:hiddenFill>
            </a:ext>
          </a:extLst>
        </p:spPr>
      </p:pic>
      <p:sp>
        <p:nvSpPr>
          <p:cNvPr id="4" name="Cross 3">
            <a:extLst>
              <a:ext uri="{FF2B5EF4-FFF2-40B4-BE49-F238E27FC236}">
                <a16:creationId xmlns:a16="http://schemas.microsoft.com/office/drawing/2014/main" id="{71B54239-4F06-4BEC-B3BF-965E2D77334F}"/>
              </a:ext>
            </a:extLst>
          </p:cNvPr>
          <p:cNvSpPr/>
          <p:nvPr/>
        </p:nvSpPr>
        <p:spPr>
          <a:xfrm rot="2715626">
            <a:off x="559525" y="3512881"/>
            <a:ext cx="2676525" cy="2559542"/>
          </a:xfrm>
          <a:prstGeom prst="plus">
            <a:avLst>
              <a:gd name="adj" fmla="val 415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320A1199-7082-4260-AC3E-E971180632F8}"/>
              </a:ext>
            </a:extLst>
          </p:cNvPr>
          <p:cNvPicPr>
            <a:picLocks noChangeAspect="1"/>
          </p:cNvPicPr>
          <p:nvPr/>
        </p:nvPicPr>
        <p:blipFill>
          <a:blip r:embed="rId3"/>
          <a:stretch>
            <a:fillRect/>
          </a:stretch>
        </p:blipFill>
        <p:spPr>
          <a:xfrm>
            <a:off x="3748810" y="3855778"/>
            <a:ext cx="4160048" cy="1997972"/>
          </a:xfrm>
          <a:prstGeom prst="rect">
            <a:avLst/>
          </a:prstGeom>
        </p:spPr>
      </p:pic>
      <p:sp>
        <p:nvSpPr>
          <p:cNvPr id="6" name="Cross 5">
            <a:extLst>
              <a:ext uri="{FF2B5EF4-FFF2-40B4-BE49-F238E27FC236}">
                <a16:creationId xmlns:a16="http://schemas.microsoft.com/office/drawing/2014/main" id="{30B8233D-BD71-432C-9D5D-D5394C8DA88B}"/>
              </a:ext>
            </a:extLst>
          </p:cNvPr>
          <p:cNvSpPr/>
          <p:nvPr/>
        </p:nvSpPr>
        <p:spPr>
          <a:xfrm rot="2715626">
            <a:off x="4426645" y="3582466"/>
            <a:ext cx="2676525" cy="2559542"/>
          </a:xfrm>
          <a:prstGeom prst="plus">
            <a:avLst>
              <a:gd name="adj" fmla="val 415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8" name="Picture 4" descr="Value Proposition of Blockchain Applications in Land Management">
            <a:extLst>
              <a:ext uri="{FF2B5EF4-FFF2-40B4-BE49-F238E27FC236}">
                <a16:creationId xmlns:a16="http://schemas.microsoft.com/office/drawing/2014/main" id="{2EC2EDAF-1E49-46A3-8D82-F2D13AAF3D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1617" y="3855778"/>
            <a:ext cx="3361359" cy="1888905"/>
          </a:xfrm>
          <a:prstGeom prst="rect">
            <a:avLst/>
          </a:prstGeom>
          <a:noFill/>
          <a:extLst>
            <a:ext uri="{909E8E84-426E-40DD-AFC4-6F175D3DCCD1}">
              <a14:hiddenFill xmlns:a14="http://schemas.microsoft.com/office/drawing/2010/main">
                <a:solidFill>
                  <a:srgbClr val="FFFFFF"/>
                </a:solidFill>
              </a14:hiddenFill>
            </a:ext>
          </a:extLst>
        </p:spPr>
      </p:pic>
      <p:sp>
        <p:nvSpPr>
          <p:cNvPr id="8" name="Cross 7">
            <a:extLst>
              <a:ext uri="{FF2B5EF4-FFF2-40B4-BE49-F238E27FC236}">
                <a16:creationId xmlns:a16="http://schemas.microsoft.com/office/drawing/2014/main" id="{878400BD-745A-4562-AA81-ABB21072FDAC}"/>
              </a:ext>
            </a:extLst>
          </p:cNvPr>
          <p:cNvSpPr/>
          <p:nvPr/>
        </p:nvSpPr>
        <p:spPr>
          <a:xfrm rot="2715626">
            <a:off x="8764034" y="3512880"/>
            <a:ext cx="2676525" cy="2559542"/>
          </a:xfrm>
          <a:prstGeom prst="plus">
            <a:avLst>
              <a:gd name="adj" fmla="val 415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09656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5400" dirty="0">
                <a:latin typeface="Arial" panose="020B0604020202020204" pitchFamily="34" charset="0"/>
                <a:cs typeface="Arial" panose="020B0604020202020204" pitchFamily="34" charset="0"/>
              </a:rPr>
              <a:t>1929</a:t>
            </a:r>
          </a:p>
        </p:txBody>
      </p:sp>
      <p:sp>
        <p:nvSpPr>
          <p:cNvPr id="3" name="Content Placeholder 2"/>
          <p:cNvSpPr>
            <a:spLocks noGrp="1"/>
          </p:cNvSpPr>
          <p:nvPr>
            <p:ph idx="1"/>
          </p:nvPr>
        </p:nvSpPr>
        <p:spPr>
          <a:xfrm>
            <a:off x="394063" y="1111522"/>
            <a:ext cx="10515600" cy="4351338"/>
          </a:xfrm>
        </p:spPr>
        <p:txBody>
          <a:bodyPr>
            <a:normAutofit/>
          </a:bodyPr>
          <a:lstStyle/>
          <a:p>
            <a:pPr marL="0" indent="0">
              <a:buNone/>
            </a:pPr>
            <a:r>
              <a:rPr lang="en-GB" sz="3600" dirty="0">
                <a:latin typeface="Arial" panose="020B0604020202020204" pitchFamily="34" charset="0"/>
                <a:cs typeface="Arial" panose="020B0604020202020204" pitchFamily="34" charset="0"/>
              </a:rPr>
              <a:t>The great depression began and Germany suffered heavily. There was a shortage of food and money.</a:t>
            </a:r>
          </a:p>
        </p:txBody>
      </p:sp>
      <p:pic>
        <p:nvPicPr>
          <p:cNvPr id="2050" name="Picture 2" descr="Reflecting on the Great Depression | Our Wonderful World Media">
            <a:extLst>
              <a:ext uri="{FF2B5EF4-FFF2-40B4-BE49-F238E27FC236}">
                <a16:creationId xmlns:a16="http://schemas.microsoft.com/office/drawing/2014/main" id="{3749BC59-68B8-4B85-B795-21B1AA23F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426" y="2560935"/>
            <a:ext cx="3949148" cy="3185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anish elections and the impact on the pound vs the euro - Pound Sterling  Forecast">
            <a:extLst>
              <a:ext uri="{FF2B5EF4-FFF2-40B4-BE49-F238E27FC236}">
                <a16:creationId xmlns:a16="http://schemas.microsoft.com/office/drawing/2014/main" id="{6CBB9AD6-CA80-40FC-8CE4-10B74E8F9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063" y="4153706"/>
            <a:ext cx="3540653" cy="20246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od - Wikipedia">
            <a:extLst>
              <a:ext uri="{FF2B5EF4-FFF2-40B4-BE49-F238E27FC236}">
                <a16:creationId xmlns:a16="http://schemas.microsoft.com/office/drawing/2014/main" id="{8D3635E4-F134-44B0-BC84-0A7991CA55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7284" y="4068600"/>
            <a:ext cx="3540653" cy="2360435"/>
          </a:xfrm>
          <a:prstGeom prst="rect">
            <a:avLst/>
          </a:prstGeom>
          <a:noFill/>
          <a:extLst>
            <a:ext uri="{909E8E84-426E-40DD-AFC4-6F175D3DCCD1}">
              <a14:hiddenFill xmlns:a14="http://schemas.microsoft.com/office/drawing/2010/main">
                <a:solidFill>
                  <a:srgbClr val="FFFFFF"/>
                </a:solidFill>
              </a14:hiddenFill>
            </a:ext>
          </a:extLst>
        </p:spPr>
      </p:pic>
      <p:sp>
        <p:nvSpPr>
          <p:cNvPr id="4" name="Cross 3">
            <a:extLst>
              <a:ext uri="{FF2B5EF4-FFF2-40B4-BE49-F238E27FC236}">
                <a16:creationId xmlns:a16="http://schemas.microsoft.com/office/drawing/2014/main" id="{2AC8A488-6187-482B-94AF-70E8B45C0467}"/>
              </a:ext>
            </a:extLst>
          </p:cNvPr>
          <p:cNvSpPr/>
          <p:nvPr/>
        </p:nvSpPr>
        <p:spPr>
          <a:xfrm rot="2715626">
            <a:off x="826126" y="3886277"/>
            <a:ext cx="2676525" cy="2559542"/>
          </a:xfrm>
          <a:prstGeom prst="plus">
            <a:avLst>
              <a:gd name="adj" fmla="val 415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ross 4">
            <a:extLst>
              <a:ext uri="{FF2B5EF4-FFF2-40B4-BE49-F238E27FC236}">
                <a16:creationId xmlns:a16="http://schemas.microsoft.com/office/drawing/2014/main" id="{4331631D-176D-4111-9A87-C3F5F7A7D65C}"/>
              </a:ext>
            </a:extLst>
          </p:cNvPr>
          <p:cNvSpPr/>
          <p:nvPr/>
        </p:nvSpPr>
        <p:spPr>
          <a:xfrm rot="2715626">
            <a:off x="8689349" y="4000627"/>
            <a:ext cx="2676525" cy="2559542"/>
          </a:xfrm>
          <a:prstGeom prst="plus">
            <a:avLst>
              <a:gd name="adj" fmla="val 4156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6526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dirty="0">
                <a:latin typeface="Arial" panose="020B0604020202020204" pitchFamily="34" charset="0"/>
                <a:cs typeface="Arial" panose="020B0604020202020204" pitchFamily="34" charset="0"/>
              </a:rPr>
              <a:t>1933</a:t>
            </a:r>
          </a:p>
        </p:txBody>
      </p:sp>
      <p:sp>
        <p:nvSpPr>
          <p:cNvPr id="3" name="Content Placeholder 2"/>
          <p:cNvSpPr>
            <a:spLocks noGrp="1"/>
          </p:cNvSpPr>
          <p:nvPr>
            <p:ph idx="1"/>
          </p:nvPr>
        </p:nvSpPr>
        <p:spPr>
          <a:xfrm>
            <a:off x="489857" y="823808"/>
            <a:ext cx="4214665" cy="4351338"/>
          </a:xfrm>
        </p:spPr>
        <p:txBody>
          <a:bodyPr>
            <a:noAutofit/>
          </a:bodyPr>
          <a:lstStyle/>
          <a:p>
            <a:pPr marL="0" indent="0">
              <a:buNone/>
            </a:pPr>
            <a:r>
              <a:rPr lang="en-GB" sz="3200" dirty="0">
                <a:latin typeface="Arial" panose="020B0604020202020204" pitchFamily="34" charset="0"/>
                <a:cs typeface="Arial" panose="020B0604020202020204" pitchFamily="34" charset="0"/>
              </a:rPr>
              <a:t>Adolf Hitler became chancellor of Germany and created the National Socialist party, known as the Nazis. Many people hoped he would bring positive change and make the country better. However, he brought lots of negativity and hatred to the country.</a:t>
            </a:r>
          </a:p>
        </p:txBody>
      </p:sp>
      <p:pic>
        <p:nvPicPr>
          <p:cNvPr id="3074" name="Picture 2" descr="Adolf Hitler - Quotes, Birthday &amp; Death - Biography">
            <a:extLst>
              <a:ext uri="{FF2B5EF4-FFF2-40B4-BE49-F238E27FC236}">
                <a16:creationId xmlns:a16="http://schemas.microsoft.com/office/drawing/2014/main" id="{F3C248D0-67F8-4DF3-AF21-11CECAFAD4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0647" y="662781"/>
            <a:ext cx="4512365" cy="4512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664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GB" sz="4800" dirty="0">
                <a:latin typeface="Arial" panose="020B0604020202020204" pitchFamily="34" charset="0"/>
                <a:cs typeface="Arial" panose="020B0604020202020204" pitchFamily="34" charset="0"/>
              </a:rPr>
              <a:t>1938</a:t>
            </a:r>
          </a:p>
        </p:txBody>
      </p:sp>
      <p:sp>
        <p:nvSpPr>
          <p:cNvPr id="3" name="Content Placeholder 2"/>
          <p:cNvSpPr>
            <a:spLocks noGrp="1"/>
          </p:cNvSpPr>
          <p:nvPr>
            <p:ph idx="1"/>
          </p:nvPr>
        </p:nvSpPr>
        <p:spPr>
          <a:xfrm>
            <a:off x="576943" y="1325563"/>
            <a:ext cx="10515600" cy="4351338"/>
          </a:xfrm>
        </p:spPr>
        <p:txBody>
          <a:bodyPr>
            <a:normAutofit/>
          </a:bodyPr>
          <a:lstStyle/>
          <a:p>
            <a:pPr marL="0" indent="0">
              <a:buNone/>
            </a:pPr>
            <a:r>
              <a:rPr lang="en-GB" sz="3200" dirty="0">
                <a:latin typeface="Arial" panose="020B0604020202020204" pitchFamily="34" charset="0"/>
                <a:cs typeface="Arial" panose="020B0604020202020204" pitchFamily="34" charset="0"/>
              </a:rPr>
              <a:t>Hitler sent German troops to ‘occupy’ Austria and Czechoslovakia. </a:t>
            </a:r>
          </a:p>
        </p:txBody>
      </p:sp>
      <p:pic>
        <p:nvPicPr>
          <p:cNvPr id="4098" name="Picture 2" descr="On This Day in History - March 12th - Almanac - UPI.com">
            <a:extLst>
              <a:ext uri="{FF2B5EF4-FFF2-40B4-BE49-F238E27FC236}">
                <a16:creationId xmlns:a16="http://schemas.microsoft.com/office/drawing/2014/main" id="{B8413BCF-B792-4B7F-92D5-201167109F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08" y="2529587"/>
            <a:ext cx="5624099" cy="37378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43DC3DD-3F4A-45B9-BC6C-0074AB660704}"/>
              </a:ext>
            </a:extLst>
          </p:cNvPr>
          <p:cNvPicPr>
            <a:picLocks noChangeAspect="1"/>
          </p:cNvPicPr>
          <p:nvPr/>
        </p:nvPicPr>
        <p:blipFill>
          <a:blip r:embed="rId3"/>
          <a:stretch>
            <a:fillRect/>
          </a:stretch>
        </p:blipFill>
        <p:spPr>
          <a:xfrm>
            <a:off x="6662485" y="1874960"/>
            <a:ext cx="2665828" cy="2665828"/>
          </a:xfrm>
          <a:prstGeom prst="rect">
            <a:avLst/>
          </a:prstGeom>
        </p:spPr>
      </p:pic>
      <p:pic>
        <p:nvPicPr>
          <p:cNvPr id="5" name="Picture 4">
            <a:extLst>
              <a:ext uri="{FF2B5EF4-FFF2-40B4-BE49-F238E27FC236}">
                <a16:creationId xmlns:a16="http://schemas.microsoft.com/office/drawing/2014/main" id="{F2EF64A1-D22A-43A1-92C2-99569BE3A8DB}"/>
              </a:ext>
            </a:extLst>
          </p:cNvPr>
          <p:cNvPicPr>
            <a:picLocks noChangeAspect="1"/>
          </p:cNvPicPr>
          <p:nvPr/>
        </p:nvPicPr>
        <p:blipFill>
          <a:blip r:embed="rId4"/>
          <a:stretch>
            <a:fillRect/>
          </a:stretch>
        </p:blipFill>
        <p:spPr>
          <a:xfrm>
            <a:off x="8164287" y="4269863"/>
            <a:ext cx="3505199" cy="2015489"/>
          </a:xfrm>
          <a:prstGeom prst="rect">
            <a:avLst/>
          </a:prstGeom>
        </p:spPr>
      </p:pic>
    </p:spTree>
    <p:extLst>
      <p:ext uri="{BB962C8B-B14F-4D97-AF65-F5344CB8AC3E}">
        <p14:creationId xmlns:p14="http://schemas.microsoft.com/office/powerpoint/2010/main" val="4076066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091"/>
            <a:ext cx="10515600" cy="1325563"/>
          </a:xfrm>
        </p:spPr>
        <p:txBody>
          <a:bodyPr>
            <a:normAutofit/>
          </a:bodyPr>
          <a:lstStyle/>
          <a:p>
            <a:r>
              <a:rPr lang="en-GB" sz="4800" dirty="0">
                <a:latin typeface="Arial" panose="020B0604020202020204" pitchFamily="34" charset="0"/>
                <a:cs typeface="Arial" panose="020B0604020202020204" pitchFamily="34" charset="0"/>
              </a:rPr>
              <a:t>1939</a:t>
            </a:r>
          </a:p>
        </p:txBody>
      </p:sp>
      <p:sp>
        <p:nvSpPr>
          <p:cNvPr id="3" name="Content Placeholder 2"/>
          <p:cNvSpPr>
            <a:spLocks noGrp="1"/>
          </p:cNvSpPr>
          <p:nvPr>
            <p:ph idx="1"/>
          </p:nvPr>
        </p:nvSpPr>
        <p:spPr>
          <a:xfrm>
            <a:off x="838200" y="1346654"/>
            <a:ext cx="10515600" cy="4351338"/>
          </a:xfrm>
        </p:spPr>
        <p:txBody>
          <a:bodyPr>
            <a:normAutofit/>
          </a:bodyPr>
          <a:lstStyle/>
          <a:p>
            <a:pPr marL="0" indent="0">
              <a:buNone/>
            </a:pPr>
            <a:r>
              <a:rPr lang="en-GB" sz="3600" dirty="0">
                <a:latin typeface="Arial" panose="020B0604020202020204" pitchFamily="34" charset="0"/>
                <a:cs typeface="Arial" panose="020B0604020202020204" pitchFamily="34" charset="0"/>
              </a:rPr>
              <a:t>German troops invaded Poland.</a:t>
            </a:r>
          </a:p>
        </p:txBody>
      </p:sp>
      <p:pic>
        <p:nvPicPr>
          <p:cNvPr id="5122" name="Picture 2" descr="Invasion of Poland, Fall 1939 | The Holocaust Encyclopedia">
            <a:extLst>
              <a:ext uri="{FF2B5EF4-FFF2-40B4-BE49-F238E27FC236}">
                <a16:creationId xmlns:a16="http://schemas.microsoft.com/office/drawing/2014/main" id="{10668327-AEC4-483E-9852-D1F80C0A7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104" y="2495550"/>
            <a:ext cx="5035826" cy="38555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CFC21BAA-FF34-48DD-9D07-43BB99B3CB1F}"/>
              </a:ext>
            </a:extLst>
          </p:cNvPr>
          <p:cNvPicPr>
            <a:picLocks noChangeAspect="1"/>
          </p:cNvPicPr>
          <p:nvPr/>
        </p:nvPicPr>
        <p:blipFill>
          <a:blip r:embed="rId3"/>
          <a:stretch>
            <a:fillRect/>
          </a:stretch>
        </p:blipFill>
        <p:spPr>
          <a:xfrm>
            <a:off x="6573131" y="2506661"/>
            <a:ext cx="3783218" cy="3622431"/>
          </a:xfrm>
          <a:prstGeom prst="rect">
            <a:avLst/>
          </a:prstGeom>
        </p:spPr>
      </p:pic>
    </p:spTree>
    <p:extLst>
      <p:ext uri="{BB962C8B-B14F-4D97-AF65-F5344CB8AC3E}">
        <p14:creationId xmlns:p14="http://schemas.microsoft.com/office/powerpoint/2010/main" val="2061163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a:latin typeface="Arial" panose="020B0604020202020204" pitchFamily="34" charset="0"/>
                <a:cs typeface="Arial" panose="020B0604020202020204" pitchFamily="34" charset="0"/>
              </a:rPr>
              <a:t>1939</a:t>
            </a:r>
          </a:p>
        </p:txBody>
      </p:sp>
      <p:sp>
        <p:nvSpPr>
          <p:cNvPr id="3" name="Content Placeholder 2"/>
          <p:cNvSpPr>
            <a:spLocks noGrp="1"/>
          </p:cNvSpPr>
          <p:nvPr>
            <p:ph idx="1"/>
          </p:nvPr>
        </p:nvSpPr>
        <p:spPr>
          <a:xfrm>
            <a:off x="568234" y="1076688"/>
            <a:ext cx="5846634" cy="4351338"/>
          </a:xfrm>
        </p:spPr>
        <p:txBody>
          <a:bodyPr>
            <a:noAutofit/>
          </a:bodyPr>
          <a:lstStyle/>
          <a:p>
            <a:pPr marL="0" indent="0">
              <a:buNone/>
            </a:pPr>
            <a:r>
              <a:rPr lang="en-GB" dirty="0">
                <a:latin typeface="Arial" panose="020B0604020202020204" pitchFamily="34" charset="0"/>
                <a:cs typeface="Arial" panose="020B0604020202020204" pitchFamily="34" charset="0"/>
              </a:rPr>
              <a:t>Britain and France, who were allies of Poland, gave Hitler an ultimatum - withdraw the troops or they would declare war.  Hitler refused so Britain and France declared war on Germany. So on September 3</a:t>
            </a:r>
            <a:r>
              <a:rPr lang="en-GB" baseline="30000" dirty="0">
                <a:latin typeface="Arial" panose="020B0604020202020204" pitchFamily="34" charset="0"/>
                <a:cs typeface="Arial" panose="020B0604020202020204" pitchFamily="34" charset="0"/>
              </a:rPr>
              <a:t>rd</a:t>
            </a:r>
            <a:r>
              <a:rPr lang="en-GB" dirty="0">
                <a:latin typeface="Arial" panose="020B0604020202020204" pitchFamily="34" charset="0"/>
                <a:cs typeface="Arial" panose="020B0604020202020204" pitchFamily="34" charset="0"/>
              </a:rPr>
              <a:t> 1939 Neville Chamberlain, </a:t>
            </a:r>
            <a:r>
              <a:rPr lang="en-GB" dirty="0" smtClean="0">
                <a:latin typeface="Arial" panose="020B0604020202020204" pitchFamily="34" charset="0"/>
                <a:cs typeface="Arial" panose="020B0604020202020204" pitchFamily="34" charset="0"/>
              </a:rPr>
              <a:t>Prime minister </a:t>
            </a:r>
            <a:r>
              <a:rPr lang="en-GB" dirty="0">
                <a:latin typeface="Arial" panose="020B0604020202020204" pitchFamily="34" charset="0"/>
                <a:cs typeface="Arial" panose="020B0604020202020204" pitchFamily="34" charset="0"/>
              </a:rPr>
              <a:t>of Britain, declared the beginning of WW2.</a:t>
            </a:r>
          </a:p>
        </p:txBody>
      </p:sp>
      <p:pic>
        <p:nvPicPr>
          <p:cNvPr id="4" name="Picture 3">
            <a:extLst>
              <a:ext uri="{FF2B5EF4-FFF2-40B4-BE49-F238E27FC236}">
                <a16:creationId xmlns:a16="http://schemas.microsoft.com/office/drawing/2014/main" id="{0D76AA62-091B-490B-97A5-EA2E11D33202}"/>
              </a:ext>
            </a:extLst>
          </p:cNvPr>
          <p:cNvPicPr>
            <a:picLocks noChangeAspect="1"/>
          </p:cNvPicPr>
          <p:nvPr/>
        </p:nvPicPr>
        <p:blipFill>
          <a:blip r:embed="rId2"/>
          <a:stretch>
            <a:fillRect/>
          </a:stretch>
        </p:blipFill>
        <p:spPr>
          <a:xfrm>
            <a:off x="8725448" y="3234638"/>
            <a:ext cx="2933487" cy="3306840"/>
          </a:xfrm>
          <a:prstGeom prst="rect">
            <a:avLst/>
          </a:prstGeom>
        </p:spPr>
      </p:pic>
      <p:pic>
        <p:nvPicPr>
          <p:cNvPr id="5" name="Picture 4">
            <a:extLst>
              <a:ext uri="{FF2B5EF4-FFF2-40B4-BE49-F238E27FC236}">
                <a16:creationId xmlns:a16="http://schemas.microsoft.com/office/drawing/2014/main" id="{1A7C0DA4-8E7C-4BD3-BE12-4EA23F66430B}"/>
              </a:ext>
            </a:extLst>
          </p:cNvPr>
          <p:cNvPicPr>
            <a:picLocks noChangeAspect="1"/>
          </p:cNvPicPr>
          <p:nvPr/>
        </p:nvPicPr>
        <p:blipFill>
          <a:blip r:embed="rId3"/>
          <a:stretch>
            <a:fillRect/>
          </a:stretch>
        </p:blipFill>
        <p:spPr>
          <a:xfrm>
            <a:off x="6833925" y="585912"/>
            <a:ext cx="3097866" cy="2316891"/>
          </a:xfrm>
          <a:prstGeom prst="rect">
            <a:avLst/>
          </a:prstGeom>
        </p:spPr>
      </p:pic>
    </p:spTree>
    <p:extLst>
      <p:ext uri="{BB962C8B-B14F-4D97-AF65-F5344CB8AC3E}">
        <p14:creationId xmlns:p14="http://schemas.microsoft.com/office/powerpoint/2010/main" val="2967190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212</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Sassoon Penpals</vt:lpstr>
      <vt:lpstr>Office Theme</vt:lpstr>
      <vt:lpstr>Thursday 14th October 2020</vt:lpstr>
      <vt:lpstr>Vocabulary</vt:lpstr>
      <vt:lpstr>1918</vt:lpstr>
      <vt:lpstr>1929</vt:lpstr>
      <vt:lpstr>1933</vt:lpstr>
      <vt:lpstr>1938</vt:lpstr>
      <vt:lpstr>1939</vt:lpstr>
      <vt:lpstr>1939</vt:lpstr>
    </vt:vector>
  </TitlesOfParts>
  <Company>International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14th October 2020</dc:title>
  <dc:creator>Lincoln-Johnson, Nicola</dc:creator>
  <cp:lastModifiedBy>Linda Hall</cp:lastModifiedBy>
  <cp:revision>12</cp:revision>
  <dcterms:created xsi:type="dcterms:W3CDTF">2020-10-13T09:32:14Z</dcterms:created>
  <dcterms:modified xsi:type="dcterms:W3CDTF">2021-01-13T22:29:00Z</dcterms:modified>
</cp:coreProperties>
</file>