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lawson" initials="nl" lastIdx="1" clrIdx="0">
    <p:extLst>
      <p:ext uri="{19B8F6BF-5375-455C-9EA6-DF929625EA0E}">
        <p15:presenceInfo xmlns:p15="http://schemas.microsoft.com/office/powerpoint/2012/main" userId="f0559ef40bf771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9939-E2B3-40D3-ADF7-8C796124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DC75E-FCA8-4C98-9AF5-561D7AB3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5D893-182F-4F33-97E3-9957CF0E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23C55-DFDA-4E2E-8C41-D996DEB4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31E99-115C-4BD9-B536-64CD9D62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2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5220-E8E1-4C76-8C17-C142B397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D2CE1-218B-417B-A8C6-5809ED4A4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FE5C-A6E3-48E8-AC44-1A3BBB8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B0792-3105-4DDB-A456-01234BF6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ED8C-2F41-47E7-861B-E06AD437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1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AEF38-D654-448F-82B9-23726A5DD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A184A-C283-4F0C-A20A-67DBC9081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3FF0-75C7-4306-A8C2-840AFB29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C4FFC-90DF-40F5-A905-E4A0EB86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6DD5-D2A4-480F-BF83-CA49F21B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933C-D023-4222-B066-23F6A2E6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70BC-D51C-4085-8C3E-21D2A9A4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2DAF-7206-4FAA-AB19-D31E783C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CD954-EF5E-42C9-A51A-6E2A6C82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55063-E41B-4E87-AE49-0D0DED89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2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AC87-8106-4703-B2B6-DFFE6CA6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4010-2848-4F66-ACBA-5B6B817AF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D79C-837D-4AF3-8BCD-EC4D99FB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7D99-24C4-4CB1-A7B7-1ED27F2B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6B25-7D83-4790-8494-E205E8B8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4B88-A636-4F62-8A0F-FC290F71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FCF2-94A3-4A2E-8C25-F0A05D4FB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2E386-5A0F-405D-977F-8A04D61F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D6B64-E1EE-40AB-84EA-6282C552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3F715-FC77-4C46-8C09-8FB14F05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2D05B-D4C6-446B-AC54-E8BF2F32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4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253B-C4CE-4245-A223-3D1FD230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3BEB-7CBA-4FBF-BCBD-6E0000E7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03588-09AC-42B3-AED2-8F5D156C9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C7564-4B95-442B-ADFD-176FCB986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09DA1-CC48-4E1C-84E7-95621762B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70CAD-38F0-4405-837C-B9685225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63698-59AA-4D6F-924D-7AD5D8C2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7DDF8-A5CA-4DEA-A1AF-1B06343A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8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625A-AA2B-4B18-AC49-D83FB6AC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2753C-3684-4D45-88E0-1EB7DA9F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56C11-D216-4EBB-AA62-AFAE98A8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CDC18-254C-46A8-B605-5587663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5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62FF8-DABD-4FD5-9D74-100E0548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B0DCF-F289-4F72-A726-A2EB2AE3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64804-F91C-4494-952C-2E30347A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09C0-9833-4647-88B4-ED3EC044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CFF6-CCCC-4371-968D-BCB2DFA4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734F7-04E3-4EA0-8F9E-85F34E7B9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4736D-CB80-44E2-8B74-1315E522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95A3-C317-497F-BA54-1F77E6A2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0264-F1DC-4F81-8CF6-7588F0CB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4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B276-4A34-4BBE-91FF-6E18DAEC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934B4-467F-4082-BD45-C9774F39D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EC0A5-4180-4E32-8C60-9C5F8DEFF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ACEE0-66E9-4FF5-8C26-56AB3F61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3CBD6-AC6C-43A2-BA6E-8F73DD2B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81DB5-A854-4BB9-A44A-C8477AD1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1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3F866-5DD4-4CD5-9FBB-29CCEE28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EFA99-AA59-4FFB-9740-5FA7E1009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B5E7-A7E1-48F6-BCA9-421C0C1D5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C17A-F2B6-449D-8A6B-51041DBA723B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6DE8-9B70-43E5-BE2F-B9EFA6DDE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964FF-A070-4ED5-B0F2-547CE78CF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523C-1CB6-4461-A50D-141FF88BE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5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618C-CF9A-4F80-A193-DF10E2239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04" y="296883"/>
            <a:ext cx="9144000" cy="839003"/>
          </a:xfrm>
        </p:spPr>
        <p:txBody>
          <a:bodyPr>
            <a:normAutofit fontScale="90000"/>
          </a:bodyPr>
          <a:lstStyle/>
          <a:p>
            <a:r>
              <a:rPr lang="en-GB" dirty="0"/>
              <a:t>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10AA3-0159-42B8-9776-B3FAAF3D0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30" y="1393227"/>
            <a:ext cx="11649693" cy="2387600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To identify some features of a poem.</a:t>
            </a:r>
          </a:p>
          <a:p>
            <a:pPr algn="l"/>
            <a:r>
              <a:rPr lang="en-GB" dirty="0"/>
              <a:t>To read a poem aloud. 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u="sng" dirty="0"/>
              <a:t>Vocabulary</a:t>
            </a:r>
            <a:r>
              <a:rPr lang="en-GB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poem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verse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rhyme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rhythm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pattern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repeated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8AC5EAE-05D2-4976-AABC-97C4BFC2F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89"/>
    </mc:Choice>
    <mc:Fallback>
      <p:transition spd="slow" advTm="17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F136C-4893-4894-9BDF-D4CD033D2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35086" y="914400"/>
            <a:ext cx="4951639" cy="55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7951C-4F9A-46FD-A41A-E10485441A62}"/>
              </a:ext>
            </a:extLst>
          </p:cNvPr>
          <p:cNvSpPr txBox="1"/>
          <p:nvPr/>
        </p:nvSpPr>
        <p:spPr>
          <a:xfrm>
            <a:off x="237506" y="368135"/>
            <a:ext cx="11245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Task: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Either read or listen to the poem again. This time make sure you look out for the punctuation.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Can you hear the rhythm and pattern when you are reading it?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5614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5"/>
    </mc:Choice>
    <mc:Fallback>
      <p:transition spd="slow" advTm="212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12734C-0C4F-42D4-BE3B-88A370B5401C}"/>
              </a:ext>
            </a:extLst>
          </p:cNvPr>
          <p:cNvSpPr txBox="1"/>
          <p:nvPr/>
        </p:nvSpPr>
        <p:spPr>
          <a:xfrm>
            <a:off x="198911" y="332508"/>
            <a:ext cx="116882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Line:</a:t>
            </a:r>
          </a:p>
          <a:p>
            <a:r>
              <a:rPr lang="en-GB" sz="2000" dirty="0">
                <a:latin typeface="+mj-lt"/>
              </a:rPr>
              <a:t>This can be long or short and does not always have a full stop at the end like a sentence. 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Verse :</a:t>
            </a:r>
          </a:p>
          <a:p>
            <a:r>
              <a:rPr lang="en-GB" sz="2000" dirty="0">
                <a:latin typeface="+mj-lt"/>
              </a:rPr>
              <a:t>A section of the poem</a:t>
            </a:r>
          </a:p>
          <a:p>
            <a:endParaRPr lang="en-GB" sz="2000" dirty="0">
              <a:latin typeface="+mj-lt"/>
            </a:endParaRPr>
          </a:p>
          <a:p>
            <a:pPr algn="l"/>
            <a:r>
              <a:rPr lang="en-GB" sz="2000" dirty="0">
                <a:latin typeface="+mj-lt"/>
              </a:rPr>
              <a:t>Rhythm:</a:t>
            </a: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Regular repetition of sounds.</a:t>
            </a:r>
            <a:endParaRPr lang="en-GB" sz="2000" b="0" i="0" dirty="0">
              <a:solidFill>
                <a:srgbClr val="BF1E2E"/>
              </a:solidFill>
              <a:effectLst/>
              <a:latin typeface="+mj-lt"/>
            </a:endParaRPr>
          </a:p>
          <a:p>
            <a:r>
              <a:rPr lang="en-GB" sz="2000" b="0" i="1" dirty="0">
                <a:solidFill>
                  <a:srgbClr val="000000"/>
                </a:solidFill>
                <a:effectLst/>
                <a:latin typeface="+mj-lt"/>
              </a:rPr>
              <a:t>We clapped our hands to the rhythm of the drums.</a:t>
            </a:r>
          </a:p>
          <a:p>
            <a:endParaRPr lang="en-GB" sz="2000" i="1" dirty="0">
              <a:solidFill>
                <a:srgbClr val="000000"/>
              </a:solidFill>
              <a:latin typeface="+mj-lt"/>
            </a:endParaRP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Rhyme:</a:t>
            </a: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Two words sound the same when spoken out loud. They don’t need to be spelt the same. EG- me, sea</a:t>
            </a:r>
          </a:p>
          <a:p>
            <a:endParaRPr lang="en-GB" sz="2000" i="1" dirty="0">
              <a:solidFill>
                <a:srgbClr val="000000"/>
              </a:solidFill>
              <a:latin typeface="+mj-lt"/>
            </a:endParaRP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Repetition:</a:t>
            </a: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When a word or phrase is used more than once.</a:t>
            </a:r>
          </a:p>
          <a:p>
            <a:endParaRPr lang="en-GB" sz="2000" i="1" dirty="0">
              <a:solidFill>
                <a:srgbClr val="000000"/>
              </a:solidFill>
              <a:latin typeface="+mj-lt"/>
            </a:endParaRP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Pattern:</a:t>
            </a:r>
          </a:p>
          <a:p>
            <a:r>
              <a:rPr lang="en-GB" sz="2000" i="1" dirty="0">
                <a:solidFill>
                  <a:srgbClr val="000000"/>
                </a:solidFill>
                <a:latin typeface="+mj-lt"/>
              </a:rPr>
              <a:t>Sometimes the same lines are repeated in the poem so it creates a pattern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2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75"/>
    </mc:Choice>
    <mc:Fallback>
      <p:transition spd="slow" advTm="581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AF42A-924F-4786-8F52-0E89AAC46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640" y="1816121"/>
            <a:ext cx="6734175" cy="38195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FE43ED-5E82-4980-9F49-B460A316FBDB}"/>
              </a:ext>
            </a:extLst>
          </p:cNvPr>
          <p:cNvCxnSpPr>
            <a:cxnSpLocks/>
          </p:cNvCxnSpPr>
          <p:nvPr/>
        </p:nvCxnSpPr>
        <p:spPr>
          <a:xfrm>
            <a:off x="1356852" y="1362561"/>
            <a:ext cx="1129173" cy="1134986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B7A188-1229-48E3-8B44-1D21953EB70F}"/>
              </a:ext>
            </a:extLst>
          </p:cNvPr>
          <p:cNvSpPr txBox="1"/>
          <p:nvPr/>
        </p:nvSpPr>
        <p:spPr>
          <a:xfrm>
            <a:off x="118909" y="162232"/>
            <a:ext cx="473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are called ellipsis. You have little pauses between the words. In this line it makes you slow down as you are counting backwards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F41E75-637D-4576-BBED-4152FB0FACED}"/>
              </a:ext>
            </a:extLst>
          </p:cNvPr>
          <p:cNvSpPr/>
          <p:nvPr/>
        </p:nvSpPr>
        <p:spPr>
          <a:xfrm>
            <a:off x="5294224" y="3103507"/>
            <a:ext cx="693621" cy="40788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27E551-8EF5-4EF1-8FAA-31DF93D3CC0E}"/>
              </a:ext>
            </a:extLst>
          </p:cNvPr>
          <p:cNvSpPr/>
          <p:nvPr/>
        </p:nvSpPr>
        <p:spPr>
          <a:xfrm>
            <a:off x="4970206" y="2497547"/>
            <a:ext cx="552617" cy="40788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E2C1D5-A4AA-4DA6-B1C1-22060ECDA537}"/>
              </a:ext>
            </a:extLst>
          </p:cNvPr>
          <p:cNvCxnSpPr>
            <a:cxnSpLocks/>
          </p:cNvCxnSpPr>
          <p:nvPr/>
        </p:nvCxnSpPr>
        <p:spPr>
          <a:xfrm flipV="1">
            <a:off x="5412211" y="3886200"/>
            <a:ext cx="3878379" cy="109636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A72E43-2445-4FE0-BDE1-DC905E7E2BBD}"/>
              </a:ext>
            </a:extLst>
          </p:cNvPr>
          <p:cNvCxnSpPr>
            <a:cxnSpLocks/>
          </p:cNvCxnSpPr>
          <p:nvPr/>
        </p:nvCxnSpPr>
        <p:spPr>
          <a:xfrm flipH="1">
            <a:off x="5522823" y="811886"/>
            <a:ext cx="873061" cy="1685661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4B3CE9-F554-4F6D-BA11-40636EED8AE4}"/>
              </a:ext>
            </a:extLst>
          </p:cNvPr>
          <p:cNvCxnSpPr>
            <a:cxnSpLocks/>
          </p:cNvCxnSpPr>
          <p:nvPr/>
        </p:nvCxnSpPr>
        <p:spPr>
          <a:xfrm flipH="1">
            <a:off x="5858809" y="973394"/>
            <a:ext cx="437241" cy="2130113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B4921BF-C1F4-4AAE-B1CE-2DA65B53345A}"/>
              </a:ext>
            </a:extLst>
          </p:cNvPr>
          <p:cNvSpPr txBox="1"/>
          <p:nvPr/>
        </p:nvSpPr>
        <p:spPr>
          <a:xfrm>
            <a:off x="6229990" y="148111"/>
            <a:ext cx="331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two words are not spelt the same but rhyme.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F0E405-C87E-4BBC-A7A5-65F418C448D8}"/>
              </a:ext>
            </a:extLst>
          </p:cNvPr>
          <p:cNvCxnSpPr>
            <a:cxnSpLocks/>
          </p:cNvCxnSpPr>
          <p:nvPr/>
        </p:nvCxnSpPr>
        <p:spPr>
          <a:xfrm flipV="1">
            <a:off x="5943093" y="3941018"/>
            <a:ext cx="3347497" cy="708764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D5FD07-858E-4985-B8DE-D55795538638}"/>
              </a:ext>
            </a:extLst>
          </p:cNvPr>
          <p:cNvSpPr txBox="1"/>
          <p:nvPr/>
        </p:nvSpPr>
        <p:spPr>
          <a:xfrm>
            <a:off x="9162697" y="3701534"/>
            <a:ext cx="331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two words rhyme.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6BB8C2-D93D-4E78-9490-77DB0DBE9FDD}"/>
              </a:ext>
            </a:extLst>
          </p:cNvPr>
          <p:cNvSpPr txBox="1"/>
          <p:nvPr/>
        </p:nvSpPr>
        <p:spPr>
          <a:xfrm>
            <a:off x="427703" y="5384489"/>
            <a:ext cx="520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verse has two pairs of rhymes.</a:t>
            </a:r>
          </a:p>
          <a:p>
            <a:r>
              <a:rPr lang="en-GB" dirty="0"/>
              <a:t>We call this rhyming couplets. </a:t>
            </a:r>
          </a:p>
          <a:p>
            <a:r>
              <a:rPr lang="en-GB" dirty="0"/>
              <a:t>I wonder if the other verses will have these.</a:t>
            </a: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63669561-7A4B-4893-BCEB-EA1C90057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555"/>
    </mc:Choice>
    <mc:Fallback>
      <p:transition spd="slow" advTm="76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619CD-C782-48DF-A0C4-7676B0EE1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459" y="1838940"/>
            <a:ext cx="7315200" cy="29146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0C7251-690E-47D4-8A31-0C9AA82A2D8A}"/>
              </a:ext>
            </a:extLst>
          </p:cNvPr>
          <p:cNvCxnSpPr>
            <a:cxnSpLocks/>
          </p:cNvCxnSpPr>
          <p:nvPr/>
        </p:nvCxnSpPr>
        <p:spPr>
          <a:xfrm flipH="1" flipV="1">
            <a:off x="5589639" y="797881"/>
            <a:ext cx="1017638" cy="2033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C3C2A0-DAE1-49AA-8407-5EF60839F771}"/>
              </a:ext>
            </a:extLst>
          </p:cNvPr>
          <p:cNvSpPr txBox="1"/>
          <p:nvPr/>
        </p:nvSpPr>
        <p:spPr>
          <a:xfrm>
            <a:off x="1075404" y="435372"/>
            <a:ext cx="532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comma makes you take a very short pause and helps with the rhythm of the poem.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D903C3-9F1A-4954-8434-9E078AC776A9}"/>
              </a:ext>
            </a:extLst>
          </p:cNvPr>
          <p:cNvCxnSpPr/>
          <p:nvPr/>
        </p:nvCxnSpPr>
        <p:spPr>
          <a:xfrm flipV="1">
            <a:off x="8657303" y="2492477"/>
            <a:ext cx="1076632" cy="339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B8EDC7-5D13-45BC-A6CD-41B9CA69DD83}"/>
              </a:ext>
            </a:extLst>
          </p:cNvPr>
          <p:cNvSpPr txBox="1"/>
          <p:nvPr/>
        </p:nvSpPr>
        <p:spPr>
          <a:xfrm>
            <a:off x="9674942" y="1814785"/>
            <a:ext cx="210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Three words in this line start with the same letter sound. This is called alliteration.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F83B2-A3F6-4FE8-9BDF-C8CCC42A9101}"/>
              </a:ext>
            </a:extLst>
          </p:cNvPr>
          <p:cNvSpPr txBox="1"/>
          <p:nvPr/>
        </p:nvSpPr>
        <p:spPr>
          <a:xfrm>
            <a:off x="604684" y="5499298"/>
            <a:ext cx="600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Was there any rhyme in this verse? </a:t>
            </a:r>
          </a:p>
          <a:p>
            <a:r>
              <a:rPr lang="en-GB" dirty="0"/>
              <a:t>Was it the same rhyme pattern as the first verse?</a:t>
            </a:r>
          </a:p>
          <a:p>
            <a:r>
              <a:rPr lang="en-GB" dirty="0"/>
              <a:t>Is there a rhythm when you read this?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4963B333-B9D4-447C-B581-7CFA7A853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61"/>
    </mc:Choice>
    <mc:Fallback>
      <p:transition spd="slow" advTm="67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631A7-FFEB-4B08-BFFC-8BF61C7D6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25" y="2057400"/>
            <a:ext cx="7372350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1C3F54-00C6-46FF-9176-2B9564F4D9FC}"/>
              </a:ext>
            </a:extLst>
          </p:cNvPr>
          <p:cNvCxnSpPr/>
          <p:nvPr/>
        </p:nvCxnSpPr>
        <p:spPr>
          <a:xfrm flipV="1">
            <a:off x="5663381" y="943897"/>
            <a:ext cx="0" cy="11135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A7E049-78D8-4BDF-88AD-87301D01F8D0}"/>
              </a:ext>
            </a:extLst>
          </p:cNvPr>
          <p:cNvSpPr txBox="1"/>
          <p:nvPr/>
        </p:nvSpPr>
        <p:spPr>
          <a:xfrm>
            <a:off x="5471651" y="383458"/>
            <a:ext cx="446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exclamation mark. Can you read this and use your voice to sound excited.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1EB907C-D42F-4566-A4F3-C33BCDC85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36"/>
    </mc:Choice>
    <mc:Fallback>
      <p:transition spd="slow" advTm="37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A4173-F16F-4E8E-BE28-DCDB5763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212" y="1676400"/>
            <a:ext cx="7267575" cy="3505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0E191B-2FB2-43B2-B36B-959F38E0A49E}"/>
              </a:ext>
            </a:extLst>
          </p:cNvPr>
          <p:cNvCxnSpPr/>
          <p:nvPr/>
        </p:nvCxnSpPr>
        <p:spPr>
          <a:xfrm flipV="1">
            <a:off x="6681019" y="1002890"/>
            <a:ext cx="958646" cy="103238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4C0A68-4812-44AE-987D-FB7631F392BE}"/>
              </a:ext>
            </a:extLst>
          </p:cNvPr>
          <p:cNvSpPr txBox="1"/>
          <p:nvPr/>
        </p:nvSpPr>
        <p:spPr>
          <a:xfrm>
            <a:off x="7610168" y="324465"/>
            <a:ext cx="3687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see a question mark as we read our voice goes up a little bit. So we know you are asking a question. You try it.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35815C-05D4-4904-9784-5FE234B8A4AF}"/>
              </a:ext>
            </a:extLst>
          </p:cNvPr>
          <p:cNvCxnSpPr/>
          <p:nvPr/>
        </p:nvCxnSpPr>
        <p:spPr>
          <a:xfrm flipH="1">
            <a:off x="1474839" y="3716594"/>
            <a:ext cx="3318387" cy="432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C6DD9C-37E6-42E9-ABC8-57E29E9A6C2B}"/>
              </a:ext>
            </a:extLst>
          </p:cNvPr>
          <p:cNvSpPr txBox="1"/>
          <p:nvPr/>
        </p:nvSpPr>
        <p:spPr>
          <a:xfrm>
            <a:off x="191729" y="3156155"/>
            <a:ext cx="160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this punctuation mark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882FB23-DFBA-4D47-AF18-1FE5CE36E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5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9"/>
    </mc:Choice>
    <mc:Fallback>
      <p:transition spd="slow" advTm="4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6DFDC-E57D-48A1-B9AD-37DB2D98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12" y="1990725"/>
            <a:ext cx="7496175" cy="287655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ED537C8-DC53-4168-ADE7-81E9BD1F7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08"/>
    </mc:Choice>
    <mc:Fallback>
      <p:transition spd="slow" advTm="1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BB689-601C-4961-8B63-DD63902C5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7" y="2114550"/>
            <a:ext cx="6372225" cy="262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28542-86FC-4A1A-925F-C8B25FDB690E}"/>
              </a:ext>
            </a:extLst>
          </p:cNvPr>
          <p:cNvSpPr txBox="1"/>
          <p:nvPr/>
        </p:nvSpPr>
        <p:spPr>
          <a:xfrm>
            <a:off x="280219" y="545690"/>
            <a:ext cx="333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this verse and make the purple words stand out more by using your voice.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13CD591-ED4D-47F2-9FAA-701C7E07A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3"/>
    </mc:Choice>
    <mc:Fallback>
      <p:transition spd="slow" advTm="13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95C7F-C2ED-4166-9EE2-9C88CE6068D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17743" y="341415"/>
            <a:ext cx="5014974" cy="617516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FA26039-1CA6-4CED-95CB-450FFE714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3"/>
    </mc:Choice>
    <mc:Fallback>
      <p:transition spd="slow" advTm="7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356</Words>
  <Application>Microsoft Office PowerPoint</Application>
  <PresentationFormat>Widescreen</PresentationFormat>
  <Paragraphs>50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11</cp:revision>
  <dcterms:created xsi:type="dcterms:W3CDTF">2021-01-14T08:58:48Z</dcterms:created>
  <dcterms:modified xsi:type="dcterms:W3CDTF">2021-01-14T10:33:00Z</dcterms:modified>
</cp:coreProperties>
</file>