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DA740-E77E-4139-99F5-972BC495F9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D092407-B6C7-46F9-8C02-CB2BC9A769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DA0CD3C-6979-41C2-BCBC-62D21292D759}"/>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a16="http://schemas.microsoft.com/office/drawing/2014/main" xmlns="" id="{7151728F-417A-456D-9D41-6DFB9239F7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B461590-2EAD-4870-AA66-31FC711703CE}"/>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201800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BF202-6D1B-4BFC-A4C2-2740B0A690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9508CA4-122F-4C65-A233-B4D8D35CEC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F69FF77-1F9E-42D0-80DE-002C9208F7DF}"/>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a16="http://schemas.microsoft.com/office/drawing/2014/main" xmlns="" id="{D71C9087-BA06-4969-A50F-10A6D4971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E3FD8B4-B721-4273-B6FF-1C78402A6FFB}"/>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311038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315801A-6A3B-485A-B958-408333B5E9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D11E0F6-7FE8-4A43-B063-B113994155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D07B02A-A8E4-4D1A-85D4-CF0AA5F90387}"/>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a16="http://schemas.microsoft.com/office/drawing/2014/main" xmlns="" id="{21D13668-E48C-435E-A32E-88571BF4A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7362FF2-033F-4945-8404-E71D32F67352}"/>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131066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C569C-4FB2-4C27-A7D2-6FF6607EEA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90C1C7-CA28-4CA1-8D62-2FA2F25A3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EF9B16A-2EA8-4B14-BC7D-8F968F94DBD4}"/>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a16="http://schemas.microsoft.com/office/drawing/2014/main" xmlns="" id="{D903056D-118D-43CE-927A-9C77B4DB0A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278F47D-419B-4D1F-8558-5565CD518468}"/>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410092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0831C-9FE6-4BC1-85AE-92F490EE0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4E02AA7-0644-426A-B586-ED07EF491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CF5554-15D8-49D2-B797-3D4E0FF24EE6}"/>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a16="http://schemas.microsoft.com/office/drawing/2014/main" xmlns="" id="{886330BA-84D0-4EF9-AB34-10EF3458C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55C5FC2-BDE0-4EF3-99F3-82C8FE21DF10}"/>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185245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0FBD0-ACEF-4F73-8712-CDA350330F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B03EEE-94EB-4CF3-AC7D-AC683AC5E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493B448-AA3C-43D8-AB88-5EE22B3A8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918593FD-225E-4C12-BF0C-B70EECDD52C0}"/>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6" name="Footer Placeholder 5">
            <a:extLst>
              <a:ext uri="{FF2B5EF4-FFF2-40B4-BE49-F238E27FC236}">
                <a16:creationId xmlns:a16="http://schemas.microsoft.com/office/drawing/2014/main" xmlns="" id="{8211EB39-138F-4B8C-8A12-D6F260249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DCBE54A-0DE9-40A4-8F61-F9D4228D91BF}"/>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229405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59469-5C9E-4FF6-8DAB-0FE33B173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E7D8FD2-D33C-417A-A083-5CC0E2720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99A736B-5E46-4BEC-AD60-475177560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4B1F698-BA84-49F1-9547-583895395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13E654B-CC04-4590-BB52-7C384347C2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6450BFA2-2C2F-475E-B46A-ABE96988DAA9}"/>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8" name="Footer Placeholder 7">
            <a:extLst>
              <a:ext uri="{FF2B5EF4-FFF2-40B4-BE49-F238E27FC236}">
                <a16:creationId xmlns:a16="http://schemas.microsoft.com/office/drawing/2014/main" xmlns="" id="{287996A5-5BDF-4555-AB7D-5C8C944060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750D405-6DB1-42F4-9019-FEB80D104BF2}"/>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75681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B6B0EE-B77F-4DCD-9445-44481F7A65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EEB9F6E-D02D-4F9D-99D7-EEF698F023B2}"/>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4" name="Footer Placeholder 3">
            <a:extLst>
              <a:ext uri="{FF2B5EF4-FFF2-40B4-BE49-F238E27FC236}">
                <a16:creationId xmlns:a16="http://schemas.microsoft.com/office/drawing/2014/main" xmlns="" id="{E714D9BC-FFA0-405F-9E7B-9ADB85AF2A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B733F5A-0680-442D-BB30-D4EAA9BAB52E}"/>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119095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D6A72F-1DD3-4942-A2C5-F94726B17644}"/>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3" name="Footer Placeholder 2">
            <a:extLst>
              <a:ext uri="{FF2B5EF4-FFF2-40B4-BE49-F238E27FC236}">
                <a16:creationId xmlns:a16="http://schemas.microsoft.com/office/drawing/2014/main" xmlns="" id="{FC05FFD2-7FD1-4079-8C9A-AD9A866791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4935C18-E402-44F8-ACAA-B4167707312A}"/>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289425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B6752-42D6-4F53-AA7D-292ACA523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11D8272-5F91-43B9-945E-4F0DB6512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B775799-D1E8-4EE7-A398-72FC64E3A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0D1988-2E12-43B6-9B35-5D4EF9F8E290}"/>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6" name="Footer Placeholder 5">
            <a:extLst>
              <a:ext uri="{FF2B5EF4-FFF2-40B4-BE49-F238E27FC236}">
                <a16:creationId xmlns:a16="http://schemas.microsoft.com/office/drawing/2014/main" xmlns="" id="{E08E6071-FFED-4349-850C-1EB8749A69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6EDFBD8-2E88-4609-8A99-4A7B26C8B3D8}"/>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16479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D64E6-BFC3-46AA-9CD7-6AFEA8A0C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A62B259-2BE9-43E3-9279-664382E6A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6988A78-7C0D-4FC2-892D-7DDB50785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D8D5C2-772C-4DC7-8F04-FA99F91CD716}"/>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6" name="Footer Placeholder 5">
            <a:extLst>
              <a:ext uri="{FF2B5EF4-FFF2-40B4-BE49-F238E27FC236}">
                <a16:creationId xmlns:a16="http://schemas.microsoft.com/office/drawing/2014/main" xmlns="" id="{EC37DD86-9B40-469F-8DD6-F28961DCCC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B9FD927-BF92-4750-B9B0-B69F8CF02D82}"/>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300306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9C971EE-CE0A-4285-A7DE-952E5FF18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DDB729C-25A5-4F59-B77E-A9A371052C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CD42C54-3463-4F72-A5AB-FB0558663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FC030-93AE-4E9E-89DF-C64E35F69DD3}" type="datetimeFigureOut">
              <a:rPr lang="en-GB" smtClean="0"/>
              <a:t>26/01/2021</a:t>
            </a:fld>
            <a:endParaRPr lang="en-GB"/>
          </a:p>
        </p:txBody>
      </p:sp>
      <p:sp>
        <p:nvSpPr>
          <p:cNvPr id="5" name="Footer Placeholder 4">
            <a:extLst>
              <a:ext uri="{FF2B5EF4-FFF2-40B4-BE49-F238E27FC236}">
                <a16:creationId xmlns:a16="http://schemas.microsoft.com/office/drawing/2014/main" xmlns="" id="{39C9D8AF-0F04-410E-9308-44B88F436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6194AC1-EA2F-495C-BFC8-1A4402327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610B0-FF7F-4306-BDB0-F1FFAF69DB79}" type="slidenum">
              <a:rPr lang="en-GB" smtClean="0"/>
              <a:t>‹#›</a:t>
            </a:fld>
            <a:endParaRPr lang="en-GB"/>
          </a:p>
        </p:txBody>
      </p:sp>
    </p:spTree>
    <p:extLst>
      <p:ext uri="{BB962C8B-B14F-4D97-AF65-F5344CB8AC3E}">
        <p14:creationId xmlns:p14="http://schemas.microsoft.com/office/powerpoint/2010/main" val="124629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2542235-5D97-4AD4-9B54-00D4BD8407BD}"/>
              </a:ext>
            </a:extLst>
          </p:cNvPr>
          <p:cNvSpPr>
            <a:spLocks noGrp="1"/>
          </p:cNvSpPr>
          <p:nvPr>
            <p:ph type="subTitle" idx="1"/>
          </p:nvPr>
        </p:nvSpPr>
        <p:spPr>
          <a:xfrm>
            <a:off x="1044869" y="2518721"/>
            <a:ext cx="9940810" cy="1248257"/>
          </a:xfrm>
        </p:spPr>
        <p:txBody>
          <a:bodyPr>
            <a:normAutofit fontScale="85000" lnSpcReduction="10000"/>
          </a:bodyPr>
          <a:lstStyle/>
          <a:p>
            <a:endParaRPr lang="en-GB" dirty="0"/>
          </a:p>
          <a:p>
            <a:r>
              <a:rPr lang="en-GB" sz="4400" dirty="0" smtClean="0">
                <a:latin typeface="Arial" panose="020B0604020202020204" pitchFamily="34" charset="0"/>
                <a:cs typeface="Arial" panose="020B0604020202020204" pitchFamily="34" charset="0"/>
              </a:rPr>
              <a:t>Explain my ideas using evidence from the text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16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7309"/>
          </a:xfrm>
        </p:spPr>
        <p:txBody>
          <a:bodyPr/>
          <a:lstStyle/>
          <a:p>
            <a:r>
              <a:rPr lang="en-GB" dirty="0" smtClean="0">
                <a:solidFill>
                  <a:srgbClr val="00B0F0"/>
                </a:solidFill>
                <a:latin typeface="Arial" panose="020B0604020202020204" pitchFamily="34" charset="0"/>
                <a:cs typeface="Arial" panose="020B0604020202020204" pitchFamily="34" charset="0"/>
              </a:rPr>
              <a:t>Recapping our work from yesterday</a:t>
            </a:r>
            <a:endParaRPr lang="en-GB" dirty="0">
              <a:solidFill>
                <a:srgbClr val="00B0F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836054" y="2830469"/>
            <a:ext cx="10515600" cy="963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latin typeface="Arial" panose="020B0604020202020204" pitchFamily="34" charset="0"/>
                <a:cs typeface="Arial" panose="020B0604020202020204" pitchFamily="34" charset="0"/>
              </a:rPr>
              <a:t>Yesterday we read the two last pages of The Great Kapok Tree.   </a:t>
            </a:r>
          </a:p>
          <a:p>
            <a:endParaRPr lang="en-GB" sz="3600" dirty="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Go to the next slide and re read or listen to the last two pages again</a:t>
            </a:r>
            <a:r>
              <a:rPr lang="en-GB" sz="3600" dirty="0" smtClean="0">
                <a:solidFill>
                  <a:srgbClr val="00B0F0"/>
                </a:solidFill>
                <a:latin typeface="Arial" panose="020B0604020202020204" pitchFamily="34" charset="0"/>
                <a:cs typeface="Arial" panose="020B0604020202020204" pitchFamily="34" charset="0"/>
              </a:rPr>
              <a:t>. </a:t>
            </a:r>
            <a:endParaRPr lang="en-GB" sz="36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40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782DAEE-F266-41D5-8734-CD0EFF731BF9}"/>
              </a:ext>
            </a:extLst>
          </p:cNvPr>
          <p:cNvSpPr txBox="1">
            <a:spLocks/>
          </p:cNvSpPr>
          <p:nvPr/>
        </p:nvSpPr>
        <p:spPr>
          <a:xfrm>
            <a:off x="4183877" y="2766218"/>
            <a:ext cx="674797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888CD3ED-F3DD-4195-96FB-57E7486379F8}"/>
              </a:ext>
            </a:extLst>
          </p:cNvPr>
          <p:cNvPicPr>
            <a:picLocks noChangeAspect="1"/>
          </p:cNvPicPr>
          <p:nvPr/>
        </p:nvPicPr>
        <p:blipFill rotWithShape="1">
          <a:blip r:embed="rId4"/>
          <a:srcRect l="34317" t="16700" r="35858" b="16601"/>
          <a:stretch/>
        </p:blipFill>
        <p:spPr>
          <a:xfrm>
            <a:off x="208625" y="2293987"/>
            <a:ext cx="3470480" cy="4363521"/>
          </a:xfrm>
          <a:prstGeom prst="rect">
            <a:avLst/>
          </a:prstGeom>
        </p:spPr>
      </p:pic>
      <p:pic>
        <p:nvPicPr>
          <p:cNvPr id="18" name="Picture 17">
            <a:extLst>
              <a:ext uri="{FF2B5EF4-FFF2-40B4-BE49-F238E27FC236}">
                <a16:creationId xmlns:a16="http://schemas.microsoft.com/office/drawing/2014/main" xmlns="" id="{38865CC2-2A47-4357-BC9C-D92350F42B29}"/>
              </a:ext>
            </a:extLst>
          </p:cNvPr>
          <p:cNvPicPr>
            <a:picLocks noChangeAspect="1"/>
          </p:cNvPicPr>
          <p:nvPr/>
        </p:nvPicPr>
        <p:blipFill rotWithShape="1">
          <a:blip r:embed="rId5"/>
          <a:srcRect l="34272" t="38105" r="37495" b="21651"/>
          <a:stretch/>
        </p:blipFill>
        <p:spPr>
          <a:xfrm>
            <a:off x="4183877" y="615569"/>
            <a:ext cx="7252749" cy="5812392"/>
          </a:xfrm>
          <a:prstGeom prst="rect">
            <a:avLst/>
          </a:prstGeom>
        </p:spPr>
      </p:pic>
      <p:sp>
        <p:nvSpPr>
          <p:cNvPr id="19" name="Subtitle 2">
            <a:extLst>
              <a:ext uri="{FF2B5EF4-FFF2-40B4-BE49-F238E27FC236}">
                <a16:creationId xmlns:a16="http://schemas.microsoft.com/office/drawing/2014/main" xmlns="" id="{BF642059-16C9-46CE-B5B6-91363D41D80D}"/>
              </a:ext>
            </a:extLst>
          </p:cNvPr>
          <p:cNvSpPr txBox="1">
            <a:spLocks/>
          </p:cNvSpPr>
          <p:nvPr/>
        </p:nvSpPr>
        <p:spPr>
          <a:xfrm>
            <a:off x="310437" y="721585"/>
            <a:ext cx="3470480" cy="110721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smtClean="0"/>
          </a:p>
          <a:p>
            <a:pPr marL="0" indent="0">
              <a:buNone/>
            </a:pPr>
            <a:r>
              <a:rPr lang="en-GB" sz="4400" dirty="0" smtClean="0">
                <a:latin typeface="Arial" panose="020B0604020202020204" pitchFamily="34" charset="0"/>
                <a:cs typeface="Arial" panose="020B0604020202020204" pitchFamily="34" charset="0"/>
              </a:rPr>
              <a:t>Look at the image and read the text carefully. </a:t>
            </a:r>
            <a:endParaRPr lang="en-GB" sz="440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xmlns="" id="{DA893DC8-A8E6-4AA5-A9EF-4BC4621CC2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34786" y="6047908"/>
            <a:ext cx="609600" cy="609600"/>
          </a:xfrm>
          <a:prstGeom prst="rect">
            <a:avLst/>
          </a:prstGeom>
        </p:spPr>
      </p:pic>
    </p:spTree>
    <p:extLst>
      <p:ext uri="{BB962C8B-B14F-4D97-AF65-F5344CB8AC3E}">
        <p14:creationId xmlns:p14="http://schemas.microsoft.com/office/powerpoint/2010/main" val="37177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5C99FFC-01BA-4715-AED2-A42A286E3BAA}"/>
              </a:ext>
            </a:extLst>
          </p:cNvPr>
          <p:cNvPicPr>
            <a:picLocks noChangeAspect="1"/>
          </p:cNvPicPr>
          <p:nvPr/>
        </p:nvPicPr>
        <p:blipFill rotWithShape="1">
          <a:blip r:embed="rId4"/>
          <a:srcRect l="34131" t="21822" r="35761" b="13412"/>
          <a:stretch/>
        </p:blipFill>
        <p:spPr>
          <a:xfrm>
            <a:off x="389156" y="2319130"/>
            <a:ext cx="3313042" cy="4006747"/>
          </a:xfrm>
          <a:prstGeom prst="rect">
            <a:avLst/>
          </a:prstGeom>
        </p:spPr>
      </p:pic>
      <p:pic>
        <p:nvPicPr>
          <p:cNvPr id="7" name="Picture 6">
            <a:extLst>
              <a:ext uri="{FF2B5EF4-FFF2-40B4-BE49-F238E27FC236}">
                <a16:creationId xmlns:a16="http://schemas.microsoft.com/office/drawing/2014/main" xmlns="" id="{2FC307A0-6F39-46E5-B786-6766EF4E4B6A}"/>
              </a:ext>
            </a:extLst>
          </p:cNvPr>
          <p:cNvPicPr>
            <a:picLocks noChangeAspect="1"/>
          </p:cNvPicPr>
          <p:nvPr/>
        </p:nvPicPr>
        <p:blipFill rotWithShape="1">
          <a:blip r:embed="rId5"/>
          <a:srcRect l="37398" t="25762" r="36770" b="24948"/>
          <a:stretch/>
        </p:blipFill>
        <p:spPr>
          <a:xfrm>
            <a:off x="4784037" y="375173"/>
            <a:ext cx="6042989" cy="6482827"/>
          </a:xfrm>
          <a:prstGeom prst="rect">
            <a:avLst/>
          </a:prstGeom>
        </p:spPr>
      </p:pic>
      <p:sp>
        <p:nvSpPr>
          <p:cNvPr id="8" name="Subtitle 2">
            <a:extLst>
              <a:ext uri="{FF2B5EF4-FFF2-40B4-BE49-F238E27FC236}">
                <a16:creationId xmlns:a16="http://schemas.microsoft.com/office/drawing/2014/main" xmlns="" id="{50D2EEA3-06E8-4C6D-A59E-7BAE0B719508}"/>
              </a:ext>
            </a:extLst>
          </p:cNvPr>
          <p:cNvSpPr txBox="1">
            <a:spLocks/>
          </p:cNvSpPr>
          <p:nvPr/>
        </p:nvSpPr>
        <p:spPr>
          <a:xfrm>
            <a:off x="310437" y="721585"/>
            <a:ext cx="3470480" cy="124825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buNone/>
            </a:pPr>
            <a:r>
              <a:rPr lang="en-GB" sz="4400" dirty="0">
                <a:latin typeface="Arial" panose="020B0604020202020204" pitchFamily="34" charset="0"/>
                <a:cs typeface="Arial" panose="020B0604020202020204" pitchFamily="34" charset="0"/>
              </a:rPr>
              <a:t>Look at the image and read the text carefully. </a:t>
            </a:r>
          </a:p>
        </p:txBody>
      </p:sp>
      <p:pic>
        <p:nvPicPr>
          <p:cNvPr id="2" name="Recorded Sound">
            <a:hlinkClick r:id="" action="ppaction://media"/>
            <a:extLst>
              <a:ext uri="{FF2B5EF4-FFF2-40B4-BE49-F238E27FC236}">
                <a16:creationId xmlns:a16="http://schemas.microsoft.com/office/drawing/2014/main" xmlns="" id="{B952E0C6-4F10-493F-93E3-CEA7BF05185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99265" y="5827643"/>
            <a:ext cx="609600" cy="609600"/>
          </a:xfrm>
          <a:prstGeom prst="rect">
            <a:avLst/>
          </a:prstGeom>
        </p:spPr>
      </p:pic>
    </p:spTree>
    <p:extLst>
      <p:ext uri="{BB962C8B-B14F-4D97-AF65-F5344CB8AC3E}">
        <p14:creationId xmlns:p14="http://schemas.microsoft.com/office/powerpoint/2010/main" val="31269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93F40-831D-474A-908E-BB29C8430EBF}"/>
              </a:ext>
            </a:extLst>
          </p:cNvPr>
          <p:cNvSpPr>
            <a:spLocks noGrp="1"/>
          </p:cNvSpPr>
          <p:nvPr>
            <p:ph type="title"/>
          </p:nvPr>
        </p:nvSpPr>
        <p:spPr>
          <a:xfrm>
            <a:off x="863958" y="493915"/>
            <a:ext cx="10515600" cy="933588"/>
          </a:xfrm>
        </p:spPr>
        <p:txBody>
          <a:bodyPr>
            <a:normAutofit fontScale="90000"/>
          </a:bodyPr>
          <a:lstStyle/>
          <a:p>
            <a:r>
              <a:rPr lang="en-GB" dirty="0" smtClean="0">
                <a:solidFill>
                  <a:srgbClr val="00B0F0"/>
                </a:solidFill>
                <a:latin typeface="Arial" panose="020B0604020202020204" pitchFamily="34" charset="0"/>
                <a:cs typeface="Arial" panose="020B0604020202020204" pitchFamily="34" charset="0"/>
              </a:rPr>
              <a:t>Yesterday we thought about these questions and talked to our partner about them.</a:t>
            </a:r>
            <a:endParaRPr lang="en-GB" dirty="0">
              <a:solidFill>
                <a:srgbClr val="00B0F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D581A4C-CF03-4D3A-8888-37E7F503C0E3}"/>
              </a:ext>
            </a:extLst>
          </p:cNvPr>
          <p:cNvSpPr>
            <a:spLocks noGrp="1"/>
          </p:cNvSpPr>
          <p:nvPr>
            <p:ph idx="1"/>
          </p:nvPr>
        </p:nvSpPr>
        <p:spPr>
          <a:xfrm>
            <a:off x="838200" y="1298713"/>
            <a:ext cx="10876722" cy="4876799"/>
          </a:xfrm>
        </p:spPr>
        <p:txBody>
          <a:bodyPr>
            <a:normAutofit fontScale="92500" lnSpcReduction="20000"/>
          </a:bodyPr>
          <a:lstStyle/>
          <a:p>
            <a:pPr>
              <a:buFont typeface="Wingdings" panose="05000000000000000000" pitchFamily="2" charset="2"/>
              <a:buChar char="Ø"/>
            </a:pPr>
            <a:endParaRPr lang="en-GB"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How </a:t>
            </a:r>
            <a:r>
              <a:rPr lang="en-GB" sz="2400" dirty="0">
                <a:latin typeface="Arial" panose="020B0604020202020204" pitchFamily="34" charset="0"/>
                <a:cs typeface="Arial" panose="020B0604020202020204" pitchFamily="34" charset="0"/>
              </a:rPr>
              <a:t>do these animals feel towards the big man at the beginning of the story? </a:t>
            </a:r>
          </a:p>
          <a:p>
            <a:pPr marL="0" indent="0">
              <a:buNone/>
            </a:pPr>
            <a:endParaRPr lang="en-GB" sz="24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smtClean="0">
                <a:solidFill>
                  <a:schemeClr val="tx1"/>
                </a:solidFill>
                <a:latin typeface="Arial" panose="020B0604020202020204" pitchFamily="34" charset="0"/>
                <a:cs typeface="Arial" panose="020B0604020202020204" pitchFamily="34" charset="0"/>
              </a:rPr>
              <a:t>How do they feel towards the woodcutter who is sleeping?  </a:t>
            </a:r>
          </a:p>
          <a:p>
            <a:pPr marL="0" indent="0">
              <a:buNone/>
            </a:pPr>
            <a:endParaRPr lang="en-GB" sz="24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smtClean="0">
                <a:solidFill>
                  <a:schemeClr val="tx1"/>
                </a:solidFill>
                <a:latin typeface="Arial" panose="020B0604020202020204" pitchFamily="34" charset="0"/>
                <a:cs typeface="Arial" panose="020B0604020202020204" pitchFamily="34" charset="0"/>
              </a:rPr>
              <a:t>What </a:t>
            </a:r>
            <a:r>
              <a:rPr lang="en-GB" sz="2400" dirty="0">
                <a:solidFill>
                  <a:schemeClr val="tx1"/>
                </a:solidFill>
                <a:latin typeface="Arial" panose="020B0604020202020204" pitchFamily="34" charset="0"/>
                <a:cs typeface="Arial" panose="020B0604020202020204" pitchFamily="34" charset="0"/>
              </a:rPr>
              <a:t>do the anteaters mean when they say?</a:t>
            </a:r>
            <a:endParaRPr lang="en-GB" sz="2400" i="1" dirty="0">
              <a:solidFill>
                <a:schemeClr val="tx1"/>
              </a:solidFill>
              <a:latin typeface="Arial" panose="020B0604020202020204" pitchFamily="34" charset="0"/>
              <a:cs typeface="Arial" panose="020B0604020202020204" pitchFamily="34" charset="0"/>
            </a:endParaRPr>
          </a:p>
          <a:p>
            <a:pPr marL="0" indent="0">
              <a:buNone/>
            </a:pPr>
            <a:r>
              <a:rPr lang="en-GB" sz="2400" i="1" dirty="0" smtClean="0">
                <a:solidFill>
                  <a:schemeClr val="tx1"/>
                </a:solidFill>
                <a:latin typeface="Arial" panose="020B0604020202020204" pitchFamily="34" charset="0"/>
                <a:cs typeface="Arial" panose="020B0604020202020204" pitchFamily="34" charset="0"/>
              </a:rPr>
              <a:t>‘what happens tomorrow depends on what you do today</a:t>
            </a:r>
            <a:r>
              <a:rPr lang="en-GB" sz="2400" dirty="0" smtClean="0">
                <a:solidFill>
                  <a:schemeClr val="tx1"/>
                </a:solidFill>
                <a:latin typeface="Arial" panose="020B0604020202020204" pitchFamily="34" charset="0"/>
                <a:cs typeface="Arial" panose="020B0604020202020204" pitchFamily="34" charset="0"/>
              </a:rPr>
              <a:t>.’</a:t>
            </a:r>
            <a:endParaRPr lang="en-GB" sz="2400" dirty="0">
              <a:solidFill>
                <a:schemeClr val="tx1"/>
              </a:solidFill>
              <a:latin typeface="Arial" panose="020B0604020202020204" pitchFamily="34" charset="0"/>
              <a:cs typeface="Arial" panose="020B0604020202020204" pitchFamily="34" charset="0"/>
            </a:endParaRPr>
          </a:p>
          <a:p>
            <a:pPr marL="0" indent="0">
              <a:buNone/>
            </a:pPr>
            <a:endParaRPr lang="en-GB"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smtClean="0">
                <a:effectLst/>
                <a:latin typeface="Arial" panose="020B0604020202020204" pitchFamily="34" charset="0"/>
                <a:ea typeface="Calibri" panose="020F0502020204030204" pitchFamily="34" charset="0"/>
                <a:cs typeface="Arial" panose="020B0604020202020204" pitchFamily="34" charset="0"/>
              </a:rPr>
              <a:t>Why do you think the three-toed sloth was only reaching the ground now ?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a:solidFill>
                  <a:schemeClr val="tx1"/>
                </a:solidFill>
                <a:latin typeface="Arial" panose="020B0604020202020204" pitchFamily="34" charset="0"/>
                <a:cs typeface="Arial" panose="020B0604020202020204" pitchFamily="34" charset="0"/>
              </a:rPr>
              <a:t>The sloth asks, ‘</a:t>
            </a:r>
            <a:r>
              <a:rPr lang="en-GB" sz="2400" i="1" dirty="0">
                <a:solidFill>
                  <a:schemeClr val="tx1"/>
                </a:solidFill>
                <a:latin typeface="Arial" panose="020B0604020202020204" pitchFamily="34" charset="0"/>
                <a:cs typeface="Arial" panose="020B0604020202020204" pitchFamily="34" charset="0"/>
              </a:rPr>
              <a:t>If you destroy the beauty of the rain forest, on what would you feast your eyes?</a:t>
            </a:r>
            <a:r>
              <a:rPr lang="en-GB" sz="2400" dirty="0">
                <a:solidFill>
                  <a:schemeClr val="tx1"/>
                </a:solidFill>
                <a:latin typeface="Arial" panose="020B0604020202020204" pitchFamily="34" charset="0"/>
                <a:cs typeface="Arial" panose="020B0604020202020204" pitchFamily="34" charset="0"/>
              </a:rPr>
              <a:t>’ </a:t>
            </a:r>
          </a:p>
          <a:p>
            <a:pPr marL="0" indent="0">
              <a:buNone/>
            </a:pPr>
            <a:r>
              <a:rPr lang="en-GB" sz="2400" dirty="0">
                <a:solidFill>
                  <a:schemeClr val="tx1"/>
                </a:solidFill>
                <a:latin typeface="Arial" panose="020B0604020202020204" pitchFamily="34" charset="0"/>
                <a:cs typeface="Arial" panose="020B0604020202020204" pitchFamily="34" charset="0"/>
              </a:rPr>
              <a:t>  What do you think the sloth means?</a:t>
            </a:r>
          </a:p>
          <a:p>
            <a:pPr marL="0" indent="0">
              <a:buNone/>
            </a:pPr>
            <a:endParaRPr lang="en-GB" dirty="0"/>
          </a:p>
        </p:txBody>
      </p:sp>
      <p:pic>
        <p:nvPicPr>
          <p:cNvPr id="4" name="Recorded Sound">
            <a:hlinkClick r:id="" action="ppaction://media"/>
            <a:extLst>
              <a:ext uri="{FF2B5EF4-FFF2-40B4-BE49-F238E27FC236}">
                <a16:creationId xmlns:a16="http://schemas.microsoft.com/office/drawing/2014/main" xmlns="" id="{537A5C9F-741E-4E44-9EDD-99284745A0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45148" y="5906465"/>
            <a:ext cx="609600" cy="609600"/>
          </a:xfrm>
          <a:prstGeom prst="rect">
            <a:avLst/>
          </a:prstGeom>
        </p:spPr>
      </p:pic>
    </p:spTree>
    <p:extLst>
      <p:ext uri="{BB962C8B-B14F-4D97-AF65-F5344CB8AC3E}">
        <p14:creationId xmlns:p14="http://schemas.microsoft.com/office/powerpoint/2010/main" val="32822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2928019"/>
            <a:ext cx="10515600" cy="1325563"/>
          </a:xfrm>
        </p:spPr>
        <p:txBody>
          <a:bodyPr>
            <a:normAutofit fontScale="90000"/>
          </a:bodyPr>
          <a:lstStyle/>
          <a:p>
            <a:r>
              <a:rPr lang="en-GB" sz="4000" dirty="0" smtClean="0">
                <a:latin typeface="Arial" panose="020B0604020202020204" pitchFamily="34" charset="0"/>
                <a:cs typeface="Arial" panose="020B0604020202020204" pitchFamily="34" charset="0"/>
              </a:rPr>
              <a:t>How do the animals feel towards the men at the beginning of the story?</a:t>
            </a:r>
            <a:br>
              <a:rPr lang="en-GB" sz="4000"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The animals feel unsure and curious about the men at the beginning of the story. </a:t>
            </a:r>
            <a:r>
              <a:rPr lang="en-GB" sz="3600" dirty="0" smtClean="0">
                <a:solidFill>
                  <a:srgbClr val="00B0F0"/>
                </a:solidFill>
                <a:latin typeface="Arial" panose="020B0604020202020204" pitchFamily="34" charset="0"/>
                <a:cs typeface="Arial" panose="020B0604020202020204" pitchFamily="34" charset="0"/>
              </a:rPr>
              <a:t>We know this because </a:t>
            </a:r>
            <a:r>
              <a:rPr lang="en-GB" sz="3600" dirty="0" smtClean="0">
                <a:latin typeface="Arial" panose="020B0604020202020204" pitchFamily="34" charset="0"/>
                <a:cs typeface="Arial" panose="020B0604020202020204" pitchFamily="34" charset="0"/>
              </a:rPr>
              <a:t>as they entered the rainforest it went silent. In the text it says </a:t>
            </a:r>
            <a:r>
              <a:rPr lang="en-GB" sz="3600" dirty="0" smtClean="0">
                <a:solidFill>
                  <a:srgbClr val="00B0F0"/>
                </a:solidFill>
                <a:latin typeface="Arial" panose="020B0604020202020204" pitchFamily="34" charset="0"/>
                <a:cs typeface="Arial" panose="020B0604020202020204" pitchFamily="34" charset="0"/>
              </a:rPr>
              <a:t>‘now all was quiet as the creatures watched the two men and wondered why they had come’</a:t>
            </a:r>
            <a:endParaRPr lang="en-GB" sz="3600" dirty="0">
              <a:solidFill>
                <a:srgbClr val="00B0F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838200" y="365125"/>
            <a:ext cx="10515600" cy="10773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00B0F0"/>
                </a:solidFill>
                <a:latin typeface="Arial" panose="020B0604020202020204" pitchFamily="34" charset="0"/>
                <a:cs typeface="Arial" panose="020B0604020202020204" pitchFamily="34" charset="0"/>
              </a:rPr>
              <a:t>How do I explain my answers fully.</a:t>
            </a:r>
            <a:endParaRPr lang="en-GB" dirty="0">
              <a:solidFill>
                <a:srgbClr val="00B0F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7418232" y="2936383"/>
            <a:ext cx="1339402" cy="110758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H="1">
            <a:off x="7418232" y="5522890"/>
            <a:ext cx="157122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8794057" y="2408349"/>
            <a:ext cx="2559743"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I am explaining how we know</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8946457" y="5522890"/>
            <a:ext cx="2559743"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I am providing evidence from the text</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3624810" y="3244334"/>
            <a:ext cx="4942379"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Explain my ideas using evidence from the text </a:t>
            </a:r>
          </a:p>
        </p:txBody>
      </p:sp>
    </p:spTree>
    <p:extLst>
      <p:ext uri="{BB962C8B-B14F-4D97-AF65-F5344CB8AC3E}">
        <p14:creationId xmlns:p14="http://schemas.microsoft.com/office/powerpoint/2010/main" val="74556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368"/>
          </a:xfrm>
        </p:spPr>
        <p:txBody>
          <a:bodyPr/>
          <a:lstStyle/>
          <a:p>
            <a:r>
              <a:rPr lang="en-GB" dirty="0" smtClean="0">
                <a:solidFill>
                  <a:srgbClr val="00B0F0"/>
                </a:solidFill>
                <a:latin typeface="Arial" panose="020B0604020202020204" pitchFamily="34" charset="0"/>
                <a:cs typeface="Arial" panose="020B0604020202020204" pitchFamily="34" charset="0"/>
              </a:rPr>
              <a:t>Now it’s your turn</a:t>
            </a:r>
            <a:endParaRPr lang="en-GB"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9564" y="1477895"/>
            <a:ext cx="10515600" cy="4351338"/>
          </a:xfrm>
        </p:spPr>
        <p:txBody>
          <a:bodyPr/>
          <a:lstStyle/>
          <a:p>
            <a:pPr marL="0" indent="0">
              <a:buNone/>
            </a:pPr>
            <a:r>
              <a:rPr lang="en-GB" dirty="0" smtClean="0">
                <a:latin typeface="Arial" panose="020B0604020202020204" pitchFamily="34" charset="0"/>
                <a:cs typeface="Arial" panose="020B0604020202020204" pitchFamily="34" charset="0"/>
              </a:rPr>
              <a:t>How do they feel towards the woodcutter who is sleeping?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ea typeface="Calibri" panose="020F0502020204030204" pitchFamily="34" charset="0"/>
                <a:cs typeface="Arial" panose="020B0604020202020204" pitchFamily="34" charset="0"/>
              </a:rPr>
              <a:t>Why do you think the three-toed sloth was only reaching the ground now ? </a:t>
            </a: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The animals believe that the earth will be destroyed. How do we know that? What evidence in the story is there to support this view? </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547938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271</Words>
  <Application>Microsoft Office PowerPoint</Application>
  <PresentationFormat>Custom</PresentationFormat>
  <Paragraphs>37</Paragraphs>
  <Slides>7</Slides>
  <Notes>0</Notes>
  <HiddenSlides>0</HiddenSlides>
  <MMClips>3</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Recapping our work from yesterday</vt:lpstr>
      <vt:lpstr>PowerPoint Presentation</vt:lpstr>
      <vt:lpstr>PowerPoint Presentation</vt:lpstr>
      <vt:lpstr>Yesterday we thought about these questions and talked to our partner about them.</vt:lpstr>
      <vt:lpstr>How do the animals feel towards the men at the beginning of the story?   The animals feel unsure and curious about the men at the beginning of the story. We know this because as they entered the rainforest it went silent. In the text it says ‘now all was quiet as the creatures watched the two men and wondered why they had come’</vt:lpstr>
      <vt:lpstr>Now it’s your 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Bekki Conroy</dc:creator>
  <cp:lastModifiedBy>Conroy, Bekki</cp:lastModifiedBy>
  <cp:revision>16</cp:revision>
  <dcterms:created xsi:type="dcterms:W3CDTF">2021-01-22T15:41:39Z</dcterms:created>
  <dcterms:modified xsi:type="dcterms:W3CDTF">2021-01-26T15:16:30Z</dcterms:modified>
</cp:coreProperties>
</file>