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7"/>
  </p:normalViewPr>
  <p:slideViewPr>
    <p:cSldViewPr snapToGrid="0" snapToObjects="1">
      <p:cViewPr varScale="1">
        <p:scale>
          <a:sx n="80" d="100"/>
          <a:sy n="80" d="100"/>
        </p:scale>
        <p:origin x="3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41335-CDD1-3748-94A8-85812D101B5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F10EE17-CDC9-EF49-AF08-704D194AEB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46F64AE-8D34-2543-B5CA-7F8973363BA4}"/>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D9B0D428-DB07-DC48-8C15-87D75C6D3E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383A9F-1856-584D-A9ED-AEC84570B7F2}"/>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965033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52943-4508-1B4F-B0F7-223C8AB2830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4AB331C-70A3-404D-B737-A6ADE53E18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BE47A49-EAE2-9143-9AA4-D0208D7C5035}"/>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B7F71903-EF70-6C43-9873-F93BC6A02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CCEDE4-8DB2-5944-9078-3CC183F903BE}"/>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9387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318FB8-85B1-354B-86EB-774A41C3CC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F2B3DBC-E544-3046-81D4-BF39EE6480D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7204377-029B-8D47-9405-862057719B4F}"/>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6BBF426E-5B70-734A-8FCA-28CE53150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99A04F-B88B-8147-9FFF-75A3F3D9B6E6}"/>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127299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FA504-3329-8B4D-B195-8A417092341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35CFCB6-4D1B-0B4C-A4F4-B8CD17D9535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10F344A-BF64-EF4A-9C81-29B578DD6121}"/>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1F739BE1-8FA3-AC43-9196-60706B6D1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8FEA09-69A6-2543-B85B-37788F1E0025}"/>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903407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1CC20-ADC1-AD40-AFF4-59FA01DBA6E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F9A56BD-F180-7145-BF8C-B524DA751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70BC681-504E-E149-A2BD-CCE4D229D810}"/>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4D1D76B6-2F79-9E41-A16E-C920B2D89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AAEC9F-E57F-FD4B-9A55-2707913903ED}"/>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2189183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05AA-F9B6-E344-80CC-4B979427139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C62994-D8FB-1148-81D0-54AC72A5775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CF189C4-E793-7F47-A7CE-5BA5F43635A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452F18F-5BF9-2C43-8350-35C7CA6ED635}"/>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6" name="Footer Placeholder 5">
            <a:extLst>
              <a:ext uri="{FF2B5EF4-FFF2-40B4-BE49-F238E27FC236}">
                <a16:creationId xmlns:a16="http://schemas.microsoft.com/office/drawing/2014/main" id="{13D627B8-198B-884E-8201-0A303AED3A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1F812-355A-7B48-A5D0-A8486464112C}"/>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4865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6A480-5315-9541-AC75-2ADC088E49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51E322C-BEC9-9B40-847C-C70506AD2F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C58F5-EA65-5C43-8B51-3E3C4015D3A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294127-96C0-7B46-AD64-8B165B0115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F15BA54-12CA-6D4F-BC0A-E5BF7C83FBC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3EE7781-BD98-9A46-A7C8-5704282066C0}"/>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8" name="Footer Placeholder 7">
            <a:extLst>
              <a:ext uri="{FF2B5EF4-FFF2-40B4-BE49-F238E27FC236}">
                <a16:creationId xmlns:a16="http://schemas.microsoft.com/office/drawing/2014/main" id="{AC3D00C6-074A-D94B-A6AB-C3B4FE339A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941933-D90A-114F-8730-BEE389AAA618}"/>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43830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DAC6-1A54-3043-A465-6AB638CCB7A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43E61D8-EA37-3344-B64A-8855F2F64273}"/>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4" name="Footer Placeholder 3">
            <a:extLst>
              <a:ext uri="{FF2B5EF4-FFF2-40B4-BE49-F238E27FC236}">
                <a16:creationId xmlns:a16="http://schemas.microsoft.com/office/drawing/2014/main" id="{08D3DAB6-AF93-D84A-9B9B-70D00A4085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71ED41-9500-5B47-914C-ED83D3DDD851}"/>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211852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E2CA1A-EB5F-C245-A976-7C1F24C19D74}"/>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3" name="Footer Placeholder 2">
            <a:extLst>
              <a:ext uri="{FF2B5EF4-FFF2-40B4-BE49-F238E27FC236}">
                <a16:creationId xmlns:a16="http://schemas.microsoft.com/office/drawing/2014/main" id="{9AE24B38-EDB7-0340-8F55-3F2C97CED4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689BC-7065-344A-B931-A06D4D203F84}"/>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4068295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74A73-108F-A641-9BDF-38B677F0A2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16ADF10-2A18-C74F-AB99-4C0189ECE8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2602963-FBCD-4144-AF80-CCD1EC646E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60D963-17FA-8A48-86B3-E7F1B8E086FE}"/>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6" name="Footer Placeholder 5">
            <a:extLst>
              <a:ext uri="{FF2B5EF4-FFF2-40B4-BE49-F238E27FC236}">
                <a16:creationId xmlns:a16="http://schemas.microsoft.com/office/drawing/2014/main" id="{7677D8E7-5201-4D45-B18A-7ACE1E62C3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C607DA-0E6B-D348-BD09-B13FDF008489}"/>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3668893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3395-6527-3B4A-9B1D-4C2DF540A4F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B29C540-1F92-0247-AF78-1EDFBCC7B7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1468D1-A6EA-FE40-B82A-DC38FB17C2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7B3CBFE-F073-5B46-A6E2-1672E30C9183}"/>
              </a:ext>
            </a:extLst>
          </p:cNvPr>
          <p:cNvSpPr>
            <a:spLocks noGrp="1"/>
          </p:cNvSpPr>
          <p:nvPr>
            <p:ph type="dt" sz="half" idx="10"/>
          </p:nvPr>
        </p:nvSpPr>
        <p:spPr/>
        <p:txBody>
          <a:bodyPr/>
          <a:lstStyle/>
          <a:p>
            <a:fld id="{38D9F18A-A443-6B4E-A4E2-309F7B78EEA1}" type="datetimeFigureOut">
              <a:rPr lang="en-US" smtClean="0"/>
              <a:t>1/31/2021</a:t>
            </a:fld>
            <a:endParaRPr lang="en-US"/>
          </a:p>
        </p:txBody>
      </p:sp>
      <p:sp>
        <p:nvSpPr>
          <p:cNvPr id="6" name="Footer Placeholder 5">
            <a:extLst>
              <a:ext uri="{FF2B5EF4-FFF2-40B4-BE49-F238E27FC236}">
                <a16:creationId xmlns:a16="http://schemas.microsoft.com/office/drawing/2014/main" id="{021DA1E9-EE26-FF4F-9D0E-456218B123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58F19E-1987-5D49-A1BE-FD330D426B79}"/>
              </a:ext>
            </a:extLst>
          </p:cNvPr>
          <p:cNvSpPr>
            <a:spLocks noGrp="1"/>
          </p:cNvSpPr>
          <p:nvPr>
            <p:ph type="sldNum" sz="quarter" idx="12"/>
          </p:nvPr>
        </p:nvSpPr>
        <p:spPr/>
        <p:txBody>
          <a:bodyPr/>
          <a:lstStyle/>
          <a:p>
            <a:fld id="{CC8793E8-A959-9141-800A-4C35316A8D9A}" type="slidenum">
              <a:rPr lang="en-US" smtClean="0"/>
              <a:t>‹#›</a:t>
            </a:fld>
            <a:endParaRPr lang="en-US"/>
          </a:p>
        </p:txBody>
      </p:sp>
    </p:spTree>
    <p:extLst>
      <p:ext uri="{BB962C8B-B14F-4D97-AF65-F5344CB8AC3E}">
        <p14:creationId xmlns:p14="http://schemas.microsoft.com/office/powerpoint/2010/main" val="939961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217D7-9889-E440-8EBD-EBE2E7203C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E2B2EC9-F9E7-C842-BEF9-7C0F718121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602C8B-0930-CC47-9C70-BB736D9745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D9F18A-A443-6B4E-A4E2-309F7B78EEA1}" type="datetimeFigureOut">
              <a:rPr lang="en-US" smtClean="0"/>
              <a:t>1/31/2021</a:t>
            </a:fld>
            <a:endParaRPr lang="en-US"/>
          </a:p>
        </p:txBody>
      </p:sp>
      <p:sp>
        <p:nvSpPr>
          <p:cNvPr id="5" name="Footer Placeholder 4">
            <a:extLst>
              <a:ext uri="{FF2B5EF4-FFF2-40B4-BE49-F238E27FC236}">
                <a16:creationId xmlns:a16="http://schemas.microsoft.com/office/drawing/2014/main" id="{9BF51705-874A-C54C-9B60-39355D150E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F11BE1-0910-1B44-AA53-0B6F06C5A9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8793E8-A959-9141-800A-4C35316A8D9A}" type="slidenum">
              <a:rPr lang="en-US" smtClean="0"/>
              <a:t>‹#›</a:t>
            </a:fld>
            <a:endParaRPr lang="en-US"/>
          </a:p>
        </p:txBody>
      </p:sp>
    </p:spTree>
    <p:extLst>
      <p:ext uri="{BB962C8B-B14F-4D97-AF65-F5344CB8AC3E}">
        <p14:creationId xmlns:p14="http://schemas.microsoft.com/office/powerpoint/2010/main" val="3392144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5" Type="http://schemas.openxmlformats.org/officeDocument/2006/relationships/image" Target="../media/image2.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4.m4a"/><Relationship Id="rId1" Type="http://schemas.microsoft.com/office/2007/relationships/media" Target="../media/media4.m4a"/><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microsoft.com/office/2007/relationships/media" Target="../media/media6.m4a"/><Relationship Id="rId2" Type="http://schemas.openxmlformats.org/officeDocument/2006/relationships/audio" Target="../media/media5.m4a"/><Relationship Id="rId1" Type="http://schemas.microsoft.com/office/2007/relationships/media" Target="../media/media5.m4a"/><Relationship Id="rId6" Type="http://schemas.openxmlformats.org/officeDocument/2006/relationships/image" Target="../media/image2.png"/><Relationship Id="rId5" Type="http://schemas.openxmlformats.org/officeDocument/2006/relationships/slideLayout" Target="../slideLayouts/slideLayout2.xml"/><Relationship Id="rId4" Type="http://schemas.openxmlformats.org/officeDocument/2006/relationships/audio" Target="../media/media6.m4a"/></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B12BB-843A-094C-9AF0-70607831A166}"/>
              </a:ext>
            </a:extLst>
          </p:cNvPr>
          <p:cNvSpPr>
            <a:spLocks noGrp="1"/>
          </p:cNvSpPr>
          <p:nvPr>
            <p:ph type="ctrTitle"/>
          </p:nvPr>
        </p:nvSpPr>
        <p:spPr/>
        <p:txBody>
          <a:bodyPr/>
          <a:lstStyle/>
          <a:p>
            <a:r>
              <a:rPr lang="en-US" dirty="0"/>
              <a:t>Britain defending themselves against The Picts</a:t>
            </a:r>
          </a:p>
        </p:txBody>
      </p:sp>
    </p:spTree>
    <p:extLst>
      <p:ext uri="{BB962C8B-B14F-4D97-AF65-F5344CB8AC3E}">
        <p14:creationId xmlns:p14="http://schemas.microsoft.com/office/powerpoint/2010/main" val="531188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009D6D5-DAC2-4A8B-A17A-E206B9012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9BEA8E-9AA1-C64C-8F9D-E8C32160F1B2}"/>
              </a:ext>
            </a:extLst>
          </p:cNvPr>
          <p:cNvSpPr>
            <a:spLocks noGrp="1"/>
          </p:cNvSpPr>
          <p:nvPr>
            <p:ph type="title"/>
          </p:nvPr>
        </p:nvSpPr>
        <p:spPr>
          <a:xfrm>
            <a:off x="838201" y="365125"/>
            <a:ext cx="5251316" cy="1807305"/>
          </a:xfrm>
        </p:spPr>
        <p:txBody>
          <a:bodyPr>
            <a:normAutofit/>
          </a:bodyPr>
          <a:lstStyle/>
          <a:p>
            <a:r>
              <a:rPr lang="en-US" u="sng" dirty="0"/>
              <a:t>The Ruler of Britain at the time</a:t>
            </a:r>
          </a:p>
        </p:txBody>
      </p:sp>
      <p:sp>
        <p:nvSpPr>
          <p:cNvPr id="3" name="Content Placeholder 2">
            <a:extLst>
              <a:ext uri="{FF2B5EF4-FFF2-40B4-BE49-F238E27FC236}">
                <a16:creationId xmlns:a16="http://schemas.microsoft.com/office/drawing/2014/main" id="{CE5FF6A8-3E59-2A46-8E95-3ACFA4263CB0}"/>
              </a:ext>
            </a:extLst>
          </p:cNvPr>
          <p:cNvSpPr>
            <a:spLocks noGrp="1"/>
          </p:cNvSpPr>
          <p:nvPr>
            <p:ph idx="1"/>
          </p:nvPr>
        </p:nvSpPr>
        <p:spPr>
          <a:xfrm>
            <a:off x="838200" y="2333297"/>
            <a:ext cx="4619621" cy="3843666"/>
          </a:xfrm>
        </p:spPr>
        <p:txBody>
          <a:bodyPr>
            <a:normAutofit/>
          </a:bodyPr>
          <a:lstStyle/>
          <a:p>
            <a:pPr marL="0" indent="0">
              <a:buNone/>
            </a:pPr>
            <a:r>
              <a:rPr lang="en-US" sz="3200" dirty="0"/>
              <a:t>The Ruler of Britain after the Roman’s left was called King Vortigern. Once the Romans were all gone, he was very worried about the Picts coming to attack and invade Britain.</a:t>
            </a:r>
          </a:p>
          <a:p>
            <a:pPr marL="0" indent="0">
              <a:buNone/>
            </a:pPr>
            <a:endParaRPr lang="en-US" sz="2000" dirty="0"/>
          </a:p>
        </p:txBody>
      </p:sp>
      <p:pic>
        <p:nvPicPr>
          <p:cNvPr id="1026" name="Picture 2" descr="High King Vortigern | Celtic warriors, King, Art">
            <a:extLst>
              <a:ext uri="{FF2B5EF4-FFF2-40B4-BE49-F238E27FC236}">
                <a16:creationId xmlns:a16="http://schemas.microsoft.com/office/drawing/2014/main" id="{E85B1AD9-57D8-9F49-B1C6-F095CE78F58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 b="2900"/>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pic>
        <p:nvPicPr>
          <p:cNvPr id="4" name="Audio Recording 28 Jan 2021 at 11:18:12" descr="Audio Recording 28 Jan 2021 at 11:18:12">
            <a:hlinkClick r:id="" action="ppaction://media"/>
            <a:extLst>
              <a:ext uri="{FF2B5EF4-FFF2-40B4-BE49-F238E27FC236}">
                <a16:creationId xmlns:a16="http://schemas.microsoft.com/office/drawing/2014/main" id="{9F67FA37-0D61-4F47-BF33-C2455FBD7E13}"/>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4921116" y="5525030"/>
            <a:ext cx="812800" cy="812800"/>
          </a:xfrm>
          <a:prstGeom prst="rect">
            <a:avLst/>
          </a:prstGeom>
        </p:spPr>
      </p:pic>
    </p:spTree>
    <p:extLst>
      <p:ext uri="{BB962C8B-B14F-4D97-AF65-F5344CB8AC3E}">
        <p14:creationId xmlns:p14="http://schemas.microsoft.com/office/powerpoint/2010/main" val="59881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17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95865-B893-8347-BAEA-ED773A53AA5C}"/>
              </a:ext>
            </a:extLst>
          </p:cNvPr>
          <p:cNvSpPr>
            <a:spLocks noGrp="1"/>
          </p:cNvSpPr>
          <p:nvPr>
            <p:ph type="title"/>
          </p:nvPr>
        </p:nvSpPr>
        <p:spPr/>
        <p:txBody>
          <a:bodyPr/>
          <a:lstStyle/>
          <a:p>
            <a:r>
              <a:rPr lang="en-US" dirty="0"/>
              <a:t>Who did he get to help him?</a:t>
            </a:r>
          </a:p>
        </p:txBody>
      </p:sp>
      <p:sp>
        <p:nvSpPr>
          <p:cNvPr id="3" name="Content Placeholder 2">
            <a:extLst>
              <a:ext uri="{FF2B5EF4-FFF2-40B4-BE49-F238E27FC236}">
                <a16:creationId xmlns:a16="http://schemas.microsoft.com/office/drawing/2014/main" id="{A24EBA9E-0E5C-6D49-93EC-250D280ADFC9}"/>
              </a:ext>
            </a:extLst>
          </p:cNvPr>
          <p:cNvSpPr>
            <a:spLocks noGrp="1"/>
          </p:cNvSpPr>
          <p:nvPr>
            <p:ph idx="1"/>
          </p:nvPr>
        </p:nvSpPr>
        <p:spPr/>
        <p:txBody>
          <a:bodyPr/>
          <a:lstStyle/>
          <a:p>
            <a:pPr marL="0" indent="0">
              <a:buNone/>
            </a:pPr>
            <a:r>
              <a:rPr lang="en-US" dirty="0"/>
              <a:t>King Vortigern was a wealthy man with lots of land. He decided to use his wealth and power to invite someone to come and help him fight the Picts and keep them in Scotland.</a:t>
            </a:r>
          </a:p>
          <a:p>
            <a:pPr marL="0" indent="0">
              <a:buNone/>
            </a:pPr>
            <a:endParaRPr lang="en-US" dirty="0"/>
          </a:p>
          <a:p>
            <a:pPr marL="0" indent="0">
              <a:buNone/>
            </a:pPr>
            <a:r>
              <a:rPr lang="en-US" dirty="0"/>
              <a:t>He invited two Saxon brothers, </a:t>
            </a:r>
          </a:p>
          <a:p>
            <a:pPr marL="0" indent="0">
              <a:buNone/>
            </a:pPr>
            <a:r>
              <a:rPr lang="en-US" dirty="0" err="1"/>
              <a:t>Hengist</a:t>
            </a:r>
            <a:r>
              <a:rPr lang="en-US" dirty="0"/>
              <a:t> and </a:t>
            </a:r>
            <a:r>
              <a:rPr lang="en-US" dirty="0" err="1"/>
              <a:t>Horsa</a:t>
            </a:r>
            <a:r>
              <a:rPr lang="en-US" dirty="0"/>
              <a:t>.</a:t>
            </a:r>
          </a:p>
          <a:p>
            <a:pPr marL="0" indent="0">
              <a:buNone/>
            </a:pPr>
            <a:endParaRPr lang="en-US" dirty="0"/>
          </a:p>
          <a:p>
            <a:pPr marL="0" indent="0">
              <a:buNone/>
            </a:pPr>
            <a:endParaRPr lang="en-US" dirty="0"/>
          </a:p>
        </p:txBody>
      </p:sp>
      <p:pic>
        <p:nvPicPr>
          <p:cNvPr id="3074" name="Picture 2" descr="Hengist and Horsa - Wikipedia">
            <a:extLst>
              <a:ext uri="{FF2B5EF4-FFF2-40B4-BE49-F238E27FC236}">
                <a16:creationId xmlns:a16="http://schemas.microsoft.com/office/drawing/2014/main" id="{A9C6F5B0-3059-F94E-A2C3-AAD0DE0DED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9100" y="3138932"/>
            <a:ext cx="6375400" cy="3570224"/>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8 Jan 2021 at 11:18:37" descr="Audio Recording 28 Jan 2021 at 11:18:37">
            <a:hlinkClick r:id="" action="ppaction://media"/>
            <a:extLst>
              <a:ext uri="{FF2B5EF4-FFF2-40B4-BE49-F238E27FC236}">
                <a16:creationId xmlns:a16="http://schemas.microsoft.com/office/drawing/2014/main" id="{9D053BB1-8FD9-7F4A-9210-7A3F6D8B7AA2}"/>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4003675" y="4995481"/>
            <a:ext cx="812800" cy="812800"/>
          </a:xfrm>
          <a:prstGeom prst="rect">
            <a:avLst/>
          </a:prstGeom>
        </p:spPr>
      </p:pic>
    </p:spTree>
    <p:extLst>
      <p:ext uri="{BB962C8B-B14F-4D97-AF65-F5344CB8AC3E}">
        <p14:creationId xmlns:p14="http://schemas.microsoft.com/office/powerpoint/2010/main" val="420218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88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Hengist and Horsa: Legendary Anglo-Saxon Warrior Brothers And Leaders Of  First Settlers In Britain | MessageToEagle.com | Anglo saxon, Saxon, History">
            <a:extLst>
              <a:ext uri="{FF2B5EF4-FFF2-40B4-BE49-F238E27FC236}">
                <a16:creationId xmlns:a16="http://schemas.microsoft.com/office/drawing/2014/main" id="{606078AB-0E3F-3542-BF41-01553F500ADF}"/>
              </a:ext>
            </a:extLst>
          </p:cNvPr>
          <p:cNvPicPr>
            <a:picLocks noChangeAspect="1" noChangeArrowheads="1"/>
          </p:cNvPicPr>
          <p:nvPr/>
        </p:nvPicPr>
        <p:blipFill rotWithShape="1">
          <a:blip r:embed="rId4">
            <a:alphaModFix/>
            <a:extLst>
              <a:ext uri="{28A0092B-C50C-407E-A947-70E740481C1C}">
                <a14:useLocalDpi xmlns:a14="http://schemas.microsoft.com/office/drawing/2010/main" val="0"/>
              </a:ext>
            </a:extLst>
          </a:blip>
          <a:srcRect l="4224" r="48924" b="-1"/>
          <a:stretch/>
        </p:blipFill>
        <p:spPr bwMode="auto">
          <a:xfrm>
            <a:off x="5957888" y="-27139"/>
            <a:ext cx="6358885" cy="688512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70">
            <a:extLst>
              <a:ext uri="{FF2B5EF4-FFF2-40B4-BE49-F238E27FC236}">
                <a16:creationId xmlns:a16="http://schemas.microsoft.com/office/drawing/2014/main"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A01A9F9C-6245-6C48-8679-B76EE3A7EE57}"/>
              </a:ext>
            </a:extLst>
          </p:cNvPr>
          <p:cNvSpPr>
            <a:spLocks noGrp="1"/>
          </p:cNvSpPr>
          <p:nvPr>
            <p:ph type="title"/>
          </p:nvPr>
        </p:nvSpPr>
        <p:spPr>
          <a:xfrm>
            <a:off x="804998" y="798445"/>
            <a:ext cx="4803636" cy="1311664"/>
          </a:xfrm>
        </p:spPr>
        <p:txBody>
          <a:bodyPr>
            <a:normAutofit/>
          </a:bodyPr>
          <a:lstStyle/>
          <a:p>
            <a:r>
              <a:rPr lang="en-US">
                <a:solidFill>
                  <a:srgbClr val="000000"/>
                </a:solidFill>
              </a:rPr>
              <a:t>Did they decide to help?</a:t>
            </a:r>
          </a:p>
        </p:txBody>
      </p:sp>
      <p:sp>
        <p:nvSpPr>
          <p:cNvPr id="3" name="Content Placeholder 2">
            <a:extLst>
              <a:ext uri="{FF2B5EF4-FFF2-40B4-BE49-F238E27FC236}">
                <a16:creationId xmlns:a16="http://schemas.microsoft.com/office/drawing/2014/main" id="{5279A416-0A2E-FC43-87E2-8402BC5758EC}"/>
              </a:ext>
            </a:extLst>
          </p:cNvPr>
          <p:cNvSpPr>
            <a:spLocks noGrp="1"/>
          </p:cNvSpPr>
          <p:nvPr>
            <p:ph idx="1"/>
          </p:nvPr>
        </p:nvSpPr>
        <p:spPr>
          <a:xfrm>
            <a:off x="804997" y="2272143"/>
            <a:ext cx="4706803" cy="3788830"/>
          </a:xfrm>
        </p:spPr>
        <p:txBody>
          <a:bodyPr anchor="ctr">
            <a:normAutofit/>
          </a:bodyPr>
          <a:lstStyle/>
          <a:p>
            <a:pPr marL="0" indent="0">
              <a:buNone/>
            </a:pPr>
            <a:r>
              <a:rPr lang="en-US" dirty="0" err="1">
                <a:solidFill>
                  <a:srgbClr val="000000"/>
                </a:solidFill>
              </a:rPr>
              <a:t>Hengist</a:t>
            </a:r>
            <a:r>
              <a:rPr lang="en-US" dirty="0">
                <a:solidFill>
                  <a:srgbClr val="000000"/>
                </a:solidFill>
              </a:rPr>
              <a:t> and </a:t>
            </a:r>
            <a:r>
              <a:rPr lang="en-US" dirty="0" err="1">
                <a:solidFill>
                  <a:srgbClr val="000000"/>
                </a:solidFill>
              </a:rPr>
              <a:t>Horsa</a:t>
            </a:r>
            <a:r>
              <a:rPr lang="en-US" dirty="0">
                <a:solidFill>
                  <a:srgbClr val="000000"/>
                </a:solidFill>
              </a:rPr>
              <a:t> accepted the King’s invitation and arrived in England to help the King. </a:t>
            </a:r>
          </a:p>
          <a:p>
            <a:pPr marL="0" indent="0">
              <a:buNone/>
            </a:pPr>
            <a:endParaRPr lang="en-US" dirty="0">
              <a:solidFill>
                <a:srgbClr val="000000"/>
              </a:solidFill>
            </a:endParaRPr>
          </a:p>
          <a:p>
            <a:pPr marL="0" indent="0">
              <a:buNone/>
            </a:pPr>
            <a:r>
              <a:rPr lang="en-US" dirty="0">
                <a:solidFill>
                  <a:srgbClr val="000000"/>
                </a:solidFill>
              </a:rPr>
              <a:t>They did a very good job and kept the Picts away from English land.</a:t>
            </a:r>
          </a:p>
        </p:txBody>
      </p:sp>
      <p:pic>
        <p:nvPicPr>
          <p:cNvPr id="4" name="Audio Recording 28 Jan 2021 at 11:18:53" descr="Audio Recording 28 Jan 2021 at 11:18:53">
            <a:hlinkClick r:id="" action="ppaction://media"/>
            <a:extLst>
              <a:ext uri="{FF2B5EF4-FFF2-40B4-BE49-F238E27FC236}">
                <a16:creationId xmlns:a16="http://schemas.microsoft.com/office/drawing/2014/main" id="{243E52C0-000F-D543-8537-DB30E2C991E8}"/>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795834" y="5381632"/>
            <a:ext cx="812800" cy="812800"/>
          </a:xfrm>
          <a:prstGeom prst="rect">
            <a:avLst/>
          </a:prstGeom>
        </p:spPr>
      </p:pic>
    </p:spTree>
    <p:extLst>
      <p:ext uri="{BB962C8B-B14F-4D97-AF65-F5344CB8AC3E}">
        <p14:creationId xmlns:p14="http://schemas.microsoft.com/office/powerpoint/2010/main" val="1916102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928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F8974-AE51-944A-A3DD-4D16ED7846F9}"/>
              </a:ext>
            </a:extLst>
          </p:cNvPr>
          <p:cNvSpPr>
            <a:spLocks noGrp="1"/>
          </p:cNvSpPr>
          <p:nvPr>
            <p:ph type="title"/>
          </p:nvPr>
        </p:nvSpPr>
        <p:spPr/>
        <p:txBody>
          <a:bodyPr/>
          <a:lstStyle/>
          <a:p>
            <a:r>
              <a:rPr lang="en-US" dirty="0"/>
              <a:t>Today’s task</a:t>
            </a:r>
          </a:p>
        </p:txBody>
      </p:sp>
      <p:sp>
        <p:nvSpPr>
          <p:cNvPr id="3" name="Content Placeholder 2">
            <a:extLst>
              <a:ext uri="{FF2B5EF4-FFF2-40B4-BE49-F238E27FC236}">
                <a16:creationId xmlns:a16="http://schemas.microsoft.com/office/drawing/2014/main" id="{B3B9D188-980E-B14A-88CF-65083DB460D6}"/>
              </a:ext>
            </a:extLst>
          </p:cNvPr>
          <p:cNvSpPr>
            <a:spLocks noGrp="1"/>
          </p:cNvSpPr>
          <p:nvPr>
            <p:ph idx="1"/>
          </p:nvPr>
        </p:nvSpPr>
        <p:spPr>
          <a:xfrm>
            <a:off x="838200" y="1825624"/>
            <a:ext cx="10515600" cy="4879975"/>
          </a:xfrm>
        </p:spPr>
        <p:txBody>
          <a:bodyPr/>
          <a:lstStyle/>
          <a:p>
            <a:pPr marL="0" indent="0">
              <a:buNone/>
            </a:pPr>
            <a:r>
              <a:rPr lang="en-US" dirty="0"/>
              <a:t>You are going to imagine that you are King Vortigern. You need to write a letter to the Saxon brothers, persuading them to come and fight for you.</a:t>
            </a:r>
          </a:p>
          <a:p>
            <a:pPr marL="0" indent="0">
              <a:buNone/>
            </a:pPr>
            <a:endParaRPr lang="en-US" dirty="0"/>
          </a:p>
          <a:p>
            <a:pPr marL="0" indent="0">
              <a:buNone/>
            </a:pPr>
            <a:r>
              <a:rPr lang="en-US" dirty="0"/>
              <a:t>Things to possibly include in your letter:</a:t>
            </a:r>
          </a:p>
          <a:p>
            <a:pPr>
              <a:buFontTx/>
              <a:buChar char="-"/>
            </a:pPr>
            <a:r>
              <a:rPr lang="en-US" dirty="0"/>
              <a:t>Compliments saying how good you think they are at fighting</a:t>
            </a:r>
          </a:p>
          <a:p>
            <a:pPr>
              <a:buFontTx/>
              <a:buChar char="-"/>
            </a:pPr>
            <a:r>
              <a:rPr lang="en-US" dirty="0"/>
              <a:t>What the job you need them to do is</a:t>
            </a:r>
          </a:p>
          <a:p>
            <a:pPr>
              <a:buFontTx/>
              <a:buChar char="-"/>
            </a:pPr>
            <a:r>
              <a:rPr lang="en-US" dirty="0"/>
              <a:t>What reward will they get if they help you</a:t>
            </a:r>
          </a:p>
          <a:p>
            <a:pPr>
              <a:buFontTx/>
              <a:buChar char="-"/>
            </a:pPr>
            <a:endParaRPr lang="en-US" dirty="0"/>
          </a:p>
          <a:p>
            <a:pPr marL="0" indent="0">
              <a:buNone/>
            </a:pPr>
            <a:r>
              <a:rPr lang="en-US" dirty="0"/>
              <a:t>I have written an example on the next slide.</a:t>
            </a:r>
          </a:p>
        </p:txBody>
      </p:sp>
      <p:pic>
        <p:nvPicPr>
          <p:cNvPr id="4" name="Audio Recording 28 Jan 2021 at 11:19:23" descr="Audio Recording 28 Jan 2021 at 11:19:23">
            <a:hlinkClick r:id="" action="ppaction://media"/>
            <a:extLst>
              <a:ext uri="{FF2B5EF4-FFF2-40B4-BE49-F238E27FC236}">
                <a16:creationId xmlns:a16="http://schemas.microsoft.com/office/drawing/2014/main" id="{25C850EE-A4A7-F847-8FE7-4B87F9835107}"/>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161588" y="5451475"/>
            <a:ext cx="812800" cy="812800"/>
          </a:xfrm>
          <a:prstGeom prst="rect">
            <a:avLst/>
          </a:prstGeom>
        </p:spPr>
      </p:pic>
    </p:spTree>
    <p:extLst>
      <p:ext uri="{BB962C8B-B14F-4D97-AF65-F5344CB8AC3E}">
        <p14:creationId xmlns:p14="http://schemas.microsoft.com/office/powerpoint/2010/main" val="244215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374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D83EBD-CDC1-6E48-991D-EFDFF7D6B8D3}"/>
              </a:ext>
            </a:extLst>
          </p:cNvPr>
          <p:cNvSpPr>
            <a:spLocks noGrp="1"/>
          </p:cNvSpPr>
          <p:nvPr>
            <p:ph idx="1"/>
          </p:nvPr>
        </p:nvSpPr>
        <p:spPr>
          <a:xfrm>
            <a:off x="292100" y="406400"/>
            <a:ext cx="8610600" cy="6086475"/>
          </a:xfrm>
        </p:spPr>
        <p:txBody>
          <a:bodyPr>
            <a:normAutofit fontScale="85000" lnSpcReduction="20000"/>
          </a:bodyPr>
          <a:lstStyle/>
          <a:p>
            <a:pPr marL="0" indent="0">
              <a:buNone/>
            </a:pPr>
            <a:r>
              <a:rPr lang="en-US" dirty="0"/>
              <a:t>To brothers </a:t>
            </a:r>
            <a:r>
              <a:rPr lang="en-US" dirty="0" err="1"/>
              <a:t>Hengist</a:t>
            </a:r>
            <a:r>
              <a:rPr lang="en-US" dirty="0"/>
              <a:t> and </a:t>
            </a:r>
            <a:r>
              <a:rPr lang="en-US" dirty="0" err="1"/>
              <a:t>Horsa</a:t>
            </a:r>
            <a:r>
              <a:rPr lang="en-US" dirty="0"/>
              <a:t>.</a:t>
            </a:r>
          </a:p>
          <a:p>
            <a:pPr marL="0" indent="0">
              <a:buNone/>
            </a:pPr>
            <a:endParaRPr lang="en-US" dirty="0"/>
          </a:p>
          <a:p>
            <a:pPr marL="0" indent="0">
              <a:buNone/>
            </a:pPr>
            <a:r>
              <a:rPr lang="en-US" dirty="0"/>
              <a:t>I am the King of Britain, King Vortigern. I have searched in many countries for great warriors, and I believe you are the strongest and cleverest warriors there are.</a:t>
            </a:r>
          </a:p>
          <a:p>
            <a:pPr marL="0" indent="0">
              <a:buNone/>
            </a:pPr>
            <a:endParaRPr lang="en-US" dirty="0"/>
          </a:p>
          <a:p>
            <a:pPr marL="0" indent="0">
              <a:buNone/>
            </a:pPr>
            <a:r>
              <a:rPr lang="en-US" dirty="0"/>
              <a:t>I am having some trouble with some Scottish warriors called The Picts. I am worried they will attack my country, so I need you to come and attack them. I want them to be so scared they will never attack me again.</a:t>
            </a:r>
          </a:p>
          <a:p>
            <a:pPr marL="0" indent="0">
              <a:buNone/>
            </a:pPr>
            <a:endParaRPr lang="en-US" dirty="0"/>
          </a:p>
          <a:p>
            <a:pPr marL="0" indent="0">
              <a:buNone/>
            </a:pPr>
            <a:r>
              <a:rPr lang="en-US" dirty="0"/>
              <a:t>To reward you for your hard work I will give you any many gold coins as you can carry and you will be allowed to live on your own small island near Britain.</a:t>
            </a:r>
          </a:p>
          <a:p>
            <a:pPr marL="0" indent="0">
              <a:buNone/>
            </a:pPr>
            <a:endParaRPr lang="en-US" dirty="0"/>
          </a:p>
          <a:p>
            <a:pPr marL="0" indent="0">
              <a:buNone/>
            </a:pPr>
            <a:r>
              <a:rPr lang="en-US" dirty="0"/>
              <a:t>I hope you accept my offer.</a:t>
            </a:r>
          </a:p>
          <a:p>
            <a:pPr marL="0" indent="0">
              <a:buNone/>
            </a:pPr>
            <a:r>
              <a:rPr lang="en-US" dirty="0"/>
              <a:t>Sincerely,</a:t>
            </a:r>
          </a:p>
          <a:p>
            <a:pPr marL="0" indent="0">
              <a:buNone/>
            </a:pPr>
            <a:r>
              <a:rPr lang="en-US" sz="3300" dirty="0">
                <a:latin typeface="Apple Chancery" panose="03020702040506060504" pitchFamily="66" charset="-79"/>
                <a:cs typeface="Apple Chancery" panose="03020702040506060504" pitchFamily="66" charset="-79"/>
              </a:rPr>
              <a:t>King Vortigern</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C0F41FBC-AE16-3849-A6C4-85B6624EE760}"/>
              </a:ext>
            </a:extLst>
          </p:cNvPr>
          <p:cNvSpPr txBox="1"/>
          <p:nvPr/>
        </p:nvSpPr>
        <p:spPr>
          <a:xfrm>
            <a:off x="9321800" y="1104900"/>
            <a:ext cx="2451100" cy="4801314"/>
          </a:xfrm>
          <a:prstGeom prst="rect">
            <a:avLst/>
          </a:prstGeom>
          <a:noFill/>
        </p:spPr>
        <p:txBody>
          <a:bodyPr wrap="square" rtlCol="0">
            <a:spAutoFit/>
          </a:bodyPr>
          <a:lstStyle/>
          <a:p>
            <a:r>
              <a:rPr lang="en-US" dirty="0">
                <a:solidFill>
                  <a:srgbClr val="0070C0"/>
                </a:solidFill>
              </a:rPr>
              <a:t>The first part explains who I am and why I have picked the brothers.</a:t>
            </a:r>
          </a:p>
          <a:p>
            <a:endParaRPr lang="en-US" dirty="0">
              <a:solidFill>
                <a:srgbClr val="0070C0"/>
              </a:solidFill>
            </a:endParaRPr>
          </a:p>
          <a:p>
            <a:r>
              <a:rPr lang="en-US" dirty="0">
                <a:solidFill>
                  <a:srgbClr val="0070C0"/>
                </a:solidFill>
              </a:rPr>
              <a:t>The second part tells them what the problem is </a:t>
            </a:r>
          </a:p>
          <a:p>
            <a:endParaRPr lang="en-US" dirty="0">
              <a:solidFill>
                <a:srgbClr val="0070C0"/>
              </a:solidFill>
            </a:endParaRPr>
          </a:p>
          <a:p>
            <a:r>
              <a:rPr lang="en-US" dirty="0">
                <a:solidFill>
                  <a:srgbClr val="0070C0"/>
                </a:solidFill>
              </a:rPr>
              <a:t>The final part tells them the reward they can have if they help.</a:t>
            </a:r>
          </a:p>
          <a:p>
            <a:endParaRPr lang="en-US" dirty="0">
              <a:solidFill>
                <a:srgbClr val="0070C0"/>
              </a:solidFill>
            </a:endParaRPr>
          </a:p>
          <a:p>
            <a:endParaRPr lang="en-US" dirty="0">
              <a:solidFill>
                <a:srgbClr val="0070C0"/>
              </a:solidFill>
            </a:endParaRPr>
          </a:p>
          <a:p>
            <a:r>
              <a:rPr lang="en-US" dirty="0">
                <a:solidFill>
                  <a:srgbClr val="0070C0"/>
                </a:solidFill>
              </a:rPr>
              <a:t>Use this example letter to help you but don’t just copy it exactly!</a:t>
            </a:r>
          </a:p>
        </p:txBody>
      </p:sp>
      <p:pic>
        <p:nvPicPr>
          <p:cNvPr id="7" name="Audio Recording 28 Jan 2021 at 11:20:07" descr="Audio Recording 28 Jan 2021 at 11:20:07">
            <a:hlinkClick r:id="" action="ppaction://media"/>
            <a:extLst>
              <a:ext uri="{FF2B5EF4-FFF2-40B4-BE49-F238E27FC236}">
                <a16:creationId xmlns:a16="http://schemas.microsoft.com/office/drawing/2014/main" id="{F47C0929-586B-6C43-BA46-EB5110AC6627}"/>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5283200" y="5653087"/>
            <a:ext cx="812800" cy="812800"/>
          </a:xfrm>
          <a:prstGeom prst="rect">
            <a:avLst/>
          </a:prstGeom>
        </p:spPr>
      </p:pic>
      <p:pic>
        <p:nvPicPr>
          <p:cNvPr id="8" name="Audio Recording 28 Jan 2021 at 11:20:39" descr="Audio Recording 28 Jan 2021 at 11:20:39">
            <a:hlinkClick r:id="" action="ppaction://media"/>
            <a:extLst>
              <a:ext uri="{FF2B5EF4-FFF2-40B4-BE49-F238E27FC236}">
                <a16:creationId xmlns:a16="http://schemas.microsoft.com/office/drawing/2014/main" id="{7E439348-D529-FE40-9490-0A2BD86BE936}"/>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11190288" y="5758219"/>
            <a:ext cx="812800" cy="812800"/>
          </a:xfrm>
          <a:prstGeom prst="rect">
            <a:avLst/>
          </a:prstGeom>
        </p:spPr>
      </p:pic>
    </p:spTree>
    <p:extLst>
      <p:ext uri="{BB962C8B-B14F-4D97-AF65-F5344CB8AC3E}">
        <p14:creationId xmlns:p14="http://schemas.microsoft.com/office/powerpoint/2010/main" val="4244410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6672" fill="hold"/>
                                        <p:tgtEl>
                                          <p:spTgt spid="7"/>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689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7"/>
                </p:tgtEl>
              </p:cMediaNode>
            </p:audio>
            <p:audio>
              <p:cMediaNode vol="80000">
                <p:cTn id="12" fill="hold" display="0">
                  <p:stCondLst>
                    <p:cond delay="indefinite"/>
                  </p:stCondLst>
                  <p:endCondLst>
                    <p:cond evt="onStopAudio" delay="0">
                      <p:tgtEl>
                        <p:sldTgt/>
                      </p:tgtEl>
                    </p:cond>
                  </p:endCondLst>
                </p:cTn>
                <p:tgtEl>
                  <p:spTgt spid="8"/>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399</Words>
  <Application>Microsoft Office PowerPoint</Application>
  <PresentationFormat>Widescreen</PresentationFormat>
  <Paragraphs>40</Paragraphs>
  <Slides>6</Slides>
  <Notes>0</Notes>
  <HiddenSlides>0</HiddenSlides>
  <MMClips>6</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Apple Chancery</vt:lpstr>
      <vt:lpstr>Arial</vt:lpstr>
      <vt:lpstr>Calibri</vt:lpstr>
      <vt:lpstr>Calibri Light</vt:lpstr>
      <vt:lpstr>Office Theme</vt:lpstr>
      <vt:lpstr>Britain defending themselves against The Picts</vt:lpstr>
      <vt:lpstr>The Ruler of Britain at the time</vt:lpstr>
      <vt:lpstr>Who did he get to help him?</vt:lpstr>
      <vt:lpstr>Did they decide to help?</vt:lpstr>
      <vt:lpstr>Today’s task</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Britain defending themselves against The Picts</dc:title>
  <dc:creator>Watson, Craig</dc:creator>
  <cp:lastModifiedBy>Linda Hall</cp:lastModifiedBy>
  <cp:revision>4</cp:revision>
  <dcterms:created xsi:type="dcterms:W3CDTF">2021-01-28T10:56:12Z</dcterms:created>
  <dcterms:modified xsi:type="dcterms:W3CDTF">2021-01-31T16:48:29Z</dcterms:modified>
</cp:coreProperties>
</file>