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A86"/>
    <a:srgbClr val="C0DEC2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>
        <p:scale>
          <a:sx n="81" d="100"/>
          <a:sy n="81" d="100"/>
        </p:scale>
        <p:origin x="-1068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223F13-6F67-49FD-AE18-1C7AB6B1D29F}" type="datetimeFigureOut">
              <a:rPr lang="en-GB"/>
              <a:pPr>
                <a:defRPr/>
              </a:pPr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EA95C2-1B1B-4716-A1DA-D45B65C98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01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19FDC1-4DA7-4C66-AD8F-6BC2B22367AC}" type="datetimeFigureOut">
              <a:rPr lang="en-GB"/>
              <a:pPr>
                <a:defRPr/>
              </a:pPr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E8C17F-7850-4143-BF19-B56FF507B0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21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2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2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5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9" r:id="rId4"/>
    <p:sldLayoutId id="214748370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convert improper fractions into mixed number fractions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2861" y="2186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5046663"/>
            <a:ext cx="7632700" cy="1049337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improper fraction is where the numerator is greater than or equal to the denominator.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happens because you have a whole or more than a whole.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Improper Fractions</a:t>
            </a:r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148138" y="2286000"/>
            <a:ext cx="847725" cy="1833563"/>
            <a:chOff x="4148195" y="1883062"/>
            <a:chExt cx="847609" cy="1833360"/>
          </a:xfrm>
        </p:grpSpPr>
        <p:sp>
          <p:nvSpPr>
            <p:cNvPr id="923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23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5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755650" y="1674813"/>
            <a:ext cx="3041650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numerator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shows us the number of pieces we have.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3498850"/>
            <a:ext cx="3041650" cy="1049338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denominator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shows us the number of parts we are dividing by.</a:t>
            </a:r>
          </a:p>
        </p:txBody>
      </p:sp>
      <p:grpSp>
        <p:nvGrpSpPr>
          <p:cNvPr id="9223" name="Group 17"/>
          <p:cNvGrpSpPr>
            <a:grpSpLocks/>
          </p:cNvGrpSpPr>
          <p:nvPr/>
        </p:nvGrpSpPr>
        <p:grpSpPr bwMode="auto">
          <a:xfrm>
            <a:off x="6654800" y="3190875"/>
            <a:ext cx="1733550" cy="1730375"/>
            <a:chOff x="5292528" y="2800861"/>
            <a:chExt cx="2604198" cy="2598356"/>
          </a:xfrm>
        </p:grpSpPr>
        <p:pic>
          <p:nvPicPr>
            <p:cNvPr id="923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547813"/>
            <a:ext cx="8493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544638"/>
            <a:ext cx="828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435225"/>
            <a:ext cx="84931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435225"/>
            <a:ext cx="8286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3797300" y="2200275"/>
            <a:ext cx="547688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</p:cNvCxnSpPr>
          <p:nvPr/>
        </p:nvCxnSpPr>
        <p:spPr>
          <a:xfrm flipV="1">
            <a:off x="3797300" y="3652838"/>
            <a:ext cx="547688" cy="371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62264" y="2078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7963"/>
            <a:ext cx="7632700" cy="495300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convert an improper fraction into a mixed number.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Improper Fractions to Mixed Numbers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771525" y="3071813"/>
            <a:ext cx="847725" cy="1833562"/>
            <a:chOff x="4148195" y="1883062"/>
            <a:chExt cx="847609" cy="1833360"/>
          </a:xfrm>
        </p:grpSpPr>
        <p:sp>
          <p:nvSpPr>
            <p:cNvPr id="10263" name="Rectangle 4"/>
            <p:cNvSpPr>
              <a:spLocks noChangeArrowheads="1"/>
            </p:cNvSpPr>
            <p:nvPr/>
          </p:nvSpPr>
          <p:spPr bwMode="auto">
            <a:xfrm>
              <a:off x="4178037" y="188306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264" name="Rectangle 6"/>
            <p:cNvSpPr>
              <a:spLocks noChangeArrowheads="1"/>
            </p:cNvSpPr>
            <p:nvPr/>
          </p:nvSpPr>
          <p:spPr bwMode="auto">
            <a:xfrm>
              <a:off x="4178037" y="2793092"/>
              <a:ext cx="787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148195" y="2800536"/>
              <a:ext cx="8476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065338" y="2462213"/>
            <a:ext cx="4291012" cy="1049337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the numerator (7)  by the denominator (4).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÷ 4 = 1 r3 </a:t>
            </a:r>
          </a:p>
        </p:txBody>
      </p: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6654800" y="4354513"/>
            <a:ext cx="1733550" cy="1730375"/>
            <a:chOff x="5292528" y="2800861"/>
            <a:chExt cx="2604198" cy="2598356"/>
          </a:xfrm>
        </p:grpSpPr>
        <p:pic>
          <p:nvPicPr>
            <p:cNvPr id="10260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2805308"/>
              <a:ext cx="1277482" cy="125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787" y="2800861"/>
              <a:ext cx="1244939" cy="125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528" y="4138934"/>
              <a:ext cx="1277482" cy="12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7" name="Group 29"/>
          <p:cNvGrpSpPr>
            <a:grpSpLocks/>
          </p:cNvGrpSpPr>
          <p:nvPr/>
        </p:nvGrpSpPr>
        <p:grpSpPr bwMode="auto">
          <a:xfrm>
            <a:off x="6651625" y="2332038"/>
            <a:ext cx="1733550" cy="1728787"/>
            <a:chOff x="5192089" y="1544579"/>
            <a:chExt cx="1733812" cy="1729923"/>
          </a:xfrm>
        </p:grpSpPr>
        <p:pic>
          <p:nvPicPr>
            <p:cNvPr id="10256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1547540"/>
              <a:ext cx="850517" cy="83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1544579"/>
              <a:ext cx="828850" cy="83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089" y="2435436"/>
              <a:ext cx="850517" cy="83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051" y="2435435"/>
              <a:ext cx="828850" cy="83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067023" y="4354204"/>
            <a:ext cx="4288510" cy="929443"/>
          </a:xfrm>
          <a:prstGeom prst="rect">
            <a:avLst/>
          </a:prstGeom>
          <a:solidFill>
            <a:srgbClr val="6CB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r3 written as a mixed number is      </a:t>
            </a:r>
            <a:r>
              <a:rPr lang="en-GB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GB" sz="5000" b="1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5994400" y="4592638"/>
            <a:ext cx="225425" cy="434975"/>
            <a:chOff x="2934419" y="3996404"/>
            <a:chExt cx="225056" cy="434157"/>
          </a:xfrm>
        </p:grpSpPr>
        <p:sp>
          <p:nvSpPr>
            <p:cNvPr id="10253" name="Rectangle 26"/>
            <p:cNvSpPr>
              <a:spLocks noChangeArrowheads="1"/>
            </p:cNvSpPr>
            <p:nvPr/>
          </p:nvSpPr>
          <p:spPr bwMode="auto">
            <a:xfrm>
              <a:off x="2952503" y="3996404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254" name="Rectangle 27"/>
            <p:cNvSpPr>
              <a:spLocks noChangeArrowheads="1"/>
            </p:cNvSpPr>
            <p:nvPr/>
          </p:nvSpPr>
          <p:spPr bwMode="auto">
            <a:xfrm>
              <a:off x="2952503" y="4215117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2934419" y="4213482"/>
              <a:ext cx="225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0" name="Rectangle 30"/>
          <p:cNvSpPr>
            <a:spLocks noChangeArrowheads="1"/>
          </p:cNvSpPr>
          <p:nvPr/>
        </p:nvSpPr>
        <p:spPr bwMode="auto">
          <a:xfrm>
            <a:off x="5624513" y="4360863"/>
            <a:ext cx="5405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5902325" y="3775075"/>
            <a:ext cx="887413" cy="77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6237288" y="4849813"/>
            <a:ext cx="414337" cy="69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4708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Improper Fractions to Mixed Numbers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491288" y="1689100"/>
            <a:ext cx="1897062" cy="1758950"/>
            <a:chOff x="2738691" y="2083544"/>
            <a:chExt cx="1896684" cy="1758588"/>
          </a:xfrm>
        </p:grpSpPr>
        <p:pic>
          <p:nvPicPr>
            <p:cNvPr id="11289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0" name="Group 4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91" name="Rectangle 4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11292" name="Rectangle 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" name="Straight Connector 3"/>
              <p:cNvCxnSpPr>
                <a:cxnSpLocks/>
              </p:cNvCxnSpPr>
              <p:nvPr/>
            </p:nvCxnSpPr>
            <p:spPr>
              <a:xfrm>
                <a:off x="1299494" y="2740941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6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>
            <a:fillRect/>
          </a:stretch>
        </p:blipFill>
        <p:spPr bwMode="auto">
          <a:xfrm>
            <a:off x="576263" y="4357688"/>
            <a:ext cx="20970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46"/>
          <p:cNvGrpSpPr>
            <a:grpSpLocks/>
          </p:cNvGrpSpPr>
          <p:nvPr/>
        </p:nvGrpSpPr>
        <p:grpSpPr bwMode="auto">
          <a:xfrm>
            <a:off x="914400" y="2154238"/>
            <a:ext cx="1897063" cy="1757362"/>
            <a:chOff x="2738691" y="2083544"/>
            <a:chExt cx="1896684" cy="1758588"/>
          </a:xfrm>
        </p:grpSpPr>
        <p:pic>
          <p:nvPicPr>
            <p:cNvPr id="11284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5" name="Group 48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6" name="Rectangle 49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1287" name="Rectangle 50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1299494" y="2741724"/>
                <a:ext cx="6618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935288" y="1493838"/>
            <a:ext cx="1897062" cy="1758950"/>
            <a:chOff x="2738691" y="2083544"/>
            <a:chExt cx="1896684" cy="1758588"/>
          </a:xfrm>
        </p:grpSpPr>
        <p:pic>
          <p:nvPicPr>
            <p:cNvPr id="11279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0" name="Group 54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81" name="Rectangle 55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11282" name="Rectangle 56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684713" y="2659063"/>
            <a:ext cx="1897062" cy="1758950"/>
            <a:chOff x="2738691" y="2083544"/>
            <a:chExt cx="1896684" cy="1758588"/>
          </a:xfrm>
        </p:grpSpPr>
        <p:pic>
          <p:nvPicPr>
            <p:cNvPr id="11274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91" y="2083544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5" name="Group 60"/>
            <p:cNvGrpSpPr>
              <a:grpSpLocks/>
            </p:cNvGrpSpPr>
            <p:nvPr/>
          </p:nvGrpSpPr>
          <p:grpSpPr bwMode="auto">
            <a:xfrm>
              <a:off x="3354927" y="2347285"/>
              <a:ext cx="787924" cy="1209430"/>
              <a:chOff x="1236416" y="2136497"/>
              <a:chExt cx="787924" cy="1209430"/>
            </a:xfrm>
          </p:grpSpPr>
          <p:sp>
            <p:nvSpPr>
              <p:cNvPr id="11276" name="Rectangle 61"/>
              <p:cNvSpPr>
                <a:spLocks noChangeArrowheads="1"/>
              </p:cNvSpPr>
              <p:nvPr/>
            </p:nvSpPr>
            <p:spPr bwMode="auto">
              <a:xfrm>
                <a:off x="1236416" y="2136497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1277" name="Rectangle 62"/>
              <p:cNvSpPr>
                <a:spLocks noChangeArrowheads="1"/>
              </p:cNvSpPr>
              <p:nvPr/>
            </p:nvSpPr>
            <p:spPr bwMode="auto">
              <a:xfrm>
                <a:off x="1236416" y="2730374"/>
                <a:ext cx="787924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>
                <a:off x="1299494" y="2740940"/>
                <a:ext cx="661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Oval 64"/>
          <p:cNvSpPr/>
          <p:nvPr/>
        </p:nvSpPr>
        <p:spPr>
          <a:xfrm>
            <a:off x="1882775" y="3975100"/>
            <a:ext cx="227013" cy="2254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717675" y="4341813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5019" y="41105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Improper Fractions to Mixed 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b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Answers 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>
            <a:fillRect/>
          </a:stretch>
        </p:blipFill>
        <p:spPr bwMode="auto">
          <a:xfrm>
            <a:off x="576263" y="4357688"/>
            <a:ext cx="20970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/>
          <p:cNvSpPr/>
          <p:nvPr/>
        </p:nvSpPr>
        <p:spPr>
          <a:xfrm>
            <a:off x="1882775" y="3975100"/>
            <a:ext cx="227013" cy="2254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717675" y="4341813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2294" name="Group 12"/>
          <p:cNvGrpSpPr>
            <a:grpSpLocks/>
          </p:cNvGrpSpPr>
          <p:nvPr/>
        </p:nvGrpSpPr>
        <p:grpSpPr bwMode="auto">
          <a:xfrm>
            <a:off x="914400" y="2154238"/>
            <a:ext cx="1897063" cy="1757362"/>
            <a:chOff x="914853" y="2153746"/>
            <a:chExt cx="1896684" cy="1758588"/>
          </a:xfrm>
        </p:grpSpPr>
        <p:pic>
          <p:nvPicPr>
            <p:cNvPr id="12337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8" name="Group 8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45" name="Rectangle 4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12346" name="Rectangle 5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1648130" y="2903855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39" name="Rectangle 9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40" name="Rectangle 10"/>
            <p:cNvSpPr>
              <a:spLocks noChangeArrowheads="1"/>
            </p:cNvSpPr>
            <p:nvPr/>
          </p:nvSpPr>
          <p:spPr bwMode="auto">
            <a:xfrm>
              <a:off x="1799495" y="2640404"/>
              <a:ext cx="420224" cy="60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41" name="Group 36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42" name="Rectangle 37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2343" name="Rectangle 38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40" name="Straight Connector 39"/>
              <p:cNvCxnSpPr>
                <a:cxnSpLocks/>
              </p:cNvCxnSpPr>
              <p:nvPr/>
            </p:nvCxnSpPr>
            <p:spPr>
              <a:xfrm>
                <a:off x="1648459" y="2903855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054350" y="1670050"/>
            <a:ext cx="1897063" cy="1758950"/>
            <a:chOff x="914853" y="2153746"/>
            <a:chExt cx="1896684" cy="1758588"/>
          </a:xfrm>
        </p:grpSpPr>
        <p:pic>
          <p:nvPicPr>
            <p:cNvPr id="12326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27" name="Group 43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34" name="Rectangle 72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12335" name="Rectangle 73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>
                <a:off x="1648130" y="2904718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28" name="Rectangle 66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29" name="Rectangle 67"/>
            <p:cNvSpPr>
              <a:spLocks noChangeArrowheads="1"/>
            </p:cNvSpPr>
            <p:nvPr/>
          </p:nvSpPr>
          <p:spPr bwMode="auto">
            <a:xfrm>
              <a:off x="1799495" y="2640404"/>
              <a:ext cx="420224" cy="60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30" name="Group 68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31" name="Rectangle 6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332" name="Rectangle 7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>
                <a:off x="1648459" y="2904718"/>
                <a:ext cx="3190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6310313" y="1624013"/>
            <a:ext cx="1897062" cy="1758950"/>
            <a:chOff x="914853" y="2153746"/>
            <a:chExt cx="1896684" cy="1758588"/>
          </a:xfrm>
        </p:grpSpPr>
        <p:pic>
          <p:nvPicPr>
            <p:cNvPr id="12315" name="Pictur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3" y="2153746"/>
              <a:ext cx="1896684" cy="175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6" name="Group 95"/>
            <p:cNvGrpSpPr>
              <a:grpSpLocks/>
            </p:cNvGrpSpPr>
            <p:nvPr/>
          </p:nvGrpSpPr>
          <p:grpSpPr bwMode="auto">
            <a:xfrm>
              <a:off x="1213525" y="2648426"/>
              <a:ext cx="442090" cy="615554"/>
              <a:chOff x="1586511" y="2596289"/>
              <a:chExt cx="442090" cy="615554"/>
            </a:xfrm>
          </p:grpSpPr>
          <p:sp>
            <p:nvSpPr>
              <p:cNvPr id="12323" name="Rectangle 102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12324" name="Rectangle 103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05" name="Straight Connector 104"/>
              <p:cNvCxnSpPr>
                <a:cxnSpLocks/>
              </p:cNvCxnSpPr>
              <p:nvPr/>
            </p:nvCxnSpPr>
            <p:spPr>
              <a:xfrm>
                <a:off x="1648129" y="2904718"/>
                <a:ext cx="319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7" name="Rectangle 96"/>
            <p:cNvSpPr>
              <a:spLocks noChangeArrowheads="1"/>
            </p:cNvSpPr>
            <p:nvPr/>
          </p:nvSpPr>
          <p:spPr bwMode="auto">
            <a:xfrm>
              <a:off x="1626401" y="276838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12318" name="Rectangle 97"/>
            <p:cNvSpPr>
              <a:spLocks noChangeArrowheads="1"/>
            </p:cNvSpPr>
            <p:nvPr/>
          </p:nvSpPr>
          <p:spPr bwMode="auto">
            <a:xfrm>
              <a:off x="1799496" y="2640404"/>
              <a:ext cx="420224" cy="60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19" name="Group 98"/>
            <p:cNvGrpSpPr>
              <a:grpSpLocks/>
            </p:cNvGrpSpPr>
            <p:nvPr/>
          </p:nvGrpSpPr>
          <p:grpSpPr bwMode="auto">
            <a:xfrm>
              <a:off x="2079798" y="2648426"/>
              <a:ext cx="442090" cy="615554"/>
              <a:chOff x="1586511" y="2596289"/>
              <a:chExt cx="442090" cy="615554"/>
            </a:xfrm>
          </p:grpSpPr>
          <p:sp>
            <p:nvSpPr>
              <p:cNvPr id="12320" name="Rectangle 99"/>
              <p:cNvSpPr>
                <a:spLocks noChangeArrowheads="1"/>
              </p:cNvSpPr>
              <p:nvPr/>
            </p:nvSpPr>
            <p:spPr bwMode="auto">
              <a:xfrm>
                <a:off x="1586511" y="2596289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2321" name="Rectangle 100"/>
              <p:cNvSpPr>
                <a:spLocks noChangeArrowheads="1"/>
              </p:cNvSpPr>
              <p:nvPr/>
            </p:nvSpPr>
            <p:spPr bwMode="auto">
              <a:xfrm>
                <a:off x="1586511" y="2904066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02" name="Straight Connector 101"/>
              <p:cNvCxnSpPr>
                <a:cxnSpLocks/>
              </p:cNvCxnSpPr>
              <p:nvPr/>
            </p:nvCxnSpPr>
            <p:spPr>
              <a:xfrm>
                <a:off x="1648459" y="2904718"/>
                <a:ext cx="319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2488" y="3044825"/>
            <a:ext cx="1895475" cy="1757363"/>
            <a:chOff x="4662488" y="3044825"/>
            <a:chExt cx="1895475" cy="1757363"/>
          </a:xfrm>
        </p:grpSpPr>
        <p:pic>
          <p:nvPicPr>
            <p:cNvPr id="12298" name="Picture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88" y="3044825"/>
              <a:ext cx="1895475" cy="175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4700328" y="3539160"/>
              <a:ext cx="441808" cy="615125"/>
              <a:chOff x="4847741" y="4200613"/>
              <a:chExt cx="442090" cy="615554"/>
            </a:xfrm>
          </p:grpSpPr>
          <p:sp>
            <p:nvSpPr>
              <p:cNvPr id="12312" name="Rectangle 84"/>
              <p:cNvSpPr>
                <a:spLocks noChangeArrowheads="1"/>
              </p:cNvSpPr>
              <p:nvPr/>
            </p:nvSpPr>
            <p:spPr bwMode="auto">
              <a:xfrm>
                <a:off x="4847741" y="420061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2313" name="Rectangle 85"/>
              <p:cNvSpPr>
                <a:spLocks noChangeArrowheads="1"/>
              </p:cNvSpPr>
              <p:nvPr/>
            </p:nvSpPr>
            <p:spPr bwMode="auto">
              <a:xfrm>
                <a:off x="4847741" y="450839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87" name="Straight Connector 86"/>
              <p:cNvCxnSpPr>
                <a:cxnSpLocks/>
              </p:cNvCxnSpPr>
              <p:nvPr/>
            </p:nvCxnSpPr>
            <p:spPr>
              <a:xfrm>
                <a:off x="4946489" y="4508180"/>
                <a:ext cx="2446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0" name="Rectangle 78"/>
            <p:cNvSpPr>
              <a:spLocks noChangeArrowheads="1"/>
            </p:cNvSpPr>
            <p:nvPr/>
          </p:nvSpPr>
          <p:spPr bwMode="auto">
            <a:xfrm>
              <a:off x="5007937" y="3659036"/>
              <a:ext cx="320717" cy="36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2301" name="Rectangle 79"/>
            <p:cNvSpPr>
              <a:spLocks noChangeArrowheads="1"/>
            </p:cNvSpPr>
            <p:nvPr/>
          </p:nvSpPr>
          <p:spPr bwMode="auto">
            <a:xfrm>
              <a:off x="5122538" y="3531144"/>
              <a:ext cx="42030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5324875" y="3539160"/>
              <a:ext cx="441808" cy="615125"/>
              <a:chOff x="5527278" y="4200613"/>
              <a:chExt cx="442090" cy="615554"/>
            </a:xfrm>
          </p:grpSpPr>
          <p:sp>
            <p:nvSpPr>
              <p:cNvPr id="12309" name="Rectangle 81"/>
              <p:cNvSpPr>
                <a:spLocks noChangeArrowheads="1"/>
              </p:cNvSpPr>
              <p:nvPr/>
            </p:nvSpPr>
            <p:spPr bwMode="auto">
              <a:xfrm>
                <a:off x="5527278" y="420061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310" name="Rectangle 82"/>
              <p:cNvSpPr>
                <a:spLocks noChangeArrowheads="1"/>
              </p:cNvSpPr>
              <p:nvPr/>
            </p:nvSpPr>
            <p:spPr bwMode="auto">
              <a:xfrm>
                <a:off x="5527278" y="450839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84" name="Straight Connector 83"/>
              <p:cNvCxnSpPr>
                <a:cxnSpLocks/>
              </p:cNvCxnSpPr>
              <p:nvPr/>
            </p:nvCxnSpPr>
            <p:spPr>
              <a:xfrm>
                <a:off x="5630132" y="4508180"/>
                <a:ext cx="2366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3" name="Rectangle 87"/>
            <p:cNvSpPr>
              <a:spLocks noChangeArrowheads="1"/>
            </p:cNvSpPr>
            <p:nvPr/>
          </p:nvSpPr>
          <p:spPr bwMode="auto">
            <a:xfrm>
              <a:off x="5668129" y="3636251"/>
              <a:ext cx="407224" cy="36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or</a:t>
              </a:r>
            </a:p>
          </p:txBody>
        </p:sp>
        <p:grpSp>
          <p:nvGrpSpPr>
            <p:cNvPr id="12304" name="Group 19"/>
            <p:cNvGrpSpPr>
              <a:grpSpLocks/>
            </p:cNvGrpSpPr>
            <p:nvPr/>
          </p:nvGrpSpPr>
          <p:grpSpPr bwMode="auto">
            <a:xfrm>
              <a:off x="6101161" y="3536982"/>
              <a:ext cx="441808" cy="615125"/>
              <a:chOff x="6287641" y="4198433"/>
              <a:chExt cx="442090" cy="615554"/>
            </a:xfrm>
          </p:grpSpPr>
          <p:sp>
            <p:nvSpPr>
              <p:cNvPr id="12306" name="Rectangle 90"/>
              <p:cNvSpPr>
                <a:spLocks noChangeArrowheads="1"/>
              </p:cNvSpPr>
              <p:nvPr/>
            </p:nvSpPr>
            <p:spPr bwMode="auto">
              <a:xfrm>
                <a:off x="6287641" y="4198433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307" name="Rectangle 91"/>
              <p:cNvSpPr>
                <a:spLocks noChangeArrowheads="1"/>
              </p:cNvSpPr>
              <p:nvPr/>
            </p:nvSpPr>
            <p:spPr bwMode="auto">
              <a:xfrm>
                <a:off x="6287641" y="4506210"/>
                <a:ext cx="44209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93" name="Straight Connector 92"/>
              <p:cNvCxnSpPr>
                <a:cxnSpLocks/>
              </p:cNvCxnSpPr>
              <p:nvPr/>
            </p:nvCxnSpPr>
            <p:spPr>
              <a:xfrm>
                <a:off x="6390496" y="4506591"/>
                <a:ext cx="2366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5" name="Rectangle 79"/>
            <p:cNvSpPr>
              <a:spLocks noChangeArrowheads="1"/>
            </p:cNvSpPr>
            <p:nvPr/>
          </p:nvSpPr>
          <p:spPr bwMode="auto">
            <a:xfrm>
              <a:off x="5901675" y="3531144"/>
              <a:ext cx="42030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1181" y="42021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09700"/>
            <a:ext cx="7632700" cy="493713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convert a mixed number into an improper fraction.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Mixed Numbers to Improper Fractions</a:t>
            </a:r>
          </a:p>
        </p:txBody>
      </p:sp>
      <p:grpSp>
        <p:nvGrpSpPr>
          <p:cNvPr id="13316" name="Group 23"/>
          <p:cNvGrpSpPr>
            <a:grpSpLocks/>
          </p:cNvGrpSpPr>
          <p:nvPr/>
        </p:nvGrpSpPr>
        <p:grpSpPr bwMode="auto">
          <a:xfrm>
            <a:off x="6081713" y="2765425"/>
            <a:ext cx="188912" cy="434975"/>
            <a:chOff x="6127824" y="2875053"/>
            <a:chExt cx="188888" cy="434157"/>
          </a:xfrm>
        </p:grpSpPr>
        <p:sp>
          <p:nvSpPr>
            <p:cNvPr id="13336" name="Rectangle 26"/>
            <p:cNvSpPr>
              <a:spLocks noChangeArrowheads="1"/>
            </p:cNvSpPr>
            <p:nvPr/>
          </p:nvSpPr>
          <p:spPr bwMode="auto">
            <a:xfrm>
              <a:off x="6127824" y="2875053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37" name="Rectangle 27"/>
            <p:cNvSpPr>
              <a:spLocks noChangeArrowheads="1"/>
            </p:cNvSpPr>
            <p:nvPr/>
          </p:nvSpPr>
          <p:spPr bwMode="auto">
            <a:xfrm>
              <a:off x="6127824" y="3093766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6137348" y="3092132"/>
              <a:ext cx="1698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7" name="Rectangle 30"/>
          <p:cNvSpPr>
            <a:spLocks noChangeArrowheads="1"/>
          </p:cNvSpPr>
          <p:nvPr/>
        </p:nvSpPr>
        <p:spPr bwMode="auto">
          <a:xfrm>
            <a:off x="5583238" y="2543175"/>
            <a:ext cx="5222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755650" y="20780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you need to multiply the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number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denominator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57763" y="2447925"/>
            <a:ext cx="684212" cy="373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337" idx="3"/>
          </p:cNvCxnSpPr>
          <p:nvPr/>
        </p:nvCxnSpPr>
        <p:spPr>
          <a:xfrm flipH="1">
            <a:off x="6270625" y="2397125"/>
            <a:ext cx="1235075" cy="6953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1" name="Group 42"/>
          <p:cNvGrpSpPr>
            <a:grpSpLocks/>
          </p:cNvGrpSpPr>
          <p:nvPr/>
        </p:nvGrpSpPr>
        <p:grpSpPr bwMode="auto">
          <a:xfrm>
            <a:off x="2127250" y="3357563"/>
            <a:ext cx="1270000" cy="1263650"/>
            <a:chOff x="1341766" y="3331357"/>
            <a:chExt cx="2620397" cy="2607415"/>
          </a:xfrm>
        </p:grpSpPr>
        <p:pic>
          <p:nvPicPr>
            <p:cNvPr id="13333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863" y="3331357"/>
              <a:ext cx="1248300" cy="189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66" y="3331357"/>
              <a:ext cx="1286393" cy="18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932" y="4655179"/>
              <a:ext cx="2204178" cy="12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2" name="Group 43"/>
          <p:cNvGrpSpPr>
            <a:grpSpLocks/>
          </p:cNvGrpSpPr>
          <p:nvPr/>
        </p:nvGrpSpPr>
        <p:grpSpPr bwMode="auto">
          <a:xfrm>
            <a:off x="3929063" y="3370263"/>
            <a:ext cx="1270000" cy="1263650"/>
            <a:chOff x="1341766" y="3331357"/>
            <a:chExt cx="2620397" cy="2607415"/>
          </a:xfrm>
        </p:grpSpPr>
        <p:pic>
          <p:nvPicPr>
            <p:cNvPr id="13330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863" y="3331357"/>
              <a:ext cx="1248300" cy="189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66" y="3331357"/>
              <a:ext cx="1286393" cy="189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932" y="4655179"/>
              <a:ext cx="2204178" cy="128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3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357563"/>
            <a:ext cx="6238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51"/>
          <p:cNvSpPr txBox="1">
            <a:spLocks noChangeArrowheads="1"/>
          </p:cNvSpPr>
          <p:nvPr/>
        </p:nvSpPr>
        <p:spPr bwMode="auto">
          <a:xfrm>
            <a:off x="3298825" y="4660900"/>
            <a:ext cx="256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× 3 = 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5650" y="5043488"/>
            <a:ext cx="7632700" cy="1049337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add the total to the numerator.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+ 1 = 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write the answer over the denominator. </a:t>
            </a:r>
          </a:p>
        </p:txBody>
      </p:sp>
      <p:grpSp>
        <p:nvGrpSpPr>
          <p:cNvPr id="13326" name="Group 53"/>
          <p:cNvGrpSpPr>
            <a:grpSpLocks/>
          </p:cNvGrpSpPr>
          <p:nvPr/>
        </p:nvGrpSpPr>
        <p:grpSpPr bwMode="auto">
          <a:xfrm>
            <a:off x="6919913" y="5619750"/>
            <a:ext cx="188912" cy="434975"/>
            <a:chOff x="6127824" y="2875053"/>
            <a:chExt cx="188888" cy="434157"/>
          </a:xfrm>
        </p:grpSpPr>
        <p:sp>
          <p:nvSpPr>
            <p:cNvPr id="13327" name="Rectangle 54"/>
            <p:cNvSpPr>
              <a:spLocks noChangeArrowheads="1"/>
            </p:cNvSpPr>
            <p:nvPr/>
          </p:nvSpPr>
          <p:spPr bwMode="auto">
            <a:xfrm>
              <a:off x="6127824" y="2875053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328" name="Rectangle 55"/>
            <p:cNvSpPr>
              <a:spLocks noChangeArrowheads="1"/>
            </p:cNvSpPr>
            <p:nvPr/>
          </p:nvSpPr>
          <p:spPr bwMode="auto">
            <a:xfrm>
              <a:off x="6127824" y="3093766"/>
              <a:ext cx="1888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57" name="Straight Connector 56"/>
            <p:cNvCxnSpPr>
              <a:cxnSpLocks/>
            </p:cNvCxnSpPr>
            <p:nvPr/>
          </p:nvCxnSpPr>
          <p:spPr>
            <a:xfrm>
              <a:off x="6137348" y="3092132"/>
              <a:ext cx="1698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3550" y="35119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09700"/>
            <a:ext cx="7632700" cy="493713"/>
          </a:xfrm>
          <a:prstGeom prst="rect">
            <a:avLst/>
          </a:prstGeom>
          <a:solidFill>
            <a:srgbClr val="C0D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these mixed numbers into improper fractions: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>
            <a:fillRect/>
          </a:stretch>
        </p:blipFill>
        <p:spPr bwMode="auto">
          <a:xfrm>
            <a:off x="755650" y="4062413"/>
            <a:ext cx="19875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2055813" y="3835400"/>
            <a:ext cx="227012" cy="227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941513" y="4127500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343" name="Group 5"/>
          <p:cNvGrpSpPr>
            <a:grpSpLocks/>
          </p:cNvGrpSpPr>
          <p:nvPr/>
        </p:nvGrpSpPr>
        <p:grpSpPr bwMode="auto">
          <a:xfrm>
            <a:off x="2055813" y="2492375"/>
            <a:ext cx="1581150" cy="1465263"/>
            <a:chOff x="2056256" y="2492708"/>
            <a:chExt cx="1580331" cy="1465268"/>
          </a:xfrm>
        </p:grpSpPr>
        <p:pic>
          <p:nvPicPr>
            <p:cNvPr id="14358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256" y="2492708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9" name="Group 23"/>
            <p:cNvGrpSpPr>
              <a:grpSpLocks/>
            </p:cNvGrpSpPr>
            <p:nvPr/>
          </p:nvGrpSpPr>
          <p:grpSpPr bwMode="auto">
            <a:xfrm>
              <a:off x="2901446" y="2960860"/>
              <a:ext cx="188888" cy="434157"/>
              <a:chOff x="6127824" y="2875053"/>
              <a:chExt cx="188888" cy="434157"/>
            </a:xfrm>
          </p:grpSpPr>
          <p:sp>
            <p:nvSpPr>
              <p:cNvPr id="14361" name="Rectangle 26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4362" name="Rectangle 27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>
                <a:off x="6137853" y="3092704"/>
                <a:ext cx="169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0" name="Rectangle 30"/>
            <p:cNvSpPr>
              <a:spLocks noChangeArrowheads="1"/>
            </p:cNvSpPr>
            <p:nvPr/>
          </p:nvSpPr>
          <p:spPr bwMode="auto">
            <a:xfrm>
              <a:off x="2531445" y="2728792"/>
              <a:ext cx="42832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084638" y="3478213"/>
            <a:ext cx="1579562" cy="1465262"/>
            <a:chOff x="3434956" y="3560015"/>
            <a:chExt cx="1580331" cy="1465268"/>
          </a:xfrm>
        </p:grpSpPr>
        <p:pic>
          <p:nvPicPr>
            <p:cNvPr id="14352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956" y="3560015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3" name="Group 105"/>
            <p:cNvGrpSpPr>
              <a:grpSpLocks/>
            </p:cNvGrpSpPr>
            <p:nvPr/>
          </p:nvGrpSpPr>
          <p:grpSpPr bwMode="auto">
            <a:xfrm>
              <a:off x="4383112" y="4014519"/>
              <a:ext cx="188888" cy="434157"/>
              <a:chOff x="6127824" y="2875053"/>
              <a:chExt cx="188888" cy="434157"/>
            </a:xfrm>
          </p:grpSpPr>
          <p:sp>
            <p:nvSpPr>
              <p:cNvPr id="14355" name="Rectangle 107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356" name="Rectangle 108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110" name="Straight Connector 109"/>
              <p:cNvCxnSpPr>
                <a:cxnSpLocks/>
              </p:cNvCxnSpPr>
              <p:nvPr/>
            </p:nvCxnSpPr>
            <p:spPr>
              <a:xfrm>
                <a:off x="6137396" y="3092064"/>
                <a:ext cx="1699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54" name="Rectangle 106"/>
            <p:cNvSpPr>
              <a:spLocks noChangeArrowheads="1"/>
            </p:cNvSpPr>
            <p:nvPr/>
          </p:nvSpPr>
          <p:spPr bwMode="auto">
            <a:xfrm>
              <a:off x="3910145" y="3796099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929313" y="2443163"/>
            <a:ext cx="1581150" cy="1465262"/>
            <a:chOff x="3434956" y="3560015"/>
            <a:chExt cx="1580331" cy="1465268"/>
          </a:xfrm>
        </p:grpSpPr>
        <p:pic>
          <p:nvPicPr>
            <p:cNvPr id="14346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956" y="3560015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112"/>
            <p:cNvGrpSpPr>
              <a:grpSpLocks/>
            </p:cNvGrpSpPr>
            <p:nvPr/>
          </p:nvGrpSpPr>
          <p:grpSpPr bwMode="auto">
            <a:xfrm>
              <a:off x="4383112" y="4014519"/>
              <a:ext cx="188888" cy="434157"/>
              <a:chOff x="6127824" y="2875053"/>
              <a:chExt cx="188888" cy="434157"/>
            </a:xfrm>
          </p:grpSpPr>
          <p:sp>
            <p:nvSpPr>
              <p:cNvPr id="14349" name="Rectangle 114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350" name="Rectangle 115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17" name="Straight Connector 116"/>
              <p:cNvCxnSpPr>
                <a:cxnSpLocks/>
              </p:cNvCxnSpPr>
              <p:nvPr/>
            </p:nvCxnSpPr>
            <p:spPr>
              <a:xfrm>
                <a:off x="6138022" y="3092064"/>
                <a:ext cx="169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48" name="Rectangle 113"/>
            <p:cNvSpPr>
              <a:spLocks noChangeArrowheads="1"/>
            </p:cNvSpPr>
            <p:nvPr/>
          </p:nvSpPr>
          <p:spPr bwMode="auto">
            <a:xfrm>
              <a:off x="3910145" y="3796099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8985" y="4333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400" dirty="0">
                <a:latin typeface="+mn-lt"/>
              </a:rPr>
              <a:t>Mixed Numbers to Improper Fractions </a:t>
            </a:r>
            <a:r>
              <a:rPr lang="en-GB" sz="2500" dirty="0">
                <a:latin typeface="+mn-lt"/>
              </a:rPr>
              <a:t>Answers</a:t>
            </a: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>
            <a:fillRect/>
          </a:stretch>
        </p:blipFill>
        <p:spPr bwMode="auto">
          <a:xfrm>
            <a:off x="755650" y="4062413"/>
            <a:ext cx="19875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2055813" y="3835400"/>
            <a:ext cx="227012" cy="2270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941513" y="4127500"/>
            <a:ext cx="165100" cy="165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2055813" y="2492375"/>
            <a:ext cx="1581150" cy="1465263"/>
            <a:chOff x="2056256" y="2492708"/>
            <a:chExt cx="1580331" cy="1465268"/>
          </a:xfrm>
        </p:grpSpPr>
        <p:pic>
          <p:nvPicPr>
            <p:cNvPr id="15391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256" y="2492708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2" name="Group 23"/>
            <p:cNvGrpSpPr>
              <a:grpSpLocks/>
            </p:cNvGrpSpPr>
            <p:nvPr/>
          </p:nvGrpSpPr>
          <p:grpSpPr bwMode="auto">
            <a:xfrm>
              <a:off x="2669140" y="2960860"/>
              <a:ext cx="188888" cy="434157"/>
              <a:chOff x="6127824" y="2875053"/>
              <a:chExt cx="188888" cy="434157"/>
            </a:xfrm>
          </p:grpSpPr>
          <p:sp>
            <p:nvSpPr>
              <p:cNvPr id="15399" name="Rectangle 26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5400" name="Rectangle 27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>
                <a:off x="6136917" y="3092704"/>
                <a:ext cx="169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93" name="Rectangle 30"/>
            <p:cNvSpPr>
              <a:spLocks noChangeArrowheads="1"/>
            </p:cNvSpPr>
            <p:nvPr/>
          </p:nvSpPr>
          <p:spPr bwMode="auto">
            <a:xfrm>
              <a:off x="2299139" y="2728792"/>
              <a:ext cx="42832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394" name="Rectangle 31"/>
            <p:cNvSpPr>
              <a:spLocks noChangeArrowheads="1"/>
            </p:cNvSpPr>
            <p:nvPr/>
          </p:nvSpPr>
          <p:spPr bwMode="auto">
            <a:xfrm>
              <a:off x="2827425" y="2993393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395" name="Group 33"/>
            <p:cNvGrpSpPr>
              <a:grpSpLocks/>
            </p:cNvGrpSpPr>
            <p:nvPr/>
          </p:nvGrpSpPr>
          <p:grpSpPr bwMode="auto">
            <a:xfrm>
              <a:off x="3114081" y="2960860"/>
              <a:ext cx="188888" cy="434157"/>
              <a:chOff x="6127824" y="2875053"/>
              <a:chExt cx="188888" cy="434157"/>
            </a:xfrm>
          </p:grpSpPr>
          <p:sp>
            <p:nvSpPr>
              <p:cNvPr id="15396" name="Rectangle 34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397" name="Rectangle 36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cxnSp>
            <p:nvCxnSpPr>
              <p:cNvPr id="38" name="Straight Connector 37"/>
              <p:cNvCxnSpPr>
                <a:cxnSpLocks/>
              </p:cNvCxnSpPr>
              <p:nvPr/>
            </p:nvCxnSpPr>
            <p:spPr>
              <a:xfrm>
                <a:off x="6137833" y="3092704"/>
                <a:ext cx="1697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84638" y="3478213"/>
            <a:ext cx="1579562" cy="1465262"/>
            <a:chOff x="4083853" y="3477528"/>
            <a:chExt cx="1580331" cy="1465268"/>
          </a:xfrm>
        </p:grpSpPr>
        <p:pic>
          <p:nvPicPr>
            <p:cNvPr id="15380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853" y="3477528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1" name="Group 38"/>
            <p:cNvGrpSpPr>
              <a:grpSpLocks/>
            </p:cNvGrpSpPr>
            <p:nvPr/>
          </p:nvGrpSpPr>
          <p:grpSpPr bwMode="auto">
            <a:xfrm>
              <a:off x="4707097" y="3920122"/>
              <a:ext cx="188888" cy="434157"/>
              <a:chOff x="6127824" y="2875053"/>
              <a:chExt cx="188888" cy="434157"/>
            </a:xfrm>
          </p:grpSpPr>
          <p:sp>
            <p:nvSpPr>
              <p:cNvPr id="15388" name="Rectangle 39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5389" name="Rectangle 40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>
                <a:off x="6136712" y="3092862"/>
                <a:ext cx="1699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82" name="Rectangle 42"/>
            <p:cNvSpPr>
              <a:spLocks noChangeArrowheads="1"/>
            </p:cNvSpPr>
            <p:nvPr/>
          </p:nvSpPr>
          <p:spPr bwMode="auto">
            <a:xfrm>
              <a:off x="4257203" y="3688054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383" name="Rectangle 43"/>
            <p:cNvSpPr>
              <a:spLocks noChangeArrowheads="1"/>
            </p:cNvSpPr>
            <p:nvPr/>
          </p:nvSpPr>
          <p:spPr bwMode="auto">
            <a:xfrm>
              <a:off x="4865382" y="3952655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384" name="Group 3"/>
            <p:cNvGrpSpPr>
              <a:grpSpLocks/>
            </p:cNvGrpSpPr>
            <p:nvPr/>
          </p:nvGrpSpPr>
          <p:grpSpPr bwMode="auto">
            <a:xfrm>
              <a:off x="5152038" y="3920122"/>
              <a:ext cx="256208" cy="434157"/>
              <a:chOff x="5152038" y="3920122"/>
              <a:chExt cx="256208" cy="434157"/>
            </a:xfrm>
          </p:grpSpPr>
          <p:sp>
            <p:nvSpPr>
              <p:cNvPr id="15385" name="Rectangle 45"/>
              <p:cNvSpPr>
                <a:spLocks noChangeArrowheads="1"/>
              </p:cNvSpPr>
              <p:nvPr/>
            </p:nvSpPr>
            <p:spPr bwMode="auto">
              <a:xfrm>
                <a:off x="5152038" y="3920122"/>
                <a:ext cx="25620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39</a:t>
                </a:r>
              </a:p>
            </p:txBody>
          </p:sp>
          <p:sp>
            <p:nvSpPr>
              <p:cNvPr id="15386" name="Rectangle 46"/>
              <p:cNvSpPr>
                <a:spLocks noChangeArrowheads="1"/>
              </p:cNvSpPr>
              <p:nvPr/>
            </p:nvSpPr>
            <p:spPr bwMode="auto">
              <a:xfrm>
                <a:off x="5185698" y="4138835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7</a:t>
                </a:r>
              </a:p>
            </p:txBody>
          </p: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>
                <a:off x="5176585" y="4137931"/>
                <a:ext cx="208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29313" y="2443163"/>
            <a:ext cx="1581150" cy="1465262"/>
            <a:chOff x="5929627" y="2443670"/>
            <a:chExt cx="1580331" cy="1465268"/>
          </a:xfrm>
        </p:grpSpPr>
        <p:pic>
          <p:nvPicPr>
            <p:cNvPr id="15369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627" y="2443670"/>
              <a:ext cx="1580331" cy="14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0" name="Group 48"/>
            <p:cNvGrpSpPr>
              <a:grpSpLocks/>
            </p:cNvGrpSpPr>
            <p:nvPr/>
          </p:nvGrpSpPr>
          <p:grpSpPr bwMode="auto">
            <a:xfrm>
              <a:off x="6542106" y="2894831"/>
              <a:ext cx="188888" cy="434157"/>
              <a:chOff x="6127824" y="2875053"/>
              <a:chExt cx="188888" cy="434157"/>
            </a:xfrm>
          </p:grpSpPr>
          <p:sp>
            <p:nvSpPr>
              <p:cNvPr id="15377" name="Rectangle 49"/>
              <p:cNvSpPr>
                <a:spLocks noChangeArrowheads="1"/>
              </p:cNvSpPr>
              <p:nvPr/>
            </p:nvSpPr>
            <p:spPr bwMode="auto">
              <a:xfrm>
                <a:off x="6127824" y="2875053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5378" name="Rectangle 50"/>
              <p:cNvSpPr>
                <a:spLocks noChangeArrowheads="1"/>
              </p:cNvSpPr>
              <p:nvPr/>
            </p:nvSpPr>
            <p:spPr bwMode="auto">
              <a:xfrm>
                <a:off x="6127824" y="3093766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6137323" y="3092232"/>
                <a:ext cx="169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71" name="Rectangle 52"/>
            <p:cNvSpPr>
              <a:spLocks noChangeArrowheads="1"/>
            </p:cNvSpPr>
            <p:nvPr/>
          </p:nvSpPr>
          <p:spPr bwMode="auto">
            <a:xfrm>
              <a:off x="6110002" y="2662763"/>
              <a:ext cx="52450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372" name="Rectangle 53"/>
            <p:cNvSpPr>
              <a:spLocks noChangeArrowheads="1"/>
            </p:cNvSpPr>
            <p:nvPr/>
          </p:nvSpPr>
          <p:spPr bwMode="auto">
            <a:xfrm>
              <a:off x="6718181" y="2927364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=</a:t>
              </a:r>
            </a:p>
          </p:txBody>
        </p:sp>
        <p:grpSp>
          <p:nvGrpSpPr>
            <p:cNvPr id="15373" name="Group 54"/>
            <p:cNvGrpSpPr>
              <a:grpSpLocks/>
            </p:cNvGrpSpPr>
            <p:nvPr/>
          </p:nvGrpSpPr>
          <p:grpSpPr bwMode="auto">
            <a:xfrm>
              <a:off x="7004837" y="2894831"/>
              <a:ext cx="256208" cy="434157"/>
              <a:chOff x="5152038" y="3920122"/>
              <a:chExt cx="256208" cy="434157"/>
            </a:xfrm>
          </p:grpSpPr>
          <p:sp>
            <p:nvSpPr>
              <p:cNvPr id="15374" name="Rectangle 55"/>
              <p:cNvSpPr>
                <a:spLocks noChangeArrowheads="1"/>
              </p:cNvSpPr>
              <p:nvPr/>
            </p:nvSpPr>
            <p:spPr bwMode="auto">
              <a:xfrm>
                <a:off x="5152038" y="3920122"/>
                <a:ext cx="25620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17</a:t>
                </a:r>
              </a:p>
            </p:txBody>
          </p:sp>
          <p:sp>
            <p:nvSpPr>
              <p:cNvPr id="15375" name="Rectangle 56"/>
              <p:cNvSpPr>
                <a:spLocks noChangeArrowheads="1"/>
              </p:cNvSpPr>
              <p:nvPr/>
            </p:nvSpPr>
            <p:spPr bwMode="auto">
              <a:xfrm>
                <a:off x="5185698" y="4138835"/>
                <a:ext cx="18888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b="1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5176395" y="4137301"/>
                <a:ext cx="2078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7231" y="47302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153</TotalTime>
  <Words>266</Words>
  <Application>Microsoft Office PowerPoint</Application>
  <PresentationFormat>On-screen Show (4:3)</PresentationFormat>
  <Paragraphs>99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Learning intention: to convert improper fractions into mixed number fractions.</vt:lpstr>
      <vt:lpstr>Improper Fractions</vt:lpstr>
      <vt:lpstr>Improper Fractions to Mixed Numbers</vt:lpstr>
      <vt:lpstr>Improper Fractions to Mixed Numbers</vt:lpstr>
      <vt:lpstr>Improper Fractions to Mixed Numbers  Answers </vt:lpstr>
      <vt:lpstr>Mixed Numbers to Improper Fractions</vt:lpstr>
      <vt:lpstr>PowerPoint Presentation</vt:lpstr>
      <vt:lpstr>Mixed Numbers to Improper Fractions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Cook, Sarah</cp:lastModifiedBy>
  <cp:revision>16</cp:revision>
  <dcterms:created xsi:type="dcterms:W3CDTF">2018-12-03T14:41:59Z</dcterms:created>
  <dcterms:modified xsi:type="dcterms:W3CDTF">2021-02-23T14:31:30Z</dcterms:modified>
</cp:coreProperties>
</file>