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66" r:id="rId3"/>
    <p:sldId id="267" r:id="rId4"/>
    <p:sldId id="277" r:id="rId5"/>
    <p:sldId id="278" r:id="rId6"/>
    <p:sldId id="273" r:id="rId7"/>
    <p:sldId id="279" r:id="rId8"/>
    <p:sldId id="280" r:id="rId9"/>
    <p:sldId id="275" r:id="rId10"/>
    <p:sldId id="276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Today we will be looking at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more questions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using the division symbol and solving the sharing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9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 means ‘divide by’, which is similar to sharing.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01"/>
    </mc:Choice>
    <mc:Fallback>
      <p:transition spd="slow" advTm="1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as many questions as you can. What do you notice about your answers?</a:t>
            </a:r>
          </a:p>
          <a:p>
            <a:pPr lvl="0"/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 =							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5 =</a:t>
            </a:r>
          </a:p>
          <a:p>
            <a:pPr lvl="0"/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 =							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 =</a:t>
            </a:r>
          </a:p>
          <a:p>
            <a:pPr lvl="0"/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5 =						    30 ÷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lvl="0"/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10 =						 30 ÷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9"/>
    </mc:Choice>
    <mc:Fallback>
      <p:transition spd="slow" advTm="6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Recap: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 =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 means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divided by 2. 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 is the same as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shared into 2 groups.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 =</a:t>
            </a:r>
          </a:p>
          <a:p>
            <a:pPr lvl="0"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amount being divided				     The number of groups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shared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B56F35-0718-6646-ADFC-398C482D830B}"/>
              </a:ext>
            </a:extLst>
          </p:cNvPr>
          <p:cNvCxnSpPr>
            <a:cxnSpLocks/>
          </p:cNvCxnSpPr>
          <p:nvPr/>
        </p:nvCxnSpPr>
        <p:spPr>
          <a:xfrm flipV="1">
            <a:off x="2227006" y="5147187"/>
            <a:ext cx="1188000" cy="64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AB869E-5A95-7446-AC05-D7BA9D454206}"/>
              </a:ext>
            </a:extLst>
          </p:cNvPr>
          <p:cNvCxnSpPr>
            <a:cxnSpLocks/>
          </p:cNvCxnSpPr>
          <p:nvPr/>
        </p:nvCxnSpPr>
        <p:spPr>
          <a:xfrm flipH="1" flipV="1">
            <a:off x="5642012" y="5147187"/>
            <a:ext cx="1188000" cy="64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50"/>
    </mc:Choice>
    <mc:Fallback>
      <p:transition spd="slow" advTm="18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Miss Thom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books. Miss Thom and Miss Lawson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share them equally. How many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books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they each get?</a:t>
            </a:r>
          </a:p>
          <a:p>
            <a:pPr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 =</a:t>
            </a:r>
          </a:p>
          <a:p>
            <a:pPr algn="ctr"/>
            <a:endParaRPr lang="en-GB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3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45"/>
    </mc:Choice>
    <mc:Fallback>
      <p:transition spd="slow" advTm="13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Miss Thom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books. Miss Thom and Miss Lawson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share them equally. How many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books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they each get?</a:t>
            </a:r>
          </a:p>
          <a:p>
            <a:pPr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 =</a:t>
            </a:r>
          </a:p>
          <a:p>
            <a:pPr algn="ctr"/>
            <a:endParaRPr lang="en-GB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64327" y="4419600"/>
            <a:ext cx="2124000" cy="21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530436" y="4419600"/>
            <a:ext cx="2124000" cy="21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2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1"/>
    </mc:Choice>
    <mc:Fallback>
      <p:transition spd="slow" advTm="4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Miss Thom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books. Miss Thom and Miss Lawson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share them equally. How many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books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they each get?</a:t>
            </a:r>
          </a:p>
          <a:p>
            <a:pPr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 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endParaRPr lang="en-GB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64327" y="4419600"/>
            <a:ext cx="2124000" cy="21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530436" y="4419600"/>
            <a:ext cx="2124000" cy="21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2946327" y="465675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2491473" y="549960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3251127" y="535122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3071127" y="586569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5412436" y="589187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5123399" y="536431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5892654" y="541875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5634109" y="471817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0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55"/>
    </mc:Choice>
    <mc:Fallback>
      <p:transition spd="slow" advTm="10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bar model:</a:t>
            </a:r>
            <a:endParaRPr lang="en-GB" sz="5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=</a:t>
            </a:r>
          </a:p>
          <a:p>
            <a:endParaRPr lang="en-US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÷ </a:t>
            </a:r>
            <a:r>
              <a:rPr lang="en-GB" sz="8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33404"/>
              </p:ext>
            </p:extLst>
          </p:nvPr>
        </p:nvGraphicFramePr>
        <p:xfrm>
          <a:off x="1276928" y="2726113"/>
          <a:ext cx="6604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227784462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3081220923"/>
                    </a:ext>
                  </a:extLst>
                </a:gridCol>
              </a:tblGrid>
              <a:tr h="4210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8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7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15340"/>
                  </a:ext>
                </a:extLst>
              </a:tr>
            </a:tbl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573436-83F1-D845-8228-39E23DA788DA}"/>
              </a:ext>
            </a:extLst>
          </p:cNvPr>
          <p:cNvCxnSpPr>
            <a:cxnSpLocks/>
          </p:cNvCxnSpPr>
          <p:nvPr/>
        </p:nvCxnSpPr>
        <p:spPr>
          <a:xfrm flipH="1" flipV="1">
            <a:off x="581891" y="2154436"/>
            <a:ext cx="3657601" cy="1142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573436-83F1-D845-8228-39E23DA788DA}"/>
              </a:ext>
            </a:extLst>
          </p:cNvPr>
          <p:cNvCxnSpPr>
            <a:cxnSpLocks/>
          </p:cNvCxnSpPr>
          <p:nvPr/>
        </p:nvCxnSpPr>
        <p:spPr>
          <a:xfrm flipV="1">
            <a:off x="2272145" y="4973782"/>
            <a:ext cx="678874" cy="6650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573436-83F1-D845-8228-39E23DA788DA}"/>
              </a:ext>
            </a:extLst>
          </p:cNvPr>
          <p:cNvCxnSpPr>
            <a:cxnSpLocks/>
          </p:cNvCxnSpPr>
          <p:nvPr/>
        </p:nvCxnSpPr>
        <p:spPr>
          <a:xfrm flipV="1">
            <a:off x="2424545" y="5160588"/>
            <a:ext cx="3546764" cy="630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276928" y="3113423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amount being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divided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46236" y="547589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number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groups being divided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shared – 2 parts of the bar model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Audio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8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27"/>
    </mc:Choice>
    <mc:Fallback>
      <p:transition spd="slow" advTm="16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bar model:</a:t>
            </a:r>
            <a:endParaRPr lang="en-GB" sz="5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= </a:t>
            </a:r>
            <a:r>
              <a:rPr lang="en-GB" sz="8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en-US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276928" y="2726113"/>
          <a:ext cx="6604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227784462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3081220923"/>
                    </a:ext>
                  </a:extLst>
                </a:gridCol>
              </a:tblGrid>
              <a:tr h="4210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8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7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15340"/>
                  </a:ext>
                </a:extLst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3083682" y="2357656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amount being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divided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44545" y="5452733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means 2 parts of the bar model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1921164" y="416576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1500909" y="455132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2244545" y="450237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1865745" y="480785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5800437" y="422151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5380182" y="4607071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6123818" y="455812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5745018" y="4863601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34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60"/>
    </mc:Choice>
    <mc:Fallback>
      <p:transition spd="slow" advTm="20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bar model:</a:t>
            </a:r>
            <a:endParaRPr lang="en-GB" sz="5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GB" sz="8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8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645342"/>
              </p:ext>
            </p:extLst>
          </p:nvPr>
        </p:nvGraphicFramePr>
        <p:xfrm>
          <a:off x="1276928" y="2726113"/>
          <a:ext cx="6604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22778446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72949464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92937886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73682304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977912025"/>
                    </a:ext>
                  </a:extLst>
                </a:gridCol>
              </a:tblGrid>
              <a:tr h="421025">
                <a:tc gridSpan="5">
                  <a:txBody>
                    <a:bodyPr/>
                    <a:lstStyle/>
                    <a:p>
                      <a:pPr algn="ctr"/>
                      <a:r>
                        <a:rPr lang="en-US" sz="8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8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17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15340"/>
                  </a:ext>
                </a:extLst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3083682" y="2357656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amount being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divided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02428" y="5487594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means 5 parts of the bar model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1921164" y="416576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1500909" y="455132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3175110" y="425410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3083682" y="479403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5800437" y="422151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4361045" y="434576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5934201" y="4806567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4477273" y="4806567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7031129" y="419132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7164893" y="477637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083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89"/>
    </mc:Choice>
    <mc:Fallback>
      <p:transition spd="slow" advTm="37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Try these questions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 bar model.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Remember which part of the question is the amount you are dividing, and which part of the question tells you how many groups to divide into (how many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parts of the bar model there should be).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9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9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GB" sz="9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amount being divided				     The number of groups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shared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645567-D08B-3E49-9C7A-7BCF2C4307AE}"/>
              </a:ext>
            </a:extLst>
          </p:cNvPr>
          <p:cNvCxnSpPr>
            <a:cxnSpLocks/>
          </p:cNvCxnSpPr>
          <p:nvPr/>
        </p:nvCxnSpPr>
        <p:spPr>
          <a:xfrm flipV="1">
            <a:off x="2375873" y="5530646"/>
            <a:ext cx="61200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79DD8A-8528-1B4C-A58E-1EC97A9F4FD9}"/>
              </a:ext>
            </a:extLst>
          </p:cNvPr>
          <p:cNvCxnSpPr>
            <a:cxnSpLocks/>
          </p:cNvCxnSpPr>
          <p:nvPr/>
        </p:nvCxnSpPr>
        <p:spPr>
          <a:xfrm flipH="1" flipV="1">
            <a:off x="5996783" y="5530646"/>
            <a:ext cx="61200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3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56"/>
    </mc:Choice>
    <mc:Fallback>
      <p:transition spd="slow" advTm="15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0.8|1.3|0.8|0.8|0.7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|1|1|1|1|1|1|0.9|1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390</Words>
  <Application>Microsoft Office PowerPoint</Application>
  <PresentationFormat>A4 Paper (210x297 mm)</PresentationFormat>
  <Paragraphs>59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46</cp:revision>
  <dcterms:created xsi:type="dcterms:W3CDTF">2021-01-12T12:51:38Z</dcterms:created>
  <dcterms:modified xsi:type="dcterms:W3CDTF">2021-01-26T12:46:08Z</dcterms:modified>
</cp:coreProperties>
</file>