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1" r:id="rId4"/>
    <p:sldId id="263" r:id="rId5"/>
    <p:sldId id="258" r:id="rId6"/>
    <p:sldId id="266"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6DA740-E77E-4139-99F5-972BC495F9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3D092407-B6C7-46F9-8C02-CB2BC9A769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EDA0CD3C-6979-41C2-BCBC-62D21292D759}"/>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5" name="Footer Placeholder 4">
            <a:extLst>
              <a:ext uri="{FF2B5EF4-FFF2-40B4-BE49-F238E27FC236}">
                <a16:creationId xmlns="" xmlns:a16="http://schemas.microsoft.com/office/drawing/2014/main" id="{7151728F-417A-456D-9D41-6DFB9239F7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B461590-2EAD-4870-AA66-31FC711703CE}"/>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201800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4BF202-6D1B-4BFC-A4C2-2740B0A690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9508CA4-122F-4C65-A233-B4D8D35CEC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F69FF77-1F9E-42D0-80DE-002C9208F7DF}"/>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5" name="Footer Placeholder 4">
            <a:extLst>
              <a:ext uri="{FF2B5EF4-FFF2-40B4-BE49-F238E27FC236}">
                <a16:creationId xmlns="" xmlns:a16="http://schemas.microsoft.com/office/drawing/2014/main" id="{D71C9087-BA06-4969-A50F-10A6D4971C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E3FD8B4-B721-4273-B6FF-1C78402A6FFB}"/>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311038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315801A-6A3B-485A-B958-408333B5E9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D11E0F6-7FE8-4A43-B063-B113994155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D07B02A-A8E4-4D1A-85D4-CF0AA5F90387}"/>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5" name="Footer Placeholder 4">
            <a:extLst>
              <a:ext uri="{FF2B5EF4-FFF2-40B4-BE49-F238E27FC236}">
                <a16:creationId xmlns="" xmlns:a16="http://schemas.microsoft.com/office/drawing/2014/main" id="{21D13668-E48C-435E-A32E-88571BF4A7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7362FF2-033F-4945-8404-E71D32F67352}"/>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131066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9C569C-4FB2-4C27-A7D2-6FF6607EEA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90C1C7-CA28-4CA1-8D62-2FA2F25A33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EF9B16A-2EA8-4B14-BC7D-8F968F94DBD4}"/>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5" name="Footer Placeholder 4">
            <a:extLst>
              <a:ext uri="{FF2B5EF4-FFF2-40B4-BE49-F238E27FC236}">
                <a16:creationId xmlns="" xmlns:a16="http://schemas.microsoft.com/office/drawing/2014/main" id="{D903056D-118D-43CE-927A-9C77B4DB0A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278F47D-419B-4D1F-8558-5565CD518468}"/>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410092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90831C-9FE6-4BC1-85AE-92F490EE0D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4E02AA7-0644-426A-B586-ED07EF491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9CF5554-15D8-49D2-B797-3D4E0FF24EE6}"/>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5" name="Footer Placeholder 4">
            <a:extLst>
              <a:ext uri="{FF2B5EF4-FFF2-40B4-BE49-F238E27FC236}">
                <a16:creationId xmlns="" xmlns:a16="http://schemas.microsoft.com/office/drawing/2014/main" id="{886330BA-84D0-4EF9-AB34-10EF3458C0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55C5FC2-BDE0-4EF3-99F3-82C8FE21DF10}"/>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185245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80FBD0-ACEF-4F73-8712-CDA350330F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B03EEE-94EB-4CF3-AC7D-AC683AC5E3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D493B448-AA3C-43D8-AB88-5EE22B3A8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918593FD-225E-4C12-BF0C-B70EECDD52C0}"/>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6" name="Footer Placeholder 5">
            <a:extLst>
              <a:ext uri="{FF2B5EF4-FFF2-40B4-BE49-F238E27FC236}">
                <a16:creationId xmlns="" xmlns:a16="http://schemas.microsoft.com/office/drawing/2014/main" id="{8211EB39-138F-4B8C-8A12-D6F2602496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DCBE54A-0DE9-40A4-8F61-F9D4228D91BF}"/>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229405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D59469-5C9E-4FF6-8DAB-0FE33B173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E7D8FD2-D33C-417A-A083-5CC0E2720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99A736B-5E46-4BEC-AD60-475177560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94B1F698-BA84-49F1-9547-583895395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13E654B-CC04-4590-BB52-7C384347C2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6450BFA2-2C2F-475E-B46A-ABE96988DAA9}"/>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8" name="Footer Placeholder 7">
            <a:extLst>
              <a:ext uri="{FF2B5EF4-FFF2-40B4-BE49-F238E27FC236}">
                <a16:creationId xmlns="" xmlns:a16="http://schemas.microsoft.com/office/drawing/2014/main" id="{287996A5-5BDF-4555-AB7D-5C8C944060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D750D405-6DB1-42F4-9019-FEB80D104BF2}"/>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75681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B6B0EE-B77F-4DCD-9445-44481F7A65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CEEB9F6E-D02D-4F9D-99D7-EEF698F023B2}"/>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4" name="Footer Placeholder 3">
            <a:extLst>
              <a:ext uri="{FF2B5EF4-FFF2-40B4-BE49-F238E27FC236}">
                <a16:creationId xmlns="" xmlns:a16="http://schemas.microsoft.com/office/drawing/2014/main" id="{E714D9BC-FFA0-405F-9E7B-9ADB85AF2A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DB733F5A-0680-442D-BB30-D4EAA9BAB52E}"/>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119095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2D6A72F-1DD3-4942-A2C5-F94726B17644}"/>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3" name="Footer Placeholder 2">
            <a:extLst>
              <a:ext uri="{FF2B5EF4-FFF2-40B4-BE49-F238E27FC236}">
                <a16:creationId xmlns="" xmlns:a16="http://schemas.microsoft.com/office/drawing/2014/main" id="{FC05FFD2-7FD1-4079-8C9A-AD9A866791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E4935C18-E402-44F8-ACAA-B4167707312A}"/>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289425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FB6752-42D6-4F53-AA7D-292ACA523A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11D8272-5F91-43B9-945E-4F0DB6512E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DB775799-D1E8-4EE7-A398-72FC64E3A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20D1988-2E12-43B6-9B35-5D4EF9F8E290}"/>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6" name="Footer Placeholder 5">
            <a:extLst>
              <a:ext uri="{FF2B5EF4-FFF2-40B4-BE49-F238E27FC236}">
                <a16:creationId xmlns="" xmlns:a16="http://schemas.microsoft.com/office/drawing/2014/main" id="{E08E6071-FFED-4349-850C-1EB8749A69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6EDFBD8-2E88-4609-8A99-4A7B26C8B3D8}"/>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16479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8D64E6-BFC3-46AA-9CD7-6AFEA8A0C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2A62B259-2BE9-43E3-9279-664382E6A9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26988A78-7C0D-4FC2-892D-7DDB50785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1D8D5C2-772C-4DC7-8F04-FA99F91CD716}"/>
              </a:ext>
            </a:extLst>
          </p:cNvPr>
          <p:cNvSpPr>
            <a:spLocks noGrp="1"/>
          </p:cNvSpPr>
          <p:nvPr>
            <p:ph type="dt" sz="half" idx="10"/>
          </p:nvPr>
        </p:nvSpPr>
        <p:spPr/>
        <p:txBody>
          <a:bodyPr/>
          <a:lstStyle/>
          <a:p>
            <a:fld id="{D8AFC030-93AE-4E9E-89DF-C64E35F69DD3}" type="datetimeFigureOut">
              <a:rPr lang="en-GB" smtClean="0"/>
              <a:t>26/01/2021</a:t>
            </a:fld>
            <a:endParaRPr lang="en-GB"/>
          </a:p>
        </p:txBody>
      </p:sp>
      <p:sp>
        <p:nvSpPr>
          <p:cNvPr id="6" name="Footer Placeholder 5">
            <a:extLst>
              <a:ext uri="{FF2B5EF4-FFF2-40B4-BE49-F238E27FC236}">
                <a16:creationId xmlns="" xmlns:a16="http://schemas.microsoft.com/office/drawing/2014/main" id="{EC37DD86-9B40-469F-8DD6-F28961DCCC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BB9FD927-BF92-4750-B9B0-B69F8CF02D82}"/>
              </a:ext>
            </a:extLst>
          </p:cNvPr>
          <p:cNvSpPr>
            <a:spLocks noGrp="1"/>
          </p:cNvSpPr>
          <p:nvPr>
            <p:ph type="sldNum" sz="quarter" idx="12"/>
          </p:nvPr>
        </p:nvSpPr>
        <p:spPr/>
        <p:txBody>
          <a:bodyPr/>
          <a:lstStyle/>
          <a:p>
            <a:fld id="{EF6610B0-FF7F-4306-BDB0-F1FFAF69DB79}" type="slidenum">
              <a:rPr lang="en-GB" smtClean="0"/>
              <a:t>‹#›</a:t>
            </a:fld>
            <a:endParaRPr lang="en-GB"/>
          </a:p>
        </p:txBody>
      </p:sp>
    </p:spTree>
    <p:extLst>
      <p:ext uri="{BB962C8B-B14F-4D97-AF65-F5344CB8AC3E}">
        <p14:creationId xmlns:p14="http://schemas.microsoft.com/office/powerpoint/2010/main" val="300306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9C971EE-CE0A-4285-A7DE-952E5FF182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DDB729C-25A5-4F59-B77E-A9A371052C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CD42C54-3463-4F72-A5AB-FB0558663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FC030-93AE-4E9E-89DF-C64E35F69DD3}" type="datetimeFigureOut">
              <a:rPr lang="en-GB" smtClean="0"/>
              <a:t>26/01/2021</a:t>
            </a:fld>
            <a:endParaRPr lang="en-GB"/>
          </a:p>
        </p:txBody>
      </p:sp>
      <p:sp>
        <p:nvSpPr>
          <p:cNvPr id="5" name="Footer Placeholder 4">
            <a:extLst>
              <a:ext uri="{FF2B5EF4-FFF2-40B4-BE49-F238E27FC236}">
                <a16:creationId xmlns="" xmlns:a16="http://schemas.microsoft.com/office/drawing/2014/main" id="{39C9D8AF-0F04-410E-9308-44B88F436A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F6194AC1-EA2F-495C-BFC8-1A4402327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610B0-FF7F-4306-BDB0-F1FFAF69DB79}" type="slidenum">
              <a:rPr lang="en-GB" smtClean="0"/>
              <a:t>‹#›</a:t>
            </a:fld>
            <a:endParaRPr lang="en-GB"/>
          </a:p>
        </p:txBody>
      </p:sp>
    </p:spTree>
    <p:extLst>
      <p:ext uri="{BB962C8B-B14F-4D97-AF65-F5344CB8AC3E}">
        <p14:creationId xmlns:p14="http://schemas.microsoft.com/office/powerpoint/2010/main" val="1246296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2542235-5D97-4AD4-9B54-00D4BD8407BD}"/>
              </a:ext>
            </a:extLst>
          </p:cNvPr>
          <p:cNvSpPr>
            <a:spLocks noGrp="1"/>
          </p:cNvSpPr>
          <p:nvPr>
            <p:ph type="subTitle" idx="1"/>
          </p:nvPr>
        </p:nvSpPr>
        <p:spPr>
          <a:xfrm>
            <a:off x="1431235" y="2115743"/>
            <a:ext cx="9144000" cy="1248257"/>
          </a:xfrm>
        </p:spPr>
        <p:txBody>
          <a:bodyPr>
            <a:normAutofit fontScale="25000" lnSpcReduction="20000"/>
          </a:bodyPr>
          <a:lstStyle/>
          <a:p>
            <a:endParaRPr lang="en-GB" dirty="0"/>
          </a:p>
          <a:p>
            <a:r>
              <a:rPr lang="en-GB" sz="16000" dirty="0" smtClean="0">
                <a:latin typeface="Arial" panose="020B0604020202020204" pitchFamily="34" charset="0"/>
                <a:cs typeface="Arial" panose="020B0604020202020204" pitchFamily="34" charset="0"/>
              </a:rPr>
              <a:t>The Great Kapok Tree</a:t>
            </a:r>
          </a:p>
          <a:p>
            <a:endParaRPr lang="en-GB" sz="16000" dirty="0">
              <a:latin typeface="Arial" panose="020B0604020202020204" pitchFamily="34" charset="0"/>
              <a:cs typeface="Arial" panose="020B0604020202020204" pitchFamily="34" charset="0"/>
            </a:endParaRPr>
          </a:p>
          <a:p>
            <a:r>
              <a:rPr lang="en-GB" sz="16000" u="sng" dirty="0" smtClean="0">
                <a:latin typeface="Arial" panose="020B0604020202020204" pitchFamily="34" charset="0"/>
                <a:cs typeface="Arial" panose="020B0604020202020204" pitchFamily="34" charset="0"/>
              </a:rPr>
              <a:t>To explain my ideas using the text</a:t>
            </a:r>
            <a:endParaRPr lang="en-GB" sz="16000" u="sng" dirty="0">
              <a:latin typeface="Arial" panose="020B0604020202020204" pitchFamily="34" charset="0"/>
              <a:cs typeface="Arial" panose="020B0604020202020204" pitchFamily="34" charset="0"/>
            </a:endParaRPr>
          </a:p>
          <a:p>
            <a:endParaRPr lang="en-GB" sz="16000" dirty="0">
              <a:latin typeface="Arial" panose="020B0604020202020204" pitchFamily="34" charset="0"/>
              <a:cs typeface="Arial" panose="020B0604020202020204" pitchFamily="34" charset="0"/>
            </a:endParaRPr>
          </a:p>
          <a:p>
            <a:r>
              <a:rPr lang="en-GB" sz="16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87162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D975724-A7A8-4DC9-BC16-7E8F59D3501B}"/>
              </a:ext>
            </a:extLst>
          </p:cNvPr>
          <p:cNvPicPr>
            <a:picLocks noChangeAspect="1"/>
          </p:cNvPicPr>
          <p:nvPr/>
        </p:nvPicPr>
        <p:blipFill rotWithShape="1">
          <a:blip r:embed="rId2"/>
          <a:srcRect l="35149" t="17695" r="35746" b="15007"/>
          <a:stretch/>
        </p:blipFill>
        <p:spPr>
          <a:xfrm>
            <a:off x="4397603" y="1602254"/>
            <a:ext cx="2956908" cy="3843980"/>
          </a:xfrm>
          <a:prstGeom prst="rect">
            <a:avLst/>
          </a:prstGeom>
        </p:spPr>
      </p:pic>
      <p:sp>
        <p:nvSpPr>
          <p:cNvPr id="5" name="Subtitle 2">
            <a:extLst>
              <a:ext uri="{FF2B5EF4-FFF2-40B4-BE49-F238E27FC236}">
                <a16:creationId xmlns:a16="http://schemas.microsoft.com/office/drawing/2014/main" xmlns="" id="{BF642059-16C9-46CE-B5B6-91363D41D80D}"/>
              </a:ext>
            </a:extLst>
          </p:cNvPr>
          <p:cNvSpPr txBox="1">
            <a:spLocks/>
          </p:cNvSpPr>
          <p:nvPr/>
        </p:nvSpPr>
        <p:spPr>
          <a:xfrm>
            <a:off x="310437" y="361161"/>
            <a:ext cx="6541124" cy="6949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dirty="0" smtClean="0">
                <a:solidFill>
                  <a:srgbClr val="00B0F0"/>
                </a:solidFill>
                <a:latin typeface="Arial" panose="020B0604020202020204" pitchFamily="34" charset="0"/>
                <a:cs typeface="Arial" panose="020B0604020202020204" pitchFamily="34" charset="0"/>
              </a:rPr>
              <a:t>Recapping from yesterday </a:t>
            </a:r>
            <a:endParaRPr lang="en-GB" sz="4400" dirty="0">
              <a:solidFill>
                <a:srgbClr val="00B0F0"/>
              </a:solidFill>
              <a:latin typeface="Arial" panose="020B0604020202020204" pitchFamily="34" charset="0"/>
              <a:cs typeface="Arial" panose="020B0604020202020204" pitchFamily="34" charset="0"/>
            </a:endParaRPr>
          </a:p>
        </p:txBody>
      </p:sp>
      <p:sp>
        <p:nvSpPr>
          <p:cNvPr id="6" name="TextBox 5"/>
          <p:cNvSpPr txBox="1"/>
          <p:nvPr/>
        </p:nvSpPr>
        <p:spPr>
          <a:xfrm>
            <a:off x="7663602" y="3062579"/>
            <a:ext cx="4107687"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The sloths are talking to him. What are they saying to him?</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631738" y="2092720"/>
            <a:ext cx="3065171"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The man is sleeping. What his he dreaming about?</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631738" y="4232662"/>
            <a:ext cx="3270562"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The anteaters are talking to him. What are they saying?</a:t>
            </a:r>
            <a:endParaRPr lang="en-GB" sz="2400" dirty="0">
              <a:latin typeface="Arial" panose="020B0604020202020204" pitchFamily="34" charset="0"/>
              <a:cs typeface="Arial" panose="020B0604020202020204" pitchFamily="34" charset="0"/>
            </a:endParaRPr>
          </a:p>
        </p:txBody>
      </p:sp>
      <p:cxnSp>
        <p:nvCxnSpPr>
          <p:cNvPr id="10" name="Straight Arrow Connector 9"/>
          <p:cNvCxnSpPr/>
          <p:nvPr/>
        </p:nvCxnSpPr>
        <p:spPr>
          <a:xfrm flipV="1">
            <a:off x="2724415" y="3928056"/>
            <a:ext cx="1673188" cy="39924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flipH="1" flipV="1">
            <a:off x="7458215" y="2220987"/>
            <a:ext cx="1120461" cy="84159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3451538" y="2220987"/>
            <a:ext cx="1790163" cy="2155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7354511" y="5700601"/>
            <a:ext cx="4107687" cy="830997"/>
          </a:xfrm>
          <a:prstGeom prst="rect">
            <a:avLst/>
          </a:prstGeom>
          <a:noFill/>
        </p:spPr>
        <p:txBody>
          <a:bodyPr wrap="square" rtlCol="0">
            <a:spAutoFit/>
          </a:bodyPr>
          <a:lstStyle/>
          <a:p>
            <a:r>
              <a:rPr lang="en-GB" sz="2400" dirty="0" smtClean="0">
                <a:solidFill>
                  <a:srgbClr val="FF0000"/>
                </a:solidFill>
                <a:latin typeface="Arial" panose="020B0604020202020204" pitchFamily="34" charset="0"/>
                <a:cs typeface="Arial" panose="020B0604020202020204" pitchFamily="34" charset="0"/>
              </a:rPr>
              <a:t>Now read or listen to the next part of the story.</a:t>
            </a:r>
            <a:endParaRPr lang="en-GB"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22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782DAEE-F266-41D5-8734-CD0EFF731BF9}"/>
              </a:ext>
            </a:extLst>
          </p:cNvPr>
          <p:cNvSpPr txBox="1">
            <a:spLocks/>
          </p:cNvSpPr>
          <p:nvPr/>
        </p:nvSpPr>
        <p:spPr>
          <a:xfrm>
            <a:off x="4183877" y="2766218"/>
            <a:ext cx="674797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xmlns="" id="{888CD3ED-F3DD-4195-96FB-57E7486379F8}"/>
              </a:ext>
            </a:extLst>
          </p:cNvPr>
          <p:cNvPicPr>
            <a:picLocks noChangeAspect="1"/>
          </p:cNvPicPr>
          <p:nvPr/>
        </p:nvPicPr>
        <p:blipFill rotWithShape="1">
          <a:blip r:embed="rId4"/>
          <a:srcRect l="34317" t="16700" r="35858" b="16601"/>
          <a:stretch/>
        </p:blipFill>
        <p:spPr>
          <a:xfrm>
            <a:off x="208625" y="2293987"/>
            <a:ext cx="3470480" cy="4363521"/>
          </a:xfrm>
          <a:prstGeom prst="rect">
            <a:avLst/>
          </a:prstGeom>
        </p:spPr>
      </p:pic>
      <p:pic>
        <p:nvPicPr>
          <p:cNvPr id="18" name="Picture 17">
            <a:extLst>
              <a:ext uri="{FF2B5EF4-FFF2-40B4-BE49-F238E27FC236}">
                <a16:creationId xmlns:a16="http://schemas.microsoft.com/office/drawing/2014/main" xmlns="" id="{38865CC2-2A47-4357-BC9C-D92350F42B29}"/>
              </a:ext>
            </a:extLst>
          </p:cNvPr>
          <p:cNvPicPr>
            <a:picLocks noChangeAspect="1"/>
          </p:cNvPicPr>
          <p:nvPr/>
        </p:nvPicPr>
        <p:blipFill rotWithShape="1">
          <a:blip r:embed="rId5"/>
          <a:srcRect l="34272" t="38105" r="37495" b="21651"/>
          <a:stretch/>
        </p:blipFill>
        <p:spPr>
          <a:xfrm>
            <a:off x="4183877" y="615569"/>
            <a:ext cx="7252749" cy="5812392"/>
          </a:xfrm>
          <a:prstGeom prst="rect">
            <a:avLst/>
          </a:prstGeom>
        </p:spPr>
      </p:pic>
      <p:sp>
        <p:nvSpPr>
          <p:cNvPr id="19" name="Subtitle 2">
            <a:extLst>
              <a:ext uri="{FF2B5EF4-FFF2-40B4-BE49-F238E27FC236}">
                <a16:creationId xmlns:a16="http://schemas.microsoft.com/office/drawing/2014/main" xmlns="" id="{BF642059-16C9-46CE-B5B6-91363D41D80D}"/>
              </a:ext>
            </a:extLst>
          </p:cNvPr>
          <p:cNvSpPr txBox="1">
            <a:spLocks/>
          </p:cNvSpPr>
          <p:nvPr/>
        </p:nvSpPr>
        <p:spPr>
          <a:xfrm>
            <a:off x="310437" y="721585"/>
            <a:ext cx="3470480" cy="110721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dirty="0" smtClean="0">
                <a:latin typeface="Arial" panose="020B0604020202020204" pitchFamily="34" charset="0"/>
                <a:cs typeface="Arial" panose="020B0604020202020204" pitchFamily="34" charset="0"/>
              </a:rPr>
              <a:t>read and listen to the text carefully. </a:t>
            </a:r>
            <a:endParaRPr lang="en-GB" sz="4400" dirty="0">
              <a:latin typeface="Arial" panose="020B0604020202020204" pitchFamily="34" charset="0"/>
              <a:cs typeface="Arial" panose="020B0604020202020204" pitchFamily="34" charset="0"/>
            </a:endParaRPr>
          </a:p>
        </p:txBody>
      </p:sp>
      <p:pic>
        <p:nvPicPr>
          <p:cNvPr id="2" name="Recorded Sound">
            <a:hlinkClick r:id="" action="ppaction://media"/>
            <a:extLst>
              <a:ext uri="{FF2B5EF4-FFF2-40B4-BE49-F238E27FC236}">
                <a16:creationId xmlns:a16="http://schemas.microsoft.com/office/drawing/2014/main" xmlns="" id="{DA893DC8-A8E6-4AA5-A9EF-4BC4621CC2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34786" y="6047908"/>
            <a:ext cx="609600" cy="609600"/>
          </a:xfrm>
          <a:prstGeom prst="rect">
            <a:avLst/>
          </a:prstGeom>
        </p:spPr>
      </p:pic>
    </p:spTree>
    <p:extLst>
      <p:ext uri="{BB962C8B-B14F-4D97-AF65-F5344CB8AC3E}">
        <p14:creationId xmlns:p14="http://schemas.microsoft.com/office/powerpoint/2010/main" val="80433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5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5C99FFC-01BA-4715-AED2-A42A286E3BAA}"/>
              </a:ext>
            </a:extLst>
          </p:cNvPr>
          <p:cNvPicPr>
            <a:picLocks noChangeAspect="1"/>
          </p:cNvPicPr>
          <p:nvPr/>
        </p:nvPicPr>
        <p:blipFill rotWithShape="1">
          <a:blip r:embed="rId4"/>
          <a:srcRect l="34131" t="21822" r="35761" b="13412"/>
          <a:stretch/>
        </p:blipFill>
        <p:spPr>
          <a:xfrm>
            <a:off x="389156" y="2319130"/>
            <a:ext cx="3313042" cy="4006747"/>
          </a:xfrm>
          <a:prstGeom prst="rect">
            <a:avLst/>
          </a:prstGeom>
        </p:spPr>
      </p:pic>
      <p:pic>
        <p:nvPicPr>
          <p:cNvPr id="7" name="Picture 6">
            <a:extLst>
              <a:ext uri="{FF2B5EF4-FFF2-40B4-BE49-F238E27FC236}">
                <a16:creationId xmlns:a16="http://schemas.microsoft.com/office/drawing/2014/main" xmlns="" id="{2FC307A0-6F39-46E5-B786-6766EF4E4B6A}"/>
              </a:ext>
            </a:extLst>
          </p:cNvPr>
          <p:cNvPicPr>
            <a:picLocks noChangeAspect="1"/>
          </p:cNvPicPr>
          <p:nvPr/>
        </p:nvPicPr>
        <p:blipFill rotWithShape="1">
          <a:blip r:embed="rId5"/>
          <a:srcRect l="37398" t="25762" r="36770" b="24948"/>
          <a:stretch/>
        </p:blipFill>
        <p:spPr>
          <a:xfrm>
            <a:off x="4784037" y="375173"/>
            <a:ext cx="6042989" cy="6482827"/>
          </a:xfrm>
          <a:prstGeom prst="rect">
            <a:avLst/>
          </a:prstGeom>
        </p:spPr>
      </p:pic>
      <p:sp>
        <p:nvSpPr>
          <p:cNvPr id="8" name="Subtitle 2">
            <a:extLst>
              <a:ext uri="{FF2B5EF4-FFF2-40B4-BE49-F238E27FC236}">
                <a16:creationId xmlns:a16="http://schemas.microsoft.com/office/drawing/2014/main" xmlns="" id="{50D2EEA3-06E8-4C6D-A59E-7BAE0B719508}"/>
              </a:ext>
            </a:extLst>
          </p:cNvPr>
          <p:cNvSpPr txBox="1">
            <a:spLocks/>
          </p:cNvSpPr>
          <p:nvPr/>
        </p:nvSpPr>
        <p:spPr>
          <a:xfrm>
            <a:off x="310437" y="721585"/>
            <a:ext cx="3470480" cy="1248257"/>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pPr marL="0" indent="0">
              <a:buNone/>
            </a:pPr>
            <a:r>
              <a:rPr lang="en-GB" sz="4400" dirty="0">
                <a:latin typeface="Arial" panose="020B0604020202020204" pitchFamily="34" charset="0"/>
                <a:cs typeface="Arial" panose="020B0604020202020204" pitchFamily="34" charset="0"/>
              </a:rPr>
              <a:t>Look at the image and read the text carefully. </a:t>
            </a:r>
          </a:p>
        </p:txBody>
      </p:sp>
      <p:pic>
        <p:nvPicPr>
          <p:cNvPr id="2" name="Recorded Sound">
            <a:hlinkClick r:id="" action="ppaction://media"/>
            <a:extLst>
              <a:ext uri="{FF2B5EF4-FFF2-40B4-BE49-F238E27FC236}">
                <a16:creationId xmlns:a16="http://schemas.microsoft.com/office/drawing/2014/main" xmlns="" id="{B952E0C6-4F10-493F-93E3-CEA7BF05185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99265" y="5827643"/>
            <a:ext cx="609600" cy="609600"/>
          </a:xfrm>
          <a:prstGeom prst="rect">
            <a:avLst/>
          </a:prstGeom>
        </p:spPr>
      </p:pic>
    </p:spTree>
    <p:extLst>
      <p:ext uri="{BB962C8B-B14F-4D97-AF65-F5344CB8AC3E}">
        <p14:creationId xmlns:p14="http://schemas.microsoft.com/office/powerpoint/2010/main" val="190817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6782DAEE-F266-41D5-8734-CD0EFF731BF9}"/>
              </a:ext>
            </a:extLst>
          </p:cNvPr>
          <p:cNvSpPr txBox="1">
            <a:spLocks/>
          </p:cNvSpPr>
          <p:nvPr/>
        </p:nvSpPr>
        <p:spPr>
          <a:xfrm>
            <a:off x="4183877" y="2766218"/>
            <a:ext cx="674797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latin typeface="Arial" panose="020B0604020202020204" pitchFamily="34" charset="0"/>
              <a:cs typeface="Arial" panose="020B0604020202020204" pitchFamily="34" charset="0"/>
            </a:endParaRPr>
          </a:p>
        </p:txBody>
      </p:sp>
      <p:sp>
        <p:nvSpPr>
          <p:cNvPr id="8" name="Title 7">
            <a:extLst>
              <a:ext uri="{FF2B5EF4-FFF2-40B4-BE49-F238E27FC236}">
                <a16:creationId xmlns="" xmlns:a16="http://schemas.microsoft.com/office/drawing/2014/main" id="{433F70E7-31D5-4C3E-90DB-9C86DBD1C74E}"/>
              </a:ext>
            </a:extLst>
          </p:cNvPr>
          <p:cNvSpPr>
            <a:spLocks noGrp="1"/>
          </p:cNvSpPr>
          <p:nvPr>
            <p:ph type="title"/>
          </p:nvPr>
        </p:nvSpPr>
        <p:spPr>
          <a:xfrm>
            <a:off x="4503900" y="3542578"/>
            <a:ext cx="6747977" cy="1098405"/>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How does animals feel about the man?</a:t>
            </a:r>
            <a:r>
              <a:rPr lang="en-GB" dirty="0"/>
              <a:t/>
            </a:r>
            <a:br>
              <a:rPr lang="en-GB" dirty="0"/>
            </a:br>
            <a:r>
              <a:rPr lang="en-GB" dirty="0" smtClean="0"/>
              <a:t/>
            </a:r>
            <a:br>
              <a:rPr lang="en-GB" dirty="0" smtClean="0"/>
            </a:br>
            <a:r>
              <a:rPr lang="en-GB" dirty="0" smtClean="0"/>
              <a:t>Why have these animals surrounded him?</a:t>
            </a:r>
            <a:br>
              <a:rPr lang="en-GB" dirty="0" smtClean="0"/>
            </a:br>
            <a:r>
              <a:rPr lang="en-GB" dirty="0" smtClean="0"/>
              <a:t/>
            </a:r>
            <a:br>
              <a:rPr lang="en-GB" dirty="0" smtClean="0"/>
            </a:br>
            <a:r>
              <a:rPr lang="en-GB" dirty="0" smtClean="0"/>
              <a:t>What are the animals saying to each other?</a:t>
            </a:r>
            <a:br>
              <a:rPr lang="en-GB" dirty="0" smtClean="0"/>
            </a:br>
            <a:r>
              <a:rPr lang="en-GB" dirty="0" smtClean="0"/>
              <a:t/>
            </a:r>
            <a:br>
              <a:rPr lang="en-GB" dirty="0" smtClean="0"/>
            </a:br>
            <a:r>
              <a:rPr lang="en-GB" dirty="0" smtClean="0"/>
              <a:t>What are the animals saying to the man? </a:t>
            </a:r>
            <a:br>
              <a:rPr lang="en-GB" dirty="0" smtClean="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pic>
        <p:nvPicPr>
          <p:cNvPr id="12" name="Picture 11">
            <a:extLst>
              <a:ext uri="{FF2B5EF4-FFF2-40B4-BE49-F238E27FC236}">
                <a16:creationId xmlns="" xmlns:a16="http://schemas.microsoft.com/office/drawing/2014/main" id="{2D975724-A7A8-4DC9-BC16-7E8F59D3501B}"/>
              </a:ext>
            </a:extLst>
          </p:cNvPr>
          <p:cNvPicPr>
            <a:picLocks noChangeAspect="1"/>
          </p:cNvPicPr>
          <p:nvPr/>
        </p:nvPicPr>
        <p:blipFill rotWithShape="1">
          <a:blip r:embed="rId2"/>
          <a:srcRect l="35149" t="17695" r="35746" b="15007"/>
          <a:stretch/>
        </p:blipFill>
        <p:spPr>
          <a:xfrm>
            <a:off x="512463" y="1444498"/>
            <a:ext cx="3346920" cy="4350995"/>
          </a:xfrm>
          <a:prstGeom prst="rect">
            <a:avLst/>
          </a:prstGeom>
        </p:spPr>
      </p:pic>
      <p:sp>
        <p:nvSpPr>
          <p:cNvPr id="7" name="Subtitle 2">
            <a:extLst>
              <a:ext uri="{FF2B5EF4-FFF2-40B4-BE49-F238E27FC236}">
                <a16:creationId xmlns:a16="http://schemas.microsoft.com/office/drawing/2014/main" xmlns="" id="{BF642059-16C9-46CE-B5B6-91363D41D80D}"/>
              </a:ext>
            </a:extLst>
          </p:cNvPr>
          <p:cNvSpPr txBox="1">
            <a:spLocks/>
          </p:cNvSpPr>
          <p:nvPr/>
        </p:nvSpPr>
        <p:spPr>
          <a:xfrm>
            <a:off x="512463" y="200866"/>
            <a:ext cx="3807439" cy="347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smtClean="0">
                <a:solidFill>
                  <a:srgbClr val="00B0F0"/>
                </a:solidFill>
                <a:latin typeface="Arial" panose="020B0604020202020204" pitchFamily="34" charset="0"/>
                <a:cs typeface="Arial" panose="020B0604020202020204" pitchFamily="34" charset="0"/>
              </a:rPr>
              <a:t>Now let’s look at these questions. </a:t>
            </a:r>
            <a:endParaRPr lang="en-GB" sz="32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724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7255"/>
            <a:ext cx="10515600" cy="1325563"/>
          </a:xfrm>
        </p:spPr>
        <p:txBody>
          <a:bodyPr>
            <a:normAutofit fontScale="90000"/>
          </a:bodyPr>
          <a:lstStyle/>
          <a:p>
            <a:r>
              <a:rPr lang="en-GB" sz="4000" dirty="0" smtClean="0">
                <a:latin typeface="Arial" panose="020B0604020202020204" pitchFamily="34" charset="0"/>
                <a:cs typeface="Arial" panose="020B0604020202020204" pitchFamily="34" charset="0"/>
              </a:rPr>
              <a:t>How do the animals feel about the man ?</a:t>
            </a:r>
            <a:br>
              <a:rPr lang="en-GB" sz="4000"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3600" dirty="0" smtClean="0">
                <a:latin typeface="Arial" panose="020B0604020202020204" pitchFamily="34" charset="0"/>
                <a:cs typeface="Arial" panose="020B0604020202020204" pitchFamily="34" charset="0"/>
              </a:rPr>
              <a:t>The animals are angry that this man is here. </a:t>
            </a:r>
            <a:r>
              <a:rPr lang="en-GB" sz="3600" dirty="0" smtClean="0">
                <a:solidFill>
                  <a:srgbClr val="00B0F0"/>
                </a:solidFill>
                <a:latin typeface="Arial" panose="020B0604020202020204" pitchFamily="34" charset="0"/>
                <a:cs typeface="Arial" panose="020B0604020202020204" pitchFamily="34" charset="0"/>
              </a:rPr>
              <a:t>We know this because </a:t>
            </a:r>
            <a:r>
              <a:rPr lang="en-GB" sz="3600" dirty="0" smtClean="0">
                <a:latin typeface="Arial" panose="020B0604020202020204" pitchFamily="34" charset="0"/>
                <a:cs typeface="Arial" panose="020B0604020202020204" pitchFamily="34" charset="0"/>
              </a:rPr>
              <a:t>as they are trying to convince him not to chop the tree down. In the text it says </a:t>
            </a:r>
            <a:r>
              <a:rPr lang="en-GB" sz="3600" dirty="0" smtClean="0">
                <a:solidFill>
                  <a:srgbClr val="00B0F0"/>
                </a:solidFill>
                <a:latin typeface="Arial" panose="020B0604020202020204" pitchFamily="34" charset="0"/>
                <a:cs typeface="Arial" panose="020B0604020202020204" pitchFamily="34" charset="0"/>
              </a:rPr>
              <a:t>‘you chop down this tree with no thoughts for the future.’ </a:t>
            </a:r>
            <a:endParaRPr lang="en-GB" sz="3600" dirty="0">
              <a:solidFill>
                <a:srgbClr val="00B0F0"/>
              </a:solidFill>
              <a:latin typeface="Arial" panose="020B0604020202020204" pitchFamily="34" charset="0"/>
              <a:cs typeface="Arial" panose="020B0604020202020204" pitchFamily="34" charset="0"/>
            </a:endParaRPr>
          </a:p>
        </p:txBody>
      </p:sp>
      <p:sp>
        <p:nvSpPr>
          <p:cNvPr id="4" name="Title 1"/>
          <p:cNvSpPr txBox="1">
            <a:spLocks/>
          </p:cNvSpPr>
          <p:nvPr/>
        </p:nvSpPr>
        <p:spPr>
          <a:xfrm>
            <a:off x="838200" y="365125"/>
            <a:ext cx="10515600" cy="10773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00B0F0"/>
                </a:solidFill>
                <a:latin typeface="Arial" panose="020B0604020202020204" pitchFamily="34" charset="0"/>
                <a:cs typeface="Arial" panose="020B0604020202020204" pitchFamily="34" charset="0"/>
              </a:rPr>
              <a:t>How do I explain my answers fully.</a:t>
            </a:r>
            <a:endParaRPr lang="en-GB" dirty="0">
              <a:solidFill>
                <a:srgbClr val="00B0F0"/>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8791911" y="2966915"/>
            <a:ext cx="1339402" cy="47890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H="1">
            <a:off x="8203843" y="5110766"/>
            <a:ext cx="1571222"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8989454" y="2338236"/>
            <a:ext cx="2559743"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I am explaining how we know</a:t>
            </a:r>
            <a:endParaRPr lang="en-GB" dirty="0">
              <a:latin typeface="Arial" panose="020B0604020202020204" pitchFamily="34" charset="0"/>
              <a:cs typeface="Arial" panose="020B0604020202020204" pitchFamily="34" charset="0"/>
            </a:endParaRPr>
          </a:p>
        </p:txBody>
      </p:sp>
      <p:sp>
        <p:nvSpPr>
          <p:cNvPr id="14" name="TextBox 13"/>
          <p:cNvSpPr txBox="1"/>
          <p:nvPr/>
        </p:nvSpPr>
        <p:spPr>
          <a:xfrm>
            <a:off x="8946456" y="5236214"/>
            <a:ext cx="2559743"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I am </a:t>
            </a:r>
            <a:r>
              <a:rPr lang="en-GB" dirty="0" smtClean="0">
                <a:latin typeface="Arial" panose="020B0604020202020204" pitchFamily="34" charset="0"/>
                <a:cs typeface="Arial" panose="020B0604020202020204" pitchFamily="34" charset="0"/>
              </a:rPr>
              <a:t>using</a:t>
            </a:r>
            <a:r>
              <a:rPr lang="en-GB"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evidence from the text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51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7836" y="1030308"/>
            <a:ext cx="9586175" cy="4647426"/>
          </a:xfrm>
          <a:prstGeom prst="rect">
            <a:avLst/>
          </a:prstGeom>
        </p:spPr>
        <p:txBody>
          <a:bodyPr wrap="square">
            <a:spAutoFit/>
          </a:bodyPr>
          <a:lstStyle/>
          <a:p>
            <a:r>
              <a:rPr lang="en-GB" dirty="0"/>
              <a:t/>
            </a:r>
            <a:br>
              <a:rPr lang="en-GB" dirty="0"/>
            </a:br>
            <a:r>
              <a:rPr lang="en-GB" dirty="0"/>
              <a:t/>
            </a:r>
            <a:br>
              <a:rPr lang="en-GB" dirty="0"/>
            </a:br>
            <a:r>
              <a:rPr lang="en-GB" sz="2800" dirty="0" smtClean="0">
                <a:latin typeface="Arial" panose="020B0604020202020204" pitchFamily="34" charset="0"/>
                <a:cs typeface="Arial" panose="020B0604020202020204" pitchFamily="34" charset="0"/>
              </a:rPr>
              <a:t>Why do the animals think the world will be destroyed?</a:t>
            </a:r>
          </a:p>
          <a:p>
            <a:r>
              <a:rPr lang="en-GB" sz="2800" dirty="0" smtClean="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How do they think they will stop him?</a:t>
            </a:r>
          </a:p>
          <a:p>
            <a:endParaRPr lang="en-GB" sz="2800" dirty="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a:p>
            <a:r>
              <a:rPr lang="en-GB" dirty="0"/>
              <a:t/>
            </a:r>
            <a:br>
              <a:rPr lang="en-GB" dirty="0"/>
            </a:br>
            <a:endParaRPr lang="en-GB" dirty="0"/>
          </a:p>
        </p:txBody>
      </p:sp>
    </p:spTree>
    <p:extLst>
      <p:ext uri="{BB962C8B-B14F-4D97-AF65-F5344CB8AC3E}">
        <p14:creationId xmlns:p14="http://schemas.microsoft.com/office/powerpoint/2010/main" val="3668150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119</Words>
  <Application>Microsoft Office PowerPoint</Application>
  <PresentationFormat>Custom</PresentationFormat>
  <Paragraphs>27</Paragraphs>
  <Slides>7</Slides>
  <Notes>0</Notes>
  <HiddenSlides>0</HiddenSlides>
  <MMClips>2</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   How does animals feel about the man?  Why have these animals surrounded him?  What are the animals saying to each other?  What are the animals saying to the man?      </vt:lpstr>
      <vt:lpstr>How do the animals feel about the man ?   The animals are angry that this man is here. We know this because as they are trying to convince him not to chop the tree down. In the text it says ‘you chop down this tree with no thoughts for the future.’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Bekki Conroy</dc:creator>
  <cp:lastModifiedBy>Conroy, Bekki</cp:lastModifiedBy>
  <cp:revision>11</cp:revision>
  <dcterms:created xsi:type="dcterms:W3CDTF">2021-01-22T15:41:39Z</dcterms:created>
  <dcterms:modified xsi:type="dcterms:W3CDTF">2021-01-26T12:22:55Z</dcterms:modified>
</cp:coreProperties>
</file>