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5" r:id="rId2"/>
    <p:sldId id="266" r:id="rId3"/>
    <p:sldId id="267" r:id="rId4"/>
    <p:sldId id="268" r:id="rId5"/>
    <p:sldId id="271" r:id="rId6"/>
    <p:sldId id="269" r:id="rId7"/>
    <p:sldId id="272" r:id="rId8"/>
    <p:sldId id="273" r:id="rId9"/>
    <p:sldId id="274" r:id="rId10"/>
    <p:sldId id="275" r:id="rId11"/>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45C8F4"/>
    <a:srgbClr val="FFEA39"/>
    <a:srgbClr val="805799"/>
    <a:srgbClr val="28235B"/>
    <a:srgbClr val="D93627"/>
    <a:srgbClr val="F36639"/>
    <a:srgbClr val="679940"/>
    <a:srgbClr val="C0E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3773" autoAdjust="0"/>
  </p:normalViewPr>
  <p:slideViewPr>
    <p:cSldViewPr snapToGrid="0">
      <p:cViewPr varScale="1">
        <p:scale>
          <a:sx n="69" d="100"/>
          <a:sy n="69" d="100"/>
        </p:scale>
        <p:origin x="1248" y="6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8FA4F-DEA3-4F8A-9950-6353BF572D4A}" type="datetimeFigureOut">
              <a:rPr lang="en-GB" smtClean="0"/>
              <a:t>23/02/2021</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2D5AB-4541-4AE9-96E8-D732873C51EA}" type="slidenum">
              <a:rPr lang="en-GB" smtClean="0"/>
              <a:t>‹#›</a:t>
            </a:fld>
            <a:endParaRPr lang="en-GB"/>
          </a:p>
        </p:txBody>
      </p:sp>
    </p:spTree>
    <p:extLst>
      <p:ext uri="{BB962C8B-B14F-4D97-AF65-F5344CB8AC3E}">
        <p14:creationId xmlns:p14="http://schemas.microsoft.com/office/powerpoint/2010/main" val="2558699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12D5AB-4541-4AE9-96E8-D732873C51EA}" type="slidenum">
              <a:rPr lang="en-GB" smtClean="0"/>
              <a:t>9</a:t>
            </a:fld>
            <a:endParaRPr lang="en-GB"/>
          </a:p>
        </p:txBody>
      </p:sp>
    </p:spTree>
    <p:extLst>
      <p:ext uri="{BB962C8B-B14F-4D97-AF65-F5344CB8AC3E}">
        <p14:creationId xmlns:p14="http://schemas.microsoft.com/office/powerpoint/2010/main" val="2578403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B2899D-1EDC-48F5-B466-64C1635A35E8}"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280113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2899D-1EDC-48F5-B466-64C1635A35E8}"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3610581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2899D-1EDC-48F5-B466-64C1635A35E8}"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119452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2899D-1EDC-48F5-B466-64C1635A35E8}"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315622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B2899D-1EDC-48F5-B466-64C1635A35E8}"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2717468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B2899D-1EDC-48F5-B466-64C1635A35E8}"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218366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B2899D-1EDC-48F5-B466-64C1635A35E8}" type="datetimeFigureOut">
              <a:rPr lang="en-GB" smtClean="0"/>
              <a:t>23/02/2021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328118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B2899D-1EDC-48F5-B466-64C1635A35E8}" type="datetimeFigureOut">
              <a:rPr lang="en-GB" smtClean="0"/>
              <a:t>23/02/2021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1635328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2899D-1EDC-48F5-B466-64C1635A35E8}" type="datetimeFigureOut">
              <a:rPr lang="en-GB" smtClean="0"/>
              <a:t>23/02/2021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1192199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B2899D-1EDC-48F5-B466-64C1635A35E8}"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3074079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B2899D-1EDC-48F5-B466-64C1635A35E8}"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422630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2899D-1EDC-48F5-B466-64C1635A35E8}" type="datetimeFigureOut">
              <a:rPr lang="en-GB" smtClean="0"/>
              <a:t>23/02/2021</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1ED77-E64C-4393-BB24-5EDA95E8A209}" type="slidenum">
              <a:rPr lang="en-GB" smtClean="0"/>
              <a:t>‹#›</a:t>
            </a:fld>
            <a:endParaRPr lang="en-GB"/>
          </a:p>
        </p:txBody>
      </p:sp>
    </p:spTree>
    <p:extLst>
      <p:ext uri="{BB962C8B-B14F-4D97-AF65-F5344CB8AC3E}">
        <p14:creationId xmlns:p14="http://schemas.microsoft.com/office/powerpoint/2010/main" val="277637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1692771"/>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Learning intention: to explore features of instructions.</a:t>
            </a:r>
            <a:endParaRPr lang="en-GB" sz="2400" dirty="0" smtClean="0">
              <a:latin typeface="Arial" panose="020B0604020202020204" pitchFamily="34" charset="0"/>
              <a:cs typeface="Arial" panose="020B0604020202020204" pitchFamily="34" charset="0"/>
            </a:endParaRPr>
          </a:p>
          <a:p>
            <a:r>
              <a:rPr lang="en-GB" sz="4000" dirty="0" smtClean="0">
                <a:latin typeface="Arial" panose="020B0604020202020204" pitchFamily="34" charset="0"/>
                <a:cs typeface="Arial" panose="020B0604020202020204" pitchFamily="34" charset="0"/>
              </a:rPr>
              <a:t>Can you remember what all these features of instructions are or what they do?</a:t>
            </a:r>
          </a:p>
        </p:txBody>
      </p:sp>
      <p:sp>
        <p:nvSpPr>
          <p:cNvPr id="2" name="5-Point Star 1"/>
          <p:cNvSpPr/>
          <p:nvPr/>
        </p:nvSpPr>
        <p:spPr>
          <a:xfrm>
            <a:off x="0" y="1551707"/>
            <a:ext cx="5237018" cy="3491347"/>
          </a:xfrm>
          <a:prstGeom prst="star5">
            <a:avLst/>
          </a:prstGeom>
          <a:solidFill>
            <a:srgbClr val="FFEA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anose="020B0604020202020204" pitchFamily="34" charset="0"/>
                <a:cs typeface="Arial" panose="020B0604020202020204" pitchFamily="34" charset="0"/>
              </a:rPr>
              <a:t>Imperative verbs</a:t>
            </a:r>
            <a:endParaRPr lang="en-GB" sz="2800" b="1" dirty="0">
              <a:solidFill>
                <a:schemeClr val="tx1"/>
              </a:solidFill>
              <a:latin typeface="Arial" panose="020B0604020202020204" pitchFamily="34" charset="0"/>
              <a:cs typeface="Arial" panose="020B0604020202020204" pitchFamily="34" charset="0"/>
            </a:endParaRPr>
          </a:p>
        </p:txBody>
      </p:sp>
      <p:sp>
        <p:nvSpPr>
          <p:cNvPr id="3" name="Explosion 1 2"/>
          <p:cNvSpPr/>
          <p:nvPr/>
        </p:nvSpPr>
        <p:spPr>
          <a:xfrm>
            <a:off x="5632296" y="3796147"/>
            <a:ext cx="3948546" cy="3061853"/>
          </a:xfrm>
          <a:prstGeom prst="irregularSeal1">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anose="020B0604020202020204" pitchFamily="34" charset="0"/>
                <a:cs typeface="Arial" panose="020B0604020202020204" pitchFamily="34" charset="0"/>
              </a:rPr>
              <a:t>Numbers or bullet points</a:t>
            </a:r>
            <a:endParaRPr lang="en-GB" sz="2800" b="1" dirty="0">
              <a:solidFill>
                <a:schemeClr val="tx1"/>
              </a:solidFill>
              <a:latin typeface="Arial" panose="020B0604020202020204" pitchFamily="34" charset="0"/>
              <a:cs typeface="Arial" panose="020B0604020202020204" pitchFamily="34" charset="0"/>
            </a:endParaRPr>
          </a:p>
        </p:txBody>
      </p:sp>
      <p:sp>
        <p:nvSpPr>
          <p:cNvPr id="6" name="Explosion 2 5"/>
          <p:cNvSpPr/>
          <p:nvPr/>
        </p:nvSpPr>
        <p:spPr>
          <a:xfrm>
            <a:off x="478264" y="4926318"/>
            <a:ext cx="3241964" cy="1814946"/>
          </a:xfrm>
          <a:prstGeom prst="irregularSeal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anose="020B0604020202020204" pitchFamily="34" charset="0"/>
                <a:cs typeface="Arial" panose="020B0604020202020204" pitchFamily="34" charset="0"/>
              </a:rPr>
              <a:t>List</a:t>
            </a:r>
            <a:endParaRPr lang="en-GB" sz="2800" b="1" dirty="0">
              <a:solidFill>
                <a:schemeClr val="tx1"/>
              </a:solidFill>
              <a:latin typeface="Arial" panose="020B0604020202020204" pitchFamily="34" charset="0"/>
              <a:cs typeface="Arial" panose="020B0604020202020204" pitchFamily="34" charset="0"/>
            </a:endParaRPr>
          </a:p>
        </p:txBody>
      </p:sp>
      <p:sp>
        <p:nvSpPr>
          <p:cNvPr id="7" name="Explosion 2 6"/>
          <p:cNvSpPr/>
          <p:nvPr/>
        </p:nvSpPr>
        <p:spPr>
          <a:xfrm>
            <a:off x="5361710" y="1357745"/>
            <a:ext cx="4544290" cy="2679724"/>
          </a:xfrm>
          <a:prstGeom prst="irregularSeal2">
            <a:avLst/>
          </a:prstGeom>
          <a:solidFill>
            <a:srgbClr val="45C8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anose="020B0604020202020204" pitchFamily="34" charset="0"/>
                <a:cs typeface="Arial" panose="020B0604020202020204" pitchFamily="34" charset="0"/>
              </a:rPr>
              <a:t>Second person</a:t>
            </a:r>
            <a:endParaRPr lang="en-GB" sz="2800" b="1" dirty="0">
              <a:solidFill>
                <a:schemeClr val="tx1"/>
              </a:solidFill>
              <a:latin typeface="Arial" panose="020B0604020202020204" pitchFamily="34" charset="0"/>
              <a:cs typeface="Arial" panose="020B0604020202020204" pitchFamily="34" charset="0"/>
            </a:endParaRP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229095566"/>
      </p:ext>
    </p:extLst>
  </p:cSld>
  <p:clrMapOvr>
    <a:masterClrMapping/>
  </p:clrMapOvr>
  <mc:AlternateContent xmlns:mc="http://schemas.openxmlformats.org/markup-compatibility/2006" xmlns:p14="http://schemas.microsoft.com/office/powerpoint/2010/main">
    <mc:Choice Requires="p14">
      <p:transition spd="slow" p14:dur="2000" advTm="19532"/>
    </mc:Choice>
    <mc:Fallback xmlns="">
      <p:transition spd="slow" advTm="195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4"/>
          <a:srcRect l="9709" t="20360" r="35465" b="18749"/>
          <a:stretch/>
        </p:blipFill>
        <p:spPr>
          <a:xfrm>
            <a:off x="0" y="0"/>
            <a:ext cx="5233719" cy="3267971"/>
          </a:xfrm>
          <a:prstGeom prst="rect">
            <a:avLst/>
          </a:prstGeom>
        </p:spPr>
      </p:pic>
      <p:pic>
        <p:nvPicPr>
          <p:cNvPr id="21" name="Picture 20"/>
          <p:cNvPicPr>
            <a:picLocks noChangeAspect="1"/>
          </p:cNvPicPr>
          <p:nvPr/>
        </p:nvPicPr>
        <p:blipFill rotWithShape="1">
          <a:blip r:embed="rId5"/>
          <a:srcRect l="2907" t="20251" r="52950" b="24574"/>
          <a:stretch/>
        </p:blipFill>
        <p:spPr>
          <a:xfrm>
            <a:off x="5233720" y="0"/>
            <a:ext cx="4650510" cy="3267971"/>
          </a:xfrm>
          <a:prstGeom prst="rect">
            <a:avLst/>
          </a:prstGeom>
        </p:spPr>
      </p:pic>
      <p:pic>
        <p:nvPicPr>
          <p:cNvPr id="22" name="Picture 21"/>
          <p:cNvPicPr>
            <a:picLocks noChangeAspect="1"/>
          </p:cNvPicPr>
          <p:nvPr/>
        </p:nvPicPr>
        <p:blipFill rotWithShape="1">
          <a:blip r:embed="rId6"/>
          <a:srcRect l="4387" t="20237" r="42179" b="18201"/>
          <a:stretch/>
        </p:blipFill>
        <p:spPr>
          <a:xfrm>
            <a:off x="5233719" y="3267971"/>
            <a:ext cx="4679673" cy="3031229"/>
          </a:xfrm>
          <a:prstGeom prst="rect">
            <a:avLst/>
          </a:prstGeom>
        </p:spPr>
      </p:pic>
      <p:sp>
        <p:nvSpPr>
          <p:cNvPr id="2" name="Rectangle 1"/>
          <p:cNvSpPr/>
          <p:nvPr/>
        </p:nvSpPr>
        <p:spPr>
          <a:xfrm>
            <a:off x="0" y="3373143"/>
            <a:ext cx="5233718" cy="3364447"/>
          </a:xfrm>
          <a:prstGeom prst="rect">
            <a:avLst/>
          </a:prstGeom>
        </p:spPr>
        <p:txBody>
          <a:bodyPr wrap="square">
            <a:spAutoFit/>
          </a:bodyPr>
          <a:lstStyle/>
          <a:p>
            <a:pPr>
              <a:lnSpc>
                <a:spcPct val="107000"/>
              </a:lnSpc>
              <a:spcAft>
                <a:spcPts val="800"/>
              </a:spcAft>
            </a:pPr>
            <a:r>
              <a:rPr lang="en-GB" sz="2100" dirty="0" smtClean="0">
                <a:latin typeface="Arial" panose="020B0604020202020204" pitchFamily="34" charset="0"/>
                <a:ea typeface="Calibri" panose="020F0502020204030204" pitchFamily="34" charset="0"/>
                <a:cs typeface="Arial" panose="020B0604020202020204" pitchFamily="34" charset="0"/>
              </a:rPr>
              <a:t>Inside it are three princesses. Do not trust the youngest. Walk on.</a:t>
            </a:r>
          </a:p>
          <a:p>
            <a:pPr>
              <a:lnSpc>
                <a:spcPct val="107000"/>
              </a:lnSpc>
              <a:spcAft>
                <a:spcPts val="800"/>
              </a:spcAft>
            </a:pPr>
            <a:r>
              <a:rPr lang="en-GB" sz="2100" dirty="0" smtClean="0">
                <a:latin typeface="Arial" panose="020B0604020202020204" pitchFamily="34" charset="0"/>
                <a:ea typeface="Calibri" panose="020F0502020204030204" pitchFamily="34" charset="0"/>
                <a:cs typeface="Arial" panose="020B0604020202020204" pitchFamily="34" charset="0"/>
              </a:rPr>
              <a:t>In the clearing beyond the castle the twelve months sit, warming their feet, exchanging tales. They may do favours for you, if you are polite. You may pick strawberries in December’s frost.</a:t>
            </a:r>
          </a:p>
          <a:p>
            <a:r>
              <a:rPr lang="en-GB" sz="2100" dirty="0" smtClean="0">
                <a:latin typeface="Arial" panose="020B0604020202020204" pitchFamily="34" charset="0"/>
                <a:ea typeface="Calibri" panose="020F0502020204030204" pitchFamily="34" charset="0"/>
                <a:cs typeface="Arial" panose="020B0604020202020204" pitchFamily="34" charset="0"/>
              </a:rPr>
              <a:t>Trust the wolves, but do not tell them where you are going.</a:t>
            </a:r>
            <a:endParaRPr lang="en-GB" sz="2100" dirty="0">
              <a:latin typeface="Arial" panose="020B0604020202020204" pitchFamily="34" charset="0"/>
              <a:cs typeface="Arial" panose="020B060402020202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2481759628"/>
      </p:ext>
    </p:extLst>
  </p:cSld>
  <p:clrMapOvr>
    <a:masterClrMapping/>
  </p:clrMapOvr>
  <mc:AlternateContent xmlns:mc="http://schemas.openxmlformats.org/markup-compatibility/2006" xmlns:p14="http://schemas.microsoft.com/office/powerpoint/2010/main">
    <mc:Choice Requires="p14">
      <p:transition spd="slow" p14:dur="2000" advTm="37656"/>
    </mc:Choice>
    <mc:Fallback xmlns="">
      <p:transition spd="slow" advTm="376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6247864"/>
          </a:xfrm>
          <a:prstGeom prst="rect">
            <a:avLst/>
          </a:prstGeom>
          <a:noFill/>
        </p:spPr>
        <p:txBody>
          <a:bodyPr wrap="square" rtlCol="0">
            <a:spAutoFit/>
          </a:bodyPr>
          <a:lstStyle/>
          <a:p>
            <a:r>
              <a:rPr lang="en-GB" sz="4000" u="sng" dirty="0" smtClean="0">
                <a:latin typeface="Arial" panose="020B0604020202020204" pitchFamily="34" charset="0"/>
                <a:cs typeface="Arial" panose="020B0604020202020204" pitchFamily="34" charset="0"/>
              </a:rPr>
              <a:t>Features of instructions</a:t>
            </a:r>
          </a:p>
          <a:p>
            <a:endParaRPr lang="en-US" sz="4000" u="sng" dirty="0">
              <a:latin typeface="Arial" panose="020B0604020202020204" pitchFamily="34" charset="0"/>
              <a:cs typeface="Arial" panose="020B0604020202020204" pitchFamily="34" charset="0"/>
            </a:endParaRPr>
          </a:p>
          <a:p>
            <a:r>
              <a:rPr lang="en-US" sz="4000" b="1" dirty="0" smtClean="0">
                <a:latin typeface="Arial" panose="020B0604020202020204" pitchFamily="34" charset="0"/>
                <a:cs typeface="Arial" panose="020B0604020202020204" pitchFamily="34" charset="0"/>
              </a:rPr>
              <a:t>Imperative verbs: </a:t>
            </a:r>
            <a:r>
              <a:rPr lang="en-US" sz="4000" dirty="0" smtClean="0">
                <a:latin typeface="Arial" panose="020B0604020202020204" pitchFamily="34" charset="0"/>
                <a:cs typeface="Arial" panose="020B0604020202020204" pitchFamily="34" charset="0"/>
              </a:rPr>
              <a:t>bossy verbs. E.g.</a:t>
            </a:r>
          </a:p>
          <a:p>
            <a:r>
              <a:rPr lang="en-US" sz="4000" u="sng" dirty="0" smtClean="0">
                <a:latin typeface="Arial" panose="020B0604020202020204" pitchFamily="34" charset="0"/>
                <a:cs typeface="Arial" panose="020B0604020202020204" pitchFamily="34" charset="0"/>
              </a:rPr>
              <a:t>Run</a:t>
            </a:r>
            <a:r>
              <a:rPr lang="en-US" sz="4000" dirty="0" smtClean="0">
                <a:latin typeface="Arial" panose="020B0604020202020204" pitchFamily="34" charset="0"/>
                <a:cs typeface="Arial" panose="020B0604020202020204" pitchFamily="34" charset="0"/>
              </a:rPr>
              <a:t> to the shop. </a:t>
            </a:r>
            <a:r>
              <a:rPr lang="en-US" sz="4000" u="sng" dirty="0" smtClean="0">
                <a:latin typeface="Arial" panose="020B0604020202020204" pitchFamily="34" charset="0"/>
                <a:cs typeface="Arial" panose="020B0604020202020204" pitchFamily="34" charset="0"/>
              </a:rPr>
              <a:t>Get</a:t>
            </a:r>
            <a:r>
              <a:rPr lang="en-US" sz="4000" dirty="0" smtClean="0">
                <a:latin typeface="Arial" panose="020B0604020202020204" pitchFamily="34" charset="0"/>
                <a:cs typeface="Arial" panose="020B0604020202020204" pitchFamily="34" charset="0"/>
              </a:rPr>
              <a:t> a pen.</a:t>
            </a:r>
          </a:p>
          <a:p>
            <a:endParaRPr lang="en-US" sz="4000" dirty="0">
              <a:latin typeface="Arial" panose="020B0604020202020204" pitchFamily="34" charset="0"/>
              <a:cs typeface="Arial" panose="020B0604020202020204" pitchFamily="34" charset="0"/>
            </a:endParaRPr>
          </a:p>
          <a:p>
            <a:r>
              <a:rPr lang="en-US" sz="4000" b="1" dirty="0" smtClean="0">
                <a:latin typeface="Arial" panose="020B0604020202020204" pitchFamily="34" charset="0"/>
                <a:cs typeface="Arial" panose="020B0604020202020204" pitchFamily="34" charset="0"/>
              </a:rPr>
              <a:t>Numbers or bullet points: </a:t>
            </a:r>
            <a:r>
              <a:rPr lang="en-US" sz="4000" dirty="0" smtClean="0">
                <a:latin typeface="Arial" panose="020B0604020202020204" pitchFamily="34" charset="0"/>
                <a:cs typeface="Arial" panose="020B0604020202020204" pitchFamily="34" charset="0"/>
              </a:rPr>
              <a:t>instructions can be written in a list with numbers or bullet points. E.g.</a:t>
            </a:r>
          </a:p>
          <a:p>
            <a:pPr marL="742950" indent="-742950">
              <a:buAutoNum type="arabicPeriod"/>
            </a:pPr>
            <a:r>
              <a:rPr lang="en-US" sz="4000" dirty="0" smtClean="0">
                <a:latin typeface="Arial" panose="020B0604020202020204" pitchFamily="34" charset="0"/>
                <a:cs typeface="Arial" panose="020B0604020202020204" pitchFamily="34" charset="0"/>
              </a:rPr>
              <a:t>Stand up.</a:t>
            </a:r>
          </a:p>
          <a:p>
            <a:pPr marL="742950" indent="-742950">
              <a:buAutoNum type="arabicPeriod"/>
            </a:pPr>
            <a:r>
              <a:rPr lang="en-US" sz="4000" dirty="0" smtClean="0">
                <a:latin typeface="Arial" panose="020B0604020202020204" pitchFamily="34" charset="0"/>
                <a:cs typeface="Arial" panose="020B0604020202020204" pitchFamily="34" charset="0"/>
              </a:rPr>
              <a:t>Jump up high.</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1242894448"/>
      </p:ext>
    </p:extLst>
  </p:cSld>
  <p:clrMapOvr>
    <a:masterClrMapping/>
  </p:clrMapOvr>
  <mc:AlternateContent xmlns:mc="http://schemas.openxmlformats.org/markup-compatibility/2006" xmlns:p14="http://schemas.microsoft.com/office/powerpoint/2010/main">
    <mc:Choice Requires="p14">
      <p:transition spd="slow" p14:dur="2000" advTm="21802"/>
    </mc:Choice>
    <mc:Fallback xmlns="">
      <p:transition spd="slow" advTm="218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6863417"/>
          </a:xfrm>
          <a:prstGeom prst="rect">
            <a:avLst/>
          </a:prstGeom>
          <a:noFill/>
        </p:spPr>
        <p:txBody>
          <a:bodyPr wrap="square" rtlCol="0">
            <a:spAutoFit/>
          </a:bodyPr>
          <a:lstStyle/>
          <a:p>
            <a:r>
              <a:rPr lang="en-GB" sz="4000" u="sng" dirty="0" smtClean="0">
                <a:latin typeface="Arial" panose="020B0604020202020204" pitchFamily="34" charset="0"/>
                <a:cs typeface="Arial" panose="020B0604020202020204" pitchFamily="34" charset="0"/>
              </a:rPr>
              <a:t>Features of instructions</a:t>
            </a:r>
          </a:p>
          <a:p>
            <a:endParaRPr lang="en-US" sz="4000" u="sng" dirty="0">
              <a:latin typeface="Arial" panose="020B0604020202020204" pitchFamily="34" charset="0"/>
              <a:cs typeface="Arial" panose="020B0604020202020204" pitchFamily="34" charset="0"/>
            </a:endParaRPr>
          </a:p>
          <a:p>
            <a:r>
              <a:rPr lang="en-US" sz="4000" b="1" dirty="0" smtClean="0">
                <a:latin typeface="Arial" panose="020B0604020202020204" pitchFamily="34" charset="0"/>
                <a:cs typeface="Arial" panose="020B0604020202020204" pitchFamily="34" charset="0"/>
              </a:rPr>
              <a:t>List: </a:t>
            </a:r>
            <a:r>
              <a:rPr lang="en-US" sz="4000" dirty="0" smtClean="0">
                <a:latin typeface="Arial" panose="020B0604020202020204" pitchFamily="34" charset="0"/>
                <a:cs typeface="Arial" panose="020B0604020202020204" pitchFamily="34" charset="0"/>
              </a:rPr>
              <a:t>instructions can be written in a list. E.g. Go into the wood, jump over the wall then find the path.</a:t>
            </a:r>
          </a:p>
          <a:p>
            <a:endParaRPr lang="en-US" sz="4000" dirty="0">
              <a:latin typeface="Arial" panose="020B0604020202020204" pitchFamily="34" charset="0"/>
              <a:cs typeface="Arial" panose="020B0604020202020204" pitchFamily="34" charset="0"/>
            </a:endParaRPr>
          </a:p>
          <a:p>
            <a:r>
              <a:rPr lang="en-US" sz="4000" b="1" dirty="0" smtClean="0">
                <a:latin typeface="Arial" panose="020B0604020202020204" pitchFamily="34" charset="0"/>
                <a:cs typeface="Arial" panose="020B0604020202020204" pitchFamily="34" charset="0"/>
              </a:rPr>
              <a:t>Second person:</a:t>
            </a:r>
          </a:p>
          <a:p>
            <a:r>
              <a:rPr lang="en-US" sz="4000" dirty="0" smtClean="0">
                <a:latin typeface="Arial" panose="020B0604020202020204" pitchFamily="34" charset="0"/>
                <a:cs typeface="Arial" panose="020B0604020202020204" pitchFamily="34" charset="0"/>
              </a:rPr>
              <a:t>instructions are</a:t>
            </a:r>
          </a:p>
          <a:p>
            <a:r>
              <a:rPr lang="en-US" sz="4000" dirty="0" smtClean="0">
                <a:latin typeface="Arial" panose="020B0604020202020204" pitchFamily="34" charset="0"/>
                <a:cs typeface="Arial" panose="020B0604020202020204" pitchFamily="34" charset="0"/>
              </a:rPr>
              <a:t>addressed to the</a:t>
            </a:r>
          </a:p>
          <a:p>
            <a:r>
              <a:rPr lang="en-US" sz="4000" dirty="0" smtClean="0">
                <a:latin typeface="Arial" panose="020B0604020202020204" pitchFamily="34" charset="0"/>
                <a:cs typeface="Arial" panose="020B0604020202020204" pitchFamily="34" charset="0"/>
              </a:rPr>
              <a:t>reader. They talk to</a:t>
            </a:r>
          </a:p>
          <a:p>
            <a:r>
              <a:rPr lang="en-US" sz="4000" dirty="0" smtClean="0">
                <a:latin typeface="Arial" panose="020B0604020202020204" pitchFamily="34" charset="0"/>
                <a:cs typeface="Arial" panose="020B0604020202020204" pitchFamily="34" charset="0"/>
              </a:rPr>
              <a:t>‘you’. </a:t>
            </a:r>
          </a:p>
        </p:txBody>
      </p:sp>
      <p:pic>
        <p:nvPicPr>
          <p:cNvPr id="2" name="Picture 1"/>
          <p:cNvPicPr>
            <a:picLocks noChangeAspect="1"/>
          </p:cNvPicPr>
          <p:nvPr/>
        </p:nvPicPr>
        <p:blipFill rotWithShape="1">
          <a:blip r:embed="rId4"/>
          <a:srcRect l="14701" t="20738" r="42280" b="21307"/>
          <a:stretch/>
        </p:blipFill>
        <p:spPr>
          <a:xfrm>
            <a:off x="4502727" y="2851981"/>
            <a:ext cx="5288994" cy="4006020"/>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1937404154"/>
      </p:ext>
    </p:extLst>
  </p:cSld>
  <p:clrMapOvr>
    <a:masterClrMapping/>
  </p:clrMapOvr>
  <mc:AlternateContent xmlns:mc="http://schemas.openxmlformats.org/markup-compatibility/2006" xmlns:p14="http://schemas.microsoft.com/office/powerpoint/2010/main">
    <mc:Choice Requires="p14">
      <p:transition spd="slow" p14:dur="2000" advTm="20358"/>
    </mc:Choice>
    <mc:Fallback xmlns="">
      <p:transition spd="slow" advTm="203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1938992"/>
          </a:xfrm>
          <a:prstGeom prst="rect">
            <a:avLst/>
          </a:prstGeom>
          <a:noFill/>
        </p:spPr>
        <p:txBody>
          <a:bodyPr wrap="square" rtlCol="0">
            <a:spAutoFit/>
          </a:bodyPr>
          <a:lstStyle/>
          <a:p>
            <a:r>
              <a:rPr lang="en-GB" sz="4000" u="sng" dirty="0" smtClean="0">
                <a:latin typeface="Arial" panose="020B0604020202020204" pitchFamily="34" charset="0"/>
                <a:cs typeface="Arial" panose="020B0604020202020204" pitchFamily="34" charset="0"/>
              </a:rPr>
              <a:t>Features of instructions</a:t>
            </a:r>
            <a:r>
              <a:rPr lang="en-US" sz="4000" dirty="0" smtClean="0">
                <a:latin typeface="Arial" panose="020B0604020202020204" pitchFamily="34" charset="0"/>
                <a:cs typeface="Arial" panose="020B0604020202020204" pitchFamily="34" charset="0"/>
              </a:rPr>
              <a:t>: can you find the features of instructions as we read the text?</a:t>
            </a:r>
          </a:p>
        </p:txBody>
      </p:sp>
      <p:sp>
        <p:nvSpPr>
          <p:cNvPr id="5" name="5-Point Star 4"/>
          <p:cNvSpPr/>
          <p:nvPr/>
        </p:nvSpPr>
        <p:spPr>
          <a:xfrm>
            <a:off x="0" y="1551707"/>
            <a:ext cx="5237018" cy="3491347"/>
          </a:xfrm>
          <a:prstGeom prst="star5">
            <a:avLst/>
          </a:prstGeom>
          <a:solidFill>
            <a:srgbClr val="FFEA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anose="020B0604020202020204" pitchFamily="34" charset="0"/>
                <a:cs typeface="Arial" panose="020B0604020202020204" pitchFamily="34" charset="0"/>
              </a:rPr>
              <a:t>Imperative verbs</a:t>
            </a:r>
            <a:endParaRPr lang="en-GB" sz="2800" b="1" dirty="0">
              <a:solidFill>
                <a:schemeClr val="tx1"/>
              </a:solidFill>
              <a:latin typeface="Arial" panose="020B0604020202020204" pitchFamily="34" charset="0"/>
              <a:cs typeface="Arial" panose="020B0604020202020204" pitchFamily="34" charset="0"/>
            </a:endParaRPr>
          </a:p>
        </p:txBody>
      </p:sp>
      <p:sp>
        <p:nvSpPr>
          <p:cNvPr id="6" name="Explosion 1 5"/>
          <p:cNvSpPr/>
          <p:nvPr/>
        </p:nvSpPr>
        <p:spPr>
          <a:xfrm>
            <a:off x="5632296" y="3796147"/>
            <a:ext cx="3948546" cy="3061853"/>
          </a:xfrm>
          <a:prstGeom prst="irregularSeal1">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anose="020B0604020202020204" pitchFamily="34" charset="0"/>
                <a:cs typeface="Arial" panose="020B0604020202020204" pitchFamily="34" charset="0"/>
              </a:rPr>
              <a:t>Numbers or bullet points</a:t>
            </a:r>
            <a:endParaRPr lang="en-GB" sz="2800" b="1" dirty="0">
              <a:solidFill>
                <a:schemeClr val="tx1"/>
              </a:solidFill>
              <a:latin typeface="Arial" panose="020B0604020202020204" pitchFamily="34" charset="0"/>
              <a:cs typeface="Arial" panose="020B0604020202020204" pitchFamily="34" charset="0"/>
            </a:endParaRPr>
          </a:p>
        </p:txBody>
      </p:sp>
      <p:sp>
        <p:nvSpPr>
          <p:cNvPr id="7" name="Explosion 2 6"/>
          <p:cNvSpPr/>
          <p:nvPr/>
        </p:nvSpPr>
        <p:spPr>
          <a:xfrm>
            <a:off x="478264" y="4926318"/>
            <a:ext cx="3241964" cy="1814946"/>
          </a:xfrm>
          <a:prstGeom prst="irregularSeal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anose="020B0604020202020204" pitchFamily="34" charset="0"/>
                <a:cs typeface="Arial" panose="020B0604020202020204" pitchFamily="34" charset="0"/>
              </a:rPr>
              <a:t>List</a:t>
            </a:r>
            <a:endParaRPr lang="en-GB" sz="2800" b="1" dirty="0">
              <a:solidFill>
                <a:schemeClr val="tx1"/>
              </a:solidFill>
              <a:latin typeface="Arial" panose="020B0604020202020204" pitchFamily="34" charset="0"/>
              <a:cs typeface="Arial" panose="020B0604020202020204" pitchFamily="34" charset="0"/>
            </a:endParaRPr>
          </a:p>
        </p:txBody>
      </p:sp>
      <p:sp>
        <p:nvSpPr>
          <p:cNvPr id="8" name="Explosion 2 7"/>
          <p:cNvSpPr/>
          <p:nvPr/>
        </p:nvSpPr>
        <p:spPr>
          <a:xfrm>
            <a:off x="5361710" y="1357745"/>
            <a:ext cx="4544290" cy="2679724"/>
          </a:xfrm>
          <a:prstGeom prst="irregularSeal2">
            <a:avLst/>
          </a:prstGeom>
          <a:solidFill>
            <a:srgbClr val="45C8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anose="020B0604020202020204" pitchFamily="34" charset="0"/>
                <a:cs typeface="Arial" panose="020B0604020202020204" pitchFamily="34" charset="0"/>
              </a:rPr>
              <a:t>Second person</a:t>
            </a:r>
            <a:endParaRPr lang="en-GB" sz="2800" b="1" dirty="0">
              <a:solidFill>
                <a:schemeClr val="tx1"/>
              </a:solidFill>
              <a:latin typeface="Arial" panose="020B0604020202020204" pitchFamily="34" charset="0"/>
              <a:cs typeface="Arial" panose="020B060402020202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2945857377"/>
      </p:ext>
    </p:extLst>
  </p:cSld>
  <p:clrMapOvr>
    <a:masterClrMapping/>
  </p:clrMapOvr>
  <mc:AlternateContent xmlns:mc="http://schemas.openxmlformats.org/markup-compatibility/2006" xmlns:p14="http://schemas.microsoft.com/office/powerpoint/2010/main">
    <mc:Choice Requires="p14">
      <p:transition spd="slow" p14:dur="2000" advTm="18264"/>
    </mc:Choice>
    <mc:Fallback xmlns="">
      <p:transition spd="slow" advTm="182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6483927" cy="6798548"/>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700318939"/>
      </p:ext>
    </p:extLst>
  </p:cSld>
  <p:clrMapOvr>
    <a:masterClrMapping/>
  </p:clrMapOvr>
  <mc:AlternateContent xmlns:mc="http://schemas.openxmlformats.org/markup-compatibility/2006" xmlns:p14="http://schemas.microsoft.com/office/powerpoint/2010/main">
    <mc:Choice Requires="p14">
      <p:transition spd="slow" p14:dur="2000" advTm="6349"/>
    </mc:Choice>
    <mc:Fallback xmlns="">
      <p:transition spd="slow" advTm="63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a:srcRect l="5351" t="21776" r="34745" b="17113"/>
          <a:stretch/>
        </p:blipFill>
        <p:spPr>
          <a:xfrm>
            <a:off x="0" y="3629"/>
            <a:ext cx="5646059" cy="3238335"/>
          </a:xfrm>
          <a:prstGeom prst="rect">
            <a:avLst/>
          </a:prstGeom>
        </p:spPr>
      </p:pic>
      <p:pic>
        <p:nvPicPr>
          <p:cNvPr id="8" name="Picture 7"/>
          <p:cNvPicPr>
            <a:picLocks noChangeAspect="1"/>
          </p:cNvPicPr>
          <p:nvPr/>
        </p:nvPicPr>
        <p:blipFill rotWithShape="1">
          <a:blip r:embed="rId5"/>
          <a:srcRect l="3399" t="20090" r="38817" b="17808"/>
          <a:stretch/>
        </p:blipFill>
        <p:spPr>
          <a:xfrm>
            <a:off x="-1" y="3241964"/>
            <a:ext cx="5646059" cy="3411615"/>
          </a:xfrm>
          <a:prstGeom prst="rect">
            <a:avLst/>
          </a:prstGeom>
        </p:spPr>
      </p:pic>
      <p:pic>
        <p:nvPicPr>
          <p:cNvPr id="9" name="Picture 8"/>
          <p:cNvPicPr>
            <a:picLocks noChangeAspect="1"/>
          </p:cNvPicPr>
          <p:nvPr/>
        </p:nvPicPr>
        <p:blipFill rotWithShape="1">
          <a:blip r:embed="rId6"/>
          <a:srcRect l="22276" t="20387" r="35303" b="18899"/>
          <a:stretch/>
        </p:blipFill>
        <p:spPr>
          <a:xfrm>
            <a:off x="5666509" y="3241964"/>
            <a:ext cx="4239491" cy="3411413"/>
          </a:xfrm>
          <a:prstGeom prst="rect">
            <a:avLst/>
          </a:prstGeom>
        </p:spPr>
      </p:pic>
      <p:pic>
        <p:nvPicPr>
          <p:cNvPr id="23" name="Audio 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2568838079"/>
      </p:ext>
    </p:extLst>
  </p:cSld>
  <p:clrMapOvr>
    <a:masterClrMapping/>
  </p:clrMapOvr>
  <mc:AlternateContent xmlns:mc="http://schemas.openxmlformats.org/markup-compatibility/2006" xmlns:p14="http://schemas.microsoft.com/office/powerpoint/2010/main">
    <mc:Choice Requires="p14">
      <p:transition spd="slow" p14:dur="2000" advTm="12814"/>
    </mc:Choice>
    <mc:Fallback xmlns="">
      <p:transition spd="slow" advTm="128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4"/>
          <a:srcRect l="3201" t="20170" r="35136" b="18204"/>
          <a:stretch/>
        </p:blipFill>
        <p:spPr>
          <a:xfrm>
            <a:off x="0" y="0"/>
            <a:ext cx="5372999" cy="3018971"/>
          </a:xfrm>
          <a:prstGeom prst="rect">
            <a:avLst/>
          </a:prstGeom>
        </p:spPr>
      </p:pic>
      <p:pic>
        <p:nvPicPr>
          <p:cNvPr id="12" name="Picture 11"/>
          <p:cNvPicPr>
            <a:picLocks noChangeAspect="1"/>
          </p:cNvPicPr>
          <p:nvPr/>
        </p:nvPicPr>
        <p:blipFill rotWithShape="1">
          <a:blip r:embed="rId5"/>
          <a:srcRect l="4053" t="20549" r="35359" b="17519"/>
          <a:stretch/>
        </p:blipFill>
        <p:spPr>
          <a:xfrm>
            <a:off x="0" y="2152735"/>
            <a:ext cx="5472461" cy="3144982"/>
          </a:xfrm>
          <a:prstGeom prst="rect">
            <a:avLst/>
          </a:prstGeom>
        </p:spPr>
      </p:pic>
      <p:pic>
        <p:nvPicPr>
          <p:cNvPr id="13" name="Picture 12"/>
          <p:cNvPicPr>
            <a:picLocks noChangeAspect="1"/>
          </p:cNvPicPr>
          <p:nvPr/>
        </p:nvPicPr>
        <p:blipFill rotWithShape="1">
          <a:blip r:embed="rId6"/>
          <a:srcRect l="14780" t="19647" r="50437" b="17655"/>
          <a:stretch/>
        </p:blipFill>
        <p:spPr>
          <a:xfrm>
            <a:off x="5372999" y="2152735"/>
            <a:ext cx="4525744" cy="4586515"/>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2420175430"/>
      </p:ext>
    </p:extLst>
  </p:cSld>
  <p:clrMapOvr>
    <a:masterClrMapping/>
  </p:clrMapOvr>
  <mc:AlternateContent xmlns:mc="http://schemas.openxmlformats.org/markup-compatibility/2006" xmlns:p14="http://schemas.microsoft.com/office/powerpoint/2010/main">
    <mc:Choice Requires="p14">
      <p:transition spd="slow" p14:dur="2000" advTm="15754"/>
    </mc:Choice>
    <mc:Fallback xmlns="">
      <p:transition spd="slow" advTm="157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4"/>
          <a:srcRect l="19406" t="20188" r="50251" b="20884"/>
          <a:stretch/>
        </p:blipFill>
        <p:spPr>
          <a:xfrm>
            <a:off x="188685" y="2547257"/>
            <a:ext cx="3947886" cy="4310743"/>
          </a:xfrm>
          <a:prstGeom prst="rect">
            <a:avLst/>
          </a:prstGeom>
        </p:spPr>
      </p:pic>
      <p:pic>
        <p:nvPicPr>
          <p:cNvPr id="15" name="Picture 14"/>
          <p:cNvPicPr>
            <a:picLocks noChangeAspect="1"/>
          </p:cNvPicPr>
          <p:nvPr/>
        </p:nvPicPr>
        <p:blipFill rotWithShape="1">
          <a:blip r:embed="rId5"/>
          <a:srcRect l="17232" t="20486" r="49224" b="18403"/>
          <a:stretch/>
        </p:blipFill>
        <p:spPr>
          <a:xfrm>
            <a:off x="-1" y="0"/>
            <a:ext cx="4122057" cy="4222044"/>
          </a:xfrm>
          <a:prstGeom prst="rect">
            <a:avLst/>
          </a:prstGeom>
        </p:spPr>
      </p:pic>
      <p:pic>
        <p:nvPicPr>
          <p:cNvPr id="16" name="Picture 15"/>
          <p:cNvPicPr>
            <a:picLocks noChangeAspect="1"/>
          </p:cNvPicPr>
          <p:nvPr/>
        </p:nvPicPr>
        <p:blipFill rotWithShape="1">
          <a:blip r:embed="rId6"/>
          <a:srcRect l="2454" t="20260" r="42718" b="18286"/>
          <a:stretch/>
        </p:blipFill>
        <p:spPr>
          <a:xfrm>
            <a:off x="4122056" y="3213147"/>
            <a:ext cx="5783944" cy="3644853"/>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2247838653"/>
      </p:ext>
    </p:extLst>
  </p:cSld>
  <p:clrMapOvr>
    <a:masterClrMapping/>
  </p:clrMapOvr>
  <mc:AlternateContent xmlns:mc="http://schemas.openxmlformats.org/markup-compatibility/2006" xmlns:p14="http://schemas.microsoft.com/office/powerpoint/2010/main">
    <mc:Choice Requires="p14">
      <p:transition spd="slow" p14:dur="2000" advTm="21807"/>
    </mc:Choice>
    <mc:Fallback xmlns="">
      <p:transition spd="slow" advTm="218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5"/>
          <a:srcRect l="6411" t="21081" r="35470" b="18403"/>
          <a:stretch/>
        </p:blipFill>
        <p:spPr>
          <a:xfrm>
            <a:off x="1" y="2609967"/>
            <a:ext cx="5631543" cy="3296777"/>
          </a:xfrm>
          <a:prstGeom prst="rect">
            <a:avLst/>
          </a:prstGeom>
        </p:spPr>
      </p:pic>
      <p:pic>
        <p:nvPicPr>
          <p:cNvPr id="18" name="Picture 17"/>
          <p:cNvPicPr>
            <a:picLocks noChangeAspect="1"/>
          </p:cNvPicPr>
          <p:nvPr/>
        </p:nvPicPr>
        <p:blipFill rotWithShape="1">
          <a:blip r:embed="rId6"/>
          <a:srcRect l="2925" t="20437" r="42912" b="18651"/>
          <a:stretch/>
        </p:blipFill>
        <p:spPr>
          <a:xfrm>
            <a:off x="1" y="1"/>
            <a:ext cx="5618944" cy="3552785"/>
          </a:xfrm>
          <a:prstGeom prst="rect">
            <a:avLst/>
          </a:prstGeom>
        </p:spPr>
      </p:pic>
      <p:pic>
        <p:nvPicPr>
          <p:cNvPr id="19" name="Picture 18"/>
          <p:cNvPicPr>
            <a:picLocks noChangeAspect="1"/>
          </p:cNvPicPr>
          <p:nvPr/>
        </p:nvPicPr>
        <p:blipFill rotWithShape="1">
          <a:blip r:embed="rId7"/>
          <a:srcRect l="8230" t="20437" r="45529" b="18056"/>
          <a:stretch/>
        </p:blipFill>
        <p:spPr>
          <a:xfrm>
            <a:off x="5632800" y="3662218"/>
            <a:ext cx="4273200" cy="3195782"/>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677389253"/>
      </p:ext>
    </p:extLst>
  </p:cSld>
  <p:clrMapOvr>
    <a:masterClrMapping/>
  </p:clrMapOvr>
  <mc:AlternateContent xmlns:mc="http://schemas.openxmlformats.org/markup-compatibility/2006" xmlns:p14="http://schemas.microsoft.com/office/powerpoint/2010/main">
    <mc:Choice Requires="p14">
      <p:transition spd="slow" p14:dur="2000" advTm="25843"/>
    </mc:Choice>
    <mc:Fallback xmlns="">
      <p:transition spd="slow" advTm="258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617</TotalTime>
  <Words>219</Words>
  <Application>Microsoft Office PowerPoint</Application>
  <PresentationFormat>A4 Paper (210x297 mm)</PresentationFormat>
  <Paragraphs>32</Paragraphs>
  <Slides>10</Slides>
  <Notes>1</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 Shona</dc:creator>
  <cp:lastModifiedBy>Thom, Shona</cp:lastModifiedBy>
  <cp:revision>62</cp:revision>
  <dcterms:created xsi:type="dcterms:W3CDTF">2021-01-12T12:51:38Z</dcterms:created>
  <dcterms:modified xsi:type="dcterms:W3CDTF">2021-02-23T11:38:57Z</dcterms:modified>
</cp:coreProperties>
</file>