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6" r:id="rId4"/>
    <p:sldId id="267" r:id="rId5"/>
    <p:sldId id="283" r:id="rId6"/>
    <p:sldId id="286" r:id="rId7"/>
    <p:sldId id="343" r:id="rId8"/>
    <p:sldId id="344" r:id="rId9"/>
    <p:sldId id="345" r:id="rId10"/>
    <p:sldId id="284" r:id="rId11"/>
    <p:sldId id="269" r:id="rId12"/>
    <p:sldId id="270" r:id="rId13"/>
    <p:sldId id="271" r:id="rId14"/>
    <p:sldId id="272" r:id="rId15"/>
    <p:sldId id="273" r:id="rId16"/>
    <p:sldId id="274" r:id="rId17"/>
    <p:sldId id="275" r:id="rId18"/>
    <p:sldId id="28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677"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0035C93-626B-4BC8-BA44-D90B7579C1E4}"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875314-8469-4A69-9957-34F07FD9B00D}" type="slidenum">
              <a:rPr lang="en-GB" smtClean="0"/>
              <a:t>‹#›</a:t>
            </a:fld>
            <a:endParaRPr lang="en-GB"/>
          </a:p>
        </p:txBody>
      </p:sp>
    </p:spTree>
    <p:extLst>
      <p:ext uri="{BB962C8B-B14F-4D97-AF65-F5344CB8AC3E}">
        <p14:creationId xmlns:p14="http://schemas.microsoft.com/office/powerpoint/2010/main" val="2856771512"/>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035C93-626B-4BC8-BA44-D90B7579C1E4}"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875314-8469-4A69-9957-34F07FD9B00D}" type="slidenum">
              <a:rPr lang="en-GB" smtClean="0"/>
              <a:t>‹#›</a:t>
            </a:fld>
            <a:endParaRPr lang="en-GB"/>
          </a:p>
        </p:txBody>
      </p:sp>
    </p:spTree>
    <p:extLst>
      <p:ext uri="{BB962C8B-B14F-4D97-AF65-F5344CB8AC3E}">
        <p14:creationId xmlns:p14="http://schemas.microsoft.com/office/powerpoint/2010/main" val="3727669452"/>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035C93-626B-4BC8-BA44-D90B7579C1E4}"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875314-8469-4A69-9957-34F07FD9B00D}" type="slidenum">
              <a:rPr lang="en-GB" smtClean="0"/>
              <a:t>‹#›</a:t>
            </a:fld>
            <a:endParaRPr lang="en-GB"/>
          </a:p>
        </p:txBody>
      </p:sp>
    </p:spTree>
    <p:extLst>
      <p:ext uri="{BB962C8B-B14F-4D97-AF65-F5344CB8AC3E}">
        <p14:creationId xmlns:p14="http://schemas.microsoft.com/office/powerpoint/2010/main" val="3274804944"/>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035C93-626B-4BC8-BA44-D90B7579C1E4}"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875314-8469-4A69-9957-34F07FD9B00D}" type="slidenum">
              <a:rPr lang="en-GB" smtClean="0"/>
              <a:t>‹#›</a:t>
            </a:fld>
            <a:endParaRPr lang="en-GB"/>
          </a:p>
        </p:txBody>
      </p:sp>
    </p:spTree>
    <p:extLst>
      <p:ext uri="{BB962C8B-B14F-4D97-AF65-F5344CB8AC3E}">
        <p14:creationId xmlns:p14="http://schemas.microsoft.com/office/powerpoint/2010/main" val="1074197047"/>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035C93-626B-4BC8-BA44-D90B7579C1E4}" type="datetimeFigureOut">
              <a:rPr lang="en-GB" smtClean="0"/>
              <a:t>03/02/2021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875314-8469-4A69-9957-34F07FD9B00D}" type="slidenum">
              <a:rPr lang="en-GB" smtClean="0"/>
              <a:t>‹#›</a:t>
            </a:fld>
            <a:endParaRPr lang="en-GB"/>
          </a:p>
        </p:txBody>
      </p:sp>
    </p:spTree>
    <p:extLst>
      <p:ext uri="{BB962C8B-B14F-4D97-AF65-F5344CB8AC3E}">
        <p14:creationId xmlns:p14="http://schemas.microsoft.com/office/powerpoint/2010/main" val="3936932921"/>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0035C93-626B-4BC8-BA44-D90B7579C1E4}" type="datetimeFigureOut">
              <a:rPr lang="en-GB" smtClean="0"/>
              <a:t>03/02/2021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875314-8469-4A69-9957-34F07FD9B00D}" type="slidenum">
              <a:rPr lang="en-GB" smtClean="0"/>
              <a:t>‹#›</a:t>
            </a:fld>
            <a:endParaRPr lang="en-GB"/>
          </a:p>
        </p:txBody>
      </p:sp>
    </p:spTree>
    <p:extLst>
      <p:ext uri="{BB962C8B-B14F-4D97-AF65-F5344CB8AC3E}">
        <p14:creationId xmlns:p14="http://schemas.microsoft.com/office/powerpoint/2010/main" val="259351572"/>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0035C93-626B-4BC8-BA44-D90B7579C1E4}" type="datetimeFigureOut">
              <a:rPr lang="en-GB" smtClean="0"/>
              <a:t>03/02/2021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875314-8469-4A69-9957-34F07FD9B00D}" type="slidenum">
              <a:rPr lang="en-GB" smtClean="0"/>
              <a:t>‹#›</a:t>
            </a:fld>
            <a:endParaRPr lang="en-GB"/>
          </a:p>
        </p:txBody>
      </p:sp>
    </p:spTree>
    <p:extLst>
      <p:ext uri="{BB962C8B-B14F-4D97-AF65-F5344CB8AC3E}">
        <p14:creationId xmlns:p14="http://schemas.microsoft.com/office/powerpoint/2010/main" val="4027658470"/>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0035C93-626B-4BC8-BA44-D90B7579C1E4}" type="datetimeFigureOut">
              <a:rPr lang="en-GB" smtClean="0"/>
              <a:t>03/02/2021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875314-8469-4A69-9957-34F07FD9B00D}" type="slidenum">
              <a:rPr lang="en-GB" smtClean="0"/>
              <a:t>‹#›</a:t>
            </a:fld>
            <a:endParaRPr lang="en-GB"/>
          </a:p>
        </p:txBody>
      </p:sp>
    </p:spTree>
    <p:extLst>
      <p:ext uri="{BB962C8B-B14F-4D97-AF65-F5344CB8AC3E}">
        <p14:creationId xmlns:p14="http://schemas.microsoft.com/office/powerpoint/2010/main" val="2124585802"/>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035C93-626B-4BC8-BA44-D90B7579C1E4}" type="datetimeFigureOut">
              <a:rPr lang="en-GB" smtClean="0"/>
              <a:t>03/02/2021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875314-8469-4A69-9957-34F07FD9B00D}" type="slidenum">
              <a:rPr lang="en-GB" smtClean="0"/>
              <a:t>‹#›</a:t>
            </a:fld>
            <a:endParaRPr lang="en-GB"/>
          </a:p>
        </p:txBody>
      </p:sp>
    </p:spTree>
    <p:extLst>
      <p:ext uri="{BB962C8B-B14F-4D97-AF65-F5344CB8AC3E}">
        <p14:creationId xmlns:p14="http://schemas.microsoft.com/office/powerpoint/2010/main" val="382147426"/>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035C93-626B-4BC8-BA44-D90B7579C1E4}" type="datetimeFigureOut">
              <a:rPr lang="en-GB" smtClean="0"/>
              <a:t>03/02/2021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875314-8469-4A69-9957-34F07FD9B00D}" type="slidenum">
              <a:rPr lang="en-GB" smtClean="0"/>
              <a:t>‹#›</a:t>
            </a:fld>
            <a:endParaRPr lang="en-GB"/>
          </a:p>
        </p:txBody>
      </p:sp>
    </p:spTree>
    <p:extLst>
      <p:ext uri="{BB962C8B-B14F-4D97-AF65-F5344CB8AC3E}">
        <p14:creationId xmlns:p14="http://schemas.microsoft.com/office/powerpoint/2010/main" val="3235784284"/>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035C93-626B-4BC8-BA44-D90B7579C1E4}" type="datetimeFigureOut">
              <a:rPr lang="en-GB" smtClean="0"/>
              <a:t>03/02/2021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875314-8469-4A69-9957-34F07FD9B00D}" type="slidenum">
              <a:rPr lang="en-GB" smtClean="0"/>
              <a:t>‹#›</a:t>
            </a:fld>
            <a:endParaRPr lang="en-GB"/>
          </a:p>
        </p:txBody>
      </p:sp>
    </p:spTree>
    <p:extLst>
      <p:ext uri="{BB962C8B-B14F-4D97-AF65-F5344CB8AC3E}">
        <p14:creationId xmlns:p14="http://schemas.microsoft.com/office/powerpoint/2010/main" val="1592988604"/>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35C93-626B-4BC8-BA44-D90B7579C1E4}" type="datetimeFigureOut">
              <a:rPr lang="en-GB" smtClean="0"/>
              <a:t>03/02/2021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75314-8469-4A69-9957-34F07FD9B00D}" type="slidenum">
              <a:rPr lang="en-GB" smtClean="0"/>
              <a:t>‹#›</a:t>
            </a:fld>
            <a:endParaRPr lang="en-GB"/>
          </a:p>
        </p:txBody>
      </p:sp>
    </p:spTree>
    <p:extLst>
      <p:ext uri="{BB962C8B-B14F-4D97-AF65-F5344CB8AC3E}">
        <p14:creationId xmlns:p14="http://schemas.microsoft.com/office/powerpoint/2010/main" val="2898105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1.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GB" u="sng" dirty="0">
                <a:latin typeface="Arial" panose="020B0604020202020204" pitchFamily="34" charset="0"/>
                <a:cs typeface="Arial" panose="020B0604020202020204" pitchFamily="34" charset="0"/>
              </a:rPr>
            </a:br>
            <a:r>
              <a:rPr lang="en-GB" u="sng" dirty="0">
                <a:latin typeface="Arial" panose="020B0604020202020204" pitchFamily="34" charset="0"/>
                <a:cs typeface="Arial" panose="020B0604020202020204" pitchFamily="34" charset="0"/>
              </a:rPr>
              <a:t>Learning intention: </a:t>
            </a:r>
            <a:br>
              <a:rPr lang="en-GB" u="sng" dirty="0">
                <a:latin typeface="Arial" panose="020B0604020202020204" pitchFamily="34" charset="0"/>
                <a:cs typeface="Arial" panose="020B0604020202020204" pitchFamily="34" charset="0"/>
              </a:rPr>
            </a:br>
            <a:r>
              <a:rPr lang="en-GB" u="sng" dirty="0">
                <a:latin typeface="Arial" panose="020B0604020202020204" pitchFamily="34" charset="0"/>
                <a:cs typeface="Arial" panose="020B0604020202020204" pitchFamily="34" charset="0"/>
              </a:rPr>
              <a:t>Find expressive words for said</a:t>
            </a:r>
          </a:p>
        </p:txBody>
      </p:sp>
      <p:pic>
        <p:nvPicPr>
          <p:cNvPr id="4" name="Recorded Sound">
            <a:hlinkClick r:id="" action="ppaction://media"/>
            <a:extLst>
              <a:ext uri="{FF2B5EF4-FFF2-40B4-BE49-F238E27FC236}">
                <a16:creationId xmlns:a16="http://schemas.microsoft.com/office/drawing/2014/main" id="{A65A581E-956A-4723-A02B-E0A14735DB6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39018419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6E37-F475-4E44-B9E2-1543C04121FC}"/>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Your turn</a:t>
            </a:r>
          </a:p>
        </p:txBody>
      </p:sp>
      <p:sp>
        <p:nvSpPr>
          <p:cNvPr id="3" name="Content Placeholder 2">
            <a:extLst>
              <a:ext uri="{FF2B5EF4-FFF2-40B4-BE49-F238E27FC236}">
                <a16:creationId xmlns:a16="http://schemas.microsoft.com/office/drawing/2014/main" id="{A83D079E-56B2-432D-BB23-232BAE2239DC}"/>
              </a:ext>
            </a:extLst>
          </p:cNvPr>
          <p:cNvSpPr>
            <a:spLocks noGrp="1"/>
          </p:cNvSpPr>
          <p:nvPr>
            <p:ph idx="1"/>
          </p:nvPr>
        </p:nvSpPr>
        <p:spPr/>
        <p:txBody>
          <a:bodyPr>
            <a:normAutofit/>
          </a:bodyPr>
          <a:lstStyle/>
          <a:p>
            <a:r>
              <a:rPr lang="en-GB" sz="4400" dirty="0">
                <a:latin typeface="Arial" panose="020B0604020202020204" pitchFamily="34" charset="0"/>
                <a:cs typeface="Arial" panose="020B0604020202020204" pitchFamily="34" charset="0"/>
              </a:rPr>
              <a:t>Which is best on each slide.</a:t>
            </a:r>
          </a:p>
        </p:txBody>
      </p:sp>
      <p:pic>
        <p:nvPicPr>
          <p:cNvPr id="4" name="Recorded Sound">
            <a:hlinkClick r:id="" action="ppaction://media"/>
            <a:extLst>
              <a:ext uri="{FF2B5EF4-FFF2-40B4-BE49-F238E27FC236}">
                <a16:creationId xmlns:a16="http://schemas.microsoft.com/office/drawing/2014/main" id="{0F2811F5-12BF-4EC4-B5AD-CF34CAD1C27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38187074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latin typeface="Arial" panose="020B0604020202020204" pitchFamily="34" charset="0"/>
                <a:cs typeface="Arial" panose="020B0604020202020204" pitchFamily="34" charset="0"/>
              </a:rPr>
              <a:t>Which is best?</a:t>
            </a:r>
            <a:br>
              <a:rPr lang="en-GB" u="sng" dirty="0">
                <a:latin typeface="Arial" panose="020B0604020202020204" pitchFamily="34" charset="0"/>
                <a:cs typeface="Arial" panose="020B0604020202020204" pitchFamily="34" charset="0"/>
              </a:rPr>
            </a:br>
            <a:r>
              <a:rPr lang="en-GB" u="sng" dirty="0">
                <a:latin typeface="Arial" panose="020B0604020202020204" pitchFamily="34" charset="0"/>
                <a:cs typeface="Arial" panose="020B0604020202020204" pitchFamily="34" charset="0"/>
              </a:rPr>
              <a:t>Listen then repeat</a:t>
            </a:r>
          </a:p>
        </p:txBody>
      </p:sp>
      <p:sp>
        <p:nvSpPr>
          <p:cNvPr id="3" name="Content Placeholder 2"/>
          <p:cNvSpPr>
            <a:spLocks noGrp="1"/>
          </p:cNvSpPr>
          <p:nvPr>
            <p:ph idx="1"/>
          </p:nvPr>
        </p:nvSpPr>
        <p:spPr>
          <a:xfrm>
            <a:off x="457200" y="1600200"/>
            <a:ext cx="8229600" cy="5069160"/>
          </a:xfrm>
        </p:spPr>
        <p:txBody>
          <a:bodyPr>
            <a:normAutofit fontScale="92500"/>
          </a:bodyPr>
          <a:lstStyle/>
          <a:p>
            <a:pPr marL="0" indent="0" algn="ctr">
              <a:lnSpc>
                <a:spcPct val="170000"/>
              </a:lnSpc>
              <a:buNone/>
            </a:pPr>
            <a:endParaRPr lang="en-GB" sz="4400" dirty="0">
              <a:latin typeface="Arial" panose="020B0604020202020204" pitchFamily="34" charset="0"/>
              <a:cs typeface="Arial" panose="020B0604020202020204" pitchFamily="34" charset="0"/>
            </a:endParaRPr>
          </a:p>
          <a:p>
            <a:pPr marL="0" indent="0" algn="ctr">
              <a:lnSpc>
                <a:spcPct val="170000"/>
              </a:lnSpc>
              <a:buNone/>
            </a:pPr>
            <a:r>
              <a:rPr lang="en-GB" sz="4400" dirty="0">
                <a:latin typeface="Arial" panose="020B0604020202020204" pitchFamily="34" charset="0"/>
                <a:cs typeface="Arial" panose="020B0604020202020204" pitchFamily="34" charset="0"/>
              </a:rPr>
              <a:t>“It’s not over Mr Fox!” </a:t>
            </a:r>
            <a:r>
              <a:rPr lang="en-GB" sz="4400" dirty="0">
                <a:solidFill>
                  <a:srgbClr val="7030A0"/>
                </a:solidFill>
                <a:latin typeface="Arial" panose="020B0604020202020204" pitchFamily="34" charset="0"/>
                <a:cs typeface="Arial" panose="020B0604020202020204" pitchFamily="34" charset="0"/>
              </a:rPr>
              <a:t>yelled</a:t>
            </a:r>
            <a:r>
              <a:rPr lang="en-GB" sz="4400" dirty="0">
                <a:latin typeface="Arial" panose="020B0604020202020204" pitchFamily="34" charset="0"/>
                <a:cs typeface="Arial" panose="020B0604020202020204" pitchFamily="34" charset="0"/>
              </a:rPr>
              <a:t> Bean.</a:t>
            </a:r>
          </a:p>
          <a:p>
            <a:pPr marL="0" indent="0" algn="ctr">
              <a:lnSpc>
                <a:spcPct val="170000"/>
              </a:lnSpc>
              <a:buNone/>
            </a:pPr>
            <a:r>
              <a:rPr lang="en-GB" sz="4400" dirty="0">
                <a:latin typeface="Arial" panose="020B0604020202020204" pitchFamily="34" charset="0"/>
                <a:cs typeface="Arial" panose="020B0604020202020204" pitchFamily="34" charset="0"/>
              </a:rPr>
              <a:t>“It’s not over Mr Fox!” </a:t>
            </a:r>
            <a:r>
              <a:rPr lang="en-GB" sz="4400" dirty="0">
                <a:solidFill>
                  <a:srgbClr val="7030A0"/>
                </a:solidFill>
                <a:latin typeface="Arial" panose="020B0604020202020204" pitchFamily="34" charset="0"/>
                <a:cs typeface="Arial" panose="020B0604020202020204" pitchFamily="34" charset="0"/>
              </a:rPr>
              <a:t>said</a:t>
            </a:r>
            <a:r>
              <a:rPr lang="en-GB" sz="4400" dirty="0">
                <a:latin typeface="Arial" panose="020B0604020202020204" pitchFamily="34" charset="0"/>
                <a:cs typeface="Arial" panose="020B0604020202020204" pitchFamily="34" charset="0"/>
              </a:rPr>
              <a:t> Bean.</a:t>
            </a:r>
          </a:p>
          <a:p>
            <a:pPr marL="0" indent="0" algn="ctr">
              <a:lnSpc>
                <a:spcPct val="170000"/>
              </a:lnSpc>
              <a:buNone/>
            </a:pPr>
            <a:endParaRPr lang="en-GB" sz="4400" dirty="0">
              <a:latin typeface="Arial" panose="020B0604020202020204" pitchFamily="34" charset="0"/>
              <a:cs typeface="Arial" panose="020B0604020202020204" pitchFamily="34" charset="0"/>
            </a:endParaRPr>
          </a:p>
        </p:txBody>
      </p:sp>
      <p:pic>
        <p:nvPicPr>
          <p:cNvPr id="4" name="Recorded Sound">
            <a:hlinkClick r:id="" action="ppaction://media"/>
            <a:extLst>
              <a:ext uri="{FF2B5EF4-FFF2-40B4-BE49-F238E27FC236}">
                <a16:creationId xmlns:a16="http://schemas.microsoft.com/office/drawing/2014/main" id="{8B80BE79-24A6-455D-ABF7-9BCE132C2FF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319907753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latin typeface="Arial" panose="020B0604020202020204" pitchFamily="34" charset="0"/>
                <a:cs typeface="Arial" panose="020B0604020202020204" pitchFamily="34" charset="0"/>
              </a:rPr>
              <a:t>Which is best?</a:t>
            </a:r>
            <a:br>
              <a:rPr lang="en-GB" u="sng" dirty="0">
                <a:latin typeface="Arial" panose="020B0604020202020204" pitchFamily="34" charset="0"/>
                <a:cs typeface="Arial" panose="020B0604020202020204" pitchFamily="34" charset="0"/>
              </a:rPr>
            </a:br>
            <a:r>
              <a:rPr lang="en-GB" u="sng" dirty="0">
                <a:latin typeface="Arial" panose="020B0604020202020204" pitchFamily="34" charset="0"/>
                <a:cs typeface="Arial" panose="020B0604020202020204" pitchFamily="34" charset="0"/>
              </a:rPr>
              <a:t>Listen then repeat</a:t>
            </a:r>
          </a:p>
        </p:txBody>
      </p:sp>
      <p:sp>
        <p:nvSpPr>
          <p:cNvPr id="3" name="Content Placeholder 2"/>
          <p:cNvSpPr>
            <a:spLocks noGrp="1"/>
          </p:cNvSpPr>
          <p:nvPr>
            <p:ph idx="1"/>
          </p:nvPr>
        </p:nvSpPr>
        <p:spPr>
          <a:xfrm>
            <a:off x="683568" y="1474138"/>
            <a:ext cx="8229600" cy="5069160"/>
          </a:xfrm>
        </p:spPr>
        <p:txBody>
          <a:bodyPr>
            <a:normAutofit/>
          </a:bodyPr>
          <a:lstStyle/>
          <a:p>
            <a:pPr marL="0" indent="0">
              <a:lnSpc>
                <a:spcPct val="170000"/>
              </a:lnSpc>
              <a:buNone/>
            </a:pPr>
            <a:r>
              <a:rPr lang="en-GB" sz="4400" dirty="0">
                <a:solidFill>
                  <a:srgbClr val="FF0000"/>
                </a:solidFill>
                <a:latin typeface="Arial" panose="020B0604020202020204" pitchFamily="34" charset="0"/>
                <a:cs typeface="Arial" panose="020B0604020202020204" pitchFamily="34" charset="0"/>
              </a:rPr>
              <a:t> </a:t>
            </a:r>
          </a:p>
          <a:p>
            <a:pPr marL="0" indent="0">
              <a:lnSpc>
                <a:spcPct val="170000"/>
              </a:lnSpc>
              <a:buNone/>
            </a:pPr>
            <a:r>
              <a:rPr lang="en-GB" sz="4400" dirty="0">
                <a:latin typeface="Arial" panose="020B0604020202020204" pitchFamily="34" charset="0"/>
                <a:cs typeface="Arial" panose="020B0604020202020204" pitchFamily="34" charset="0"/>
              </a:rPr>
              <a:t>“What’s next?” </a:t>
            </a:r>
            <a:r>
              <a:rPr lang="en-GB" sz="4400" dirty="0">
                <a:solidFill>
                  <a:schemeClr val="accent4">
                    <a:lumMod val="75000"/>
                  </a:schemeClr>
                </a:solidFill>
                <a:latin typeface="Arial" panose="020B0604020202020204" pitchFamily="34" charset="0"/>
                <a:cs typeface="Arial" panose="020B0604020202020204" pitchFamily="34" charset="0"/>
              </a:rPr>
              <a:t>said</a:t>
            </a:r>
            <a:r>
              <a:rPr lang="en-GB" sz="4400" dirty="0">
                <a:latin typeface="Arial" panose="020B0604020202020204" pitchFamily="34" charset="0"/>
                <a:cs typeface="Arial" panose="020B0604020202020204" pitchFamily="34" charset="0"/>
              </a:rPr>
              <a:t> Bunce. “What’s next?” </a:t>
            </a:r>
            <a:r>
              <a:rPr lang="en-GB" sz="4400" dirty="0">
                <a:solidFill>
                  <a:schemeClr val="accent4">
                    <a:lumMod val="75000"/>
                  </a:schemeClr>
                </a:solidFill>
                <a:latin typeface="Arial" panose="020B0604020202020204" pitchFamily="34" charset="0"/>
                <a:cs typeface="Arial" panose="020B0604020202020204" pitchFamily="34" charset="0"/>
              </a:rPr>
              <a:t>asked</a:t>
            </a:r>
            <a:r>
              <a:rPr lang="en-GB" sz="4400" dirty="0">
                <a:latin typeface="Arial" panose="020B0604020202020204" pitchFamily="34" charset="0"/>
                <a:cs typeface="Arial" panose="020B0604020202020204" pitchFamily="34" charset="0"/>
              </a:rPr>
              <a:t> Bunce.</a:t>
            </a:r>
          </a:p>
          <a:p>
            <a:pPr marL="0" indent="0">
              <a:lnSpc>
                <a:spcPct val="170000"/>
              </a:lnSpc>
              <a:buNone/>
            </a:pPr>
            <a:endParaRPr lang="en-GB" sz="4400" dirty="0">
              <a:latin typeface="Arial" panose="020B0604020202020204" pitchFamily="34" charset="0"/>
              <a:cs typeface="Arial" panose="020B0604020202020204" pitchFamily="34" charset="0"/>
            </a:endParaRPr>
          </a:p>
          <a:p>
            <a:pPr marL="0" indent="0">
              <a:lnSpc>
                <a:spcPct val="170000"/>
              </a:lnSpc>
              <a:buNone/>
            </a:pPr>
            <a:endParaRPr lang="en-GB" sz="4400" dirty="0">
              <a:latin typeface="Arial" panose="020B0604020202020204" pitchFamily="34" charset="0"/>
              <a:cs typeface="Arial" panose="020B0604020202020204" pitchFamily="34" charset="0"/>
            </a:endParaRPr>
          </a:p>
          <a:p>
            <a:pPr marL="0" indent="0">
              <a:lnSpc>
                <a:spcPct val="170000"/>
              </a:lnSpc>
              <a:buNone/>
            </a:pPr>
            <a:endParaRPr lang="en-GB" sz="4400"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pic>
        <p:nvPicPr>
          <p:cNvPr id="4" name="Recorded Sound">
            <a:hlinkClick r:id="" action="ppaction://media"/>
            <a:extLst>
              <a:ext uri="{FF2B5EF4-FFF2-40B4-BE49-F238E27FC236}">
                <a16:creationId xmlns:a16="http://schemas.microsoft.com/office/drawing/2014/main" id="{648D2743-ADFA-47E3-BDC8-BCDE34DA4E4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299878186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latin typeface="Arial" panose="020B0604020202020204" pitchFamily="34" charset="0"/>
                <a:cs typeface="Arial" panose="020B0604020202020204" pitchFamily="34" charset="0"/>
              </a:rPr>
              <a:t>Which is best?</a:t>
            </a:r>
            <a:br>
              <a:rPr lang="en-GB" u="sng" dirty="0">
                <a:latin typeface="Arial" panose="020B0604020202020204" pitchFamily="34" charset="0"/>
                <a:cs typeface="Arial" panose="020B0604020202020204" pitchFamily="34" charset="0"/>
              </a:rPr>
            </a:br>
            <a:r>
              <a:rPr lang="en-GB" u="sng" dirty="0">
                <a:latin typeface="Arial" panose="020B0604020202020204" pitchFamily="34" charset="0"/>
                <a:cs typeface="Arial" panose="020B0604020202020204" pitchFamily="34" charset="0"/>
              </a:rPr>
              <a:t>Listen then repeat</a:t>
            </a:r>
          </a:p>
        </p:txBody>
      </p:sp>
      <p:sp>
        <p:nvSpPr>
          <p:cNvPr id="3" name="Content Placeholder 2"/>
          <p:cNvSpPr>
            <a:spLocks noGrp="1"/>
          </p:cNvSpPr>
          <p:nvPr>
            <p:ph idx="1"/>
          </p:nvPr>
        </p:nvSpPr>
        <p:spPr>
          <a:xfrm>
            <a:off x="457200" y="1600200"/>
            <a:ext cx="8229600" cy="5069160"/>
          </a:xfrm>
        </p:spPr>
        <p:txBody>
          <a:bodyPr>
            <a:normAutofit/>
          </a:bodyPr>
          <a:lstStyle/>
          <a:p>
            <a:pPr marL="0" indent="0" algn="ctr">
              <a:lnSpc>
                <a:spcPct val="170000"/>
              </a:lnSpc>
              <a:buNone/>
            </a:pPr>
            <a:endParaRPr lang="en-GB" sz="5400" dirty="0">
              <a:solidFill>
                <a:srgbClr val="FF0000"/>
              </a:solidFill>
              <a:latin typeface="Arial" panose="020B0604020202020204" pitchFamily="34" charset="0"/>
              <a:cs typeface="Arial" panose="020B0604020202020204" pitchFamily="34" charset="0"/>
            </a:endParaRPr>
          </a:p>
          <a:p>
            <a:pPr marL="0" indent="0">
              <a:buNone/>
            </a:pPr>
            <a:r>
              <a:rPr lang="en-GB" sz="4000" dirty="0">
                <a:latin typeface="Arial" panose="020B0604020202020204" pitchFamily="34" charset="0"/>
                <a:cs typeface="Arial" panose="020B0604020202020204" pitchFamily="34" charset="0"/>
              </a:rPr>
              <a:t>“You go down the hole.” </a:t>
            </a:r>
            <a:r>
              <a:rPr lang="en-GB" sz="4000" dirty="0">
                <a:solidFill>
                  <a:schemeClr val="tx2"/>
                </a:solidFill>
                <a:latin typeface="Arial" panose="020B0604020202020204" pitchFamily="34" charset="0"/>
                <a:cs typeface="Arial" panose="020B0604020202020204" pitchFamily="34" charset="0"/>
              </a:rPr>
              <a:t>demanded</a:t>
            </a:r>
            <a:r>
              <a:rPr lang="en-GB" sz="4000" dirty="0">
                <a:latin typeface="Arial" panose="020B0604020202020204" pitchFamily="34" charset="0"/>
                <a:cs typeface="Arial" panose="020B0604020202020204" pitchFamily="34" charset="0"/>
              </a:rPr>
              <a:t> Bean.</a:t>
            </a:r>
          </a:p>
          <a:p>
            <a:pPr marL="0" indent="0">
              <a:buNone/>
            </a:pPr>
            <a:endParaRPr lang="en-GB" sz="4000" dirty="0">
              <a:latin typeface="Arial" panose="020B0604020202020204" pitchFamily="34" charset="0"/>
              <a:cs typeface="Arial" panose="020B0604020202020204" pitchFamily="34" charset="0"/>
            </a:endParaRPr>
          </a:p>
          <a:p>
            <a:pPr marL="0" indent="0">
              <a:buNone/>
            </a:pPr>
            <a:r>
              <a:rPr lang="en-GB" sz="4000" dirty="0">
                <a:latin typeface="Arial" panose="020B0604020202020204" pitchFamily="34" charset="0"/>
                <a:cs typeface="Arial" panose="020B0604020202020204" pitchFamily="34" charset="0"/>
              </a:rPr>
              <a:t>“You go down the hole.” </a:t>
            </a:r>
            <a:r>
              <a:rPr lang="en-GB" sz="4000" dirty="0">
                <a:solidFill>
                  <a:schemeClr val="tx2"/>
                </a:solidFill>
                <a:latin typeface="Arial" panose="020B0604020202020204" pitchFamily="34" charset="0"/>
                <a:cs typeface="Arial" panose="020B0604020202020204" pitchFamily="34" charset="0"/>
              </a:rPr>
              <a:t>said</a:t>
            </a:r>
            <a:r>
              <a:rPr lang="en-GB" sz="4000" dirty="0">
                <a:latin typeface="Arial" panose="020B0604020202020204" pitchFamily="34" charset="0"/>
                <a:cs typeface="Arial" panose="020B0604020202020204" pitchFamily="34" charset="0"/>
              </a:rPr>
              <a:t> Bean.</a:t>
            </a:r>
          </a:p>
          <a:p>
            <a:pPr marL="0" indent="0">
              <a:buNone/>
            </a:pPr>
            <a:endParaRPr lang="en-GB" sz="4000" dirty="0">
              <a:latin typeface="Arial" panose="020B0604020202020204" pitchFamily="34" charset="0"/>
              <a:cs typeface="Arial" panose="020B0604020202020204" pitchFamily="34" charset="0"/>
            </a:endParaRPr>
          </a:p>
        </p:txBody>
      </p:sp>
      <p:pic>
        <p:nvPicPr>
          <p:cNvPr id="4" name="Recorded Sound">
            <a:hlinkClick r:id="" action="ppaction://media"/>
            <a:extLst>
              <a:ext uri="{FF2B5EF4-FFF2-40B4-BE49-F238E27FC236}">
                <a16:creationId xmlns:a16="http://schemas.microsoft.com/office/drawing/2014/main" id="{F581B3E7-5AED-44FC-A7B9-7A4C5351D74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298269453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latin typeface="Arial" panose="020B0604020202020204" pitchFamily="34" charset="0"/>
                <a:cs typeface="Arial" panose="020B0604020202020204" pitchFamily="34" charset="0"/>
              </a:rPr>
              <a:t>Which is best?</a:t>
            </a:r>
            <a:br>
              <a:rPr lang="en-GB" u="sng" dirty="0">
                <a:latin typeface="Arial" panose="020B0604020202020204" pitchFamily="34" charset="0"/>
                <a:cs typeface="Arial" panose="020B0604020202020204" pitchFamily="34" charset="0"/>
              </a:rPr>
            </a:br>
            <a:r>
              <a:rPr lang="en-GB" u="sng" dirty="0">
                <a:latin typeface="Arial" panose="020B0604020202020204" pitchFamily="34" charset="0"/>
                <a:cs typeface="Arial" panose="020B0604020202020204" pitchFamily="34" charset="0"/>
              </a:rPr>
              <a:t>Listen then repeat</a:t>
            </a:r>
          </a:p>
        </p:txBody>
      </p:sp>
      <p:sp>
        <p:nvSpPr>
          <p:cNvPr id="3" name="Content Placeholder 2"/>
          <p:cNvSpPr>
            <a:spLocks noGrp="1"/>
          </p:cNvSpPr>
          <p:nvPr>
            <p:ph idx="1"/>
          </p:nvPr>
        </p:nvSpPr>
        <p:spPr>
          <a:xfrm>
            <a:off x="457200" y="1600200"/>
            <a:ext cx="8229600" cy="5069160"/>
          </a:xfrm>
        </p:spPr>
        <p:txBody>
          <a:bodyPr>
            <a:normAutofit/>
          </a:bodyPr>
          <a:lstStyle/>
          <a:p>
            <a:pPr marL="0" indent="0" algn="ctr">
              <a:lnSpc>
                <a:spcPct val="170000"/>
              </a:lnSpc>
              <a:buNone/>
            </a:pPr>
            <a:endParaRPr lang="en-GB" sz="5400" dirty="0">
              <a:solidFill>
                <a:srgbClr val="FF0000"/>
              </a:solidFill>
              <a:latin typeface="Arial" panose="020B0604020202020204" pitchFamily="34" charset="0"/>
              <a:cs typeface="Arial" panose="020B0604020202020204" pitchFamily="34" charset="0"/>
            </a:endParaRPr>
          </a:p>
          <a:p>
            <a:pPr marL="0" indent="0">
              <a:buNone/>
            </a:pPr>
            <a:r>
              <a:rPr lang="en-GB" sz="4000" dirty="0">
                <a:latin typeface="Arial" panose="020B0604020202020204" pitchFamily="34" charset="0"/>
                <a:cs typeface="Arial" panose="020B0604020202020204" pitchFamily="34" charset="0"/>
              </a:rPr>
              <a:t>“Not me!” screamed Bunce. </a:t>
            </a:r>
          </a:p>
          <a:p>
            <a:pPr marL="0" indent="0">
              <a:buNone/>
            </a:pPr>
            <a:endParaRPr lang="en-GB" sz="4000" dirty="0">
              <a:latin typeface="Arial" panose="020B0604020202020204" pitchFamily="34" charset="0"/>
              <a:cs typeface="Arial" panose="020B0604020202020204" pitchFamily="34" charset="0"/>
            </a:endParaRPr>
          </a:p>
          <a:p>
            <a:pPr marL="0" indent="0">
              <a:buNone/>
            </a:pPr>
            <a:r>
              <a:rPr lang="en-GB" sz="4000" dirty="0">
                <a:latin typeface="Arial" panose="020B0604020202020204" pitchFamily="34" charset="0"/>
                <a:cs typeface="Arial" panose="020B0604020202020204" pitchFamily="34" charset="0"/>
              </a:rPr>
              <a:t>“Not me!” whispered Bunce. </a:t>
            </a:r>
          </a:p>
          <a:p>
            <a:pPr marL="0" indent="0">
              <a:buNone/>
            </a:pPr>
            <a:endParaRPr lang="en-GB" sz="4000" dirty="0">
              <a:latin typeface="Arial" panose="020B0604020202020204" pitchFamily="34" charset="0"/>
              <a:cs typeface="Arial" panose="020B0604020202020204" pitchFamily="34" charset="0"/>
            </a:endParaRPr>
          </a:p>
        </p:txBody>
      </p:sp>
      <p:pic>
        <p:nvPicPr>
          <p:cNvPr id="4" name="Recorded Sound">
            <a:hlinkClick r:id="" action="ppaction://media"/>
            <a:extLst>
              <a:ext uri="{FF2B5EF4-FFF2-40B4-BE49-F238E27FC236}">
                <a16:creationId xmlns:a16="http://schemas.microsoft.com/office/drawing/2014/main" id="{685CF6C6-6318-455C-82AB-0F22A4E5030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112691553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latin typeface="Arial" panose="020B0604020202020204" pitchFamily="34" charset="0"/>
                <a:cs typeface="Arial" panose="020B0604020202020204" pitchFamily="34" charset="0"/>
              </a:rPr>
              <a:t>Which is best?</a:t>
            </a:r>
            <a:br>
              <a:rPr lang="en-GB" u="sng" dirty="0">
                <a:latin typeface="Arial" panose="020B0604020202020204" pitchFamily="34" charset="0"/>
                <a:cs typeface="Arial" panose="020B0604020202020204" pitchFamily="34" charset="0"/>
              </a:rPr>
            </a:br>
            <a:r>
              <a:rPr lang="en-GB" u="sng" dirty="0">
                <a:latin typeface="Arial" panose="020B0604020202020204" pitchFamily="34" charset="0"/>
                <a:cs typeface="Arial" panose="020B0604020202020204" pitchFamily="34" charset="0"/>
              </a:rPr>
              <a:t>Listen then repeat</a:t>
            </a:r>
          </a:p>
        </p:txBody>
      </p:sp>
      <p:sp>
        <p:nvSpPr>
          <p:cNvPr id="3" name="Content Placeholder 2"/>
          <p:cNvSpPr>
            <a:spLocks noGrp="1"/>
          </p:cNvSpPr>
          <p:nvPr>
            <p:ph idx="1"/>
          </p:nvPr>
        </p:nvSpPr>
        <p:spPr>
          <a:xfrm>
            <a:off x="457200" y="1600200"/>
            <a:ext cx="8229600" cy="5069160"/>
          </a:xfrm>
        </p:spPr>
        <p:txBody>
          <a:bodyPr>
            <a:normAutofit fontScale="85000" lnSpcReduction="10000"/>
          </a:bodyPr>
          <a:lstStyle/>
          <a:p>
            <a:pPr marL="0" indent="0">
              <a:lnSpc>
                <a:spcPct val="170000"/>
              </a:lnSpc>
              <a:buNone/>
            </a:pPr>
            <a:endParaRPr lang="en-GB" sz="4400" dirty="0">
              <a:latin typeface="Arial" panose="020B0604020202020204" pitchFamily="34" charset="0"/>
              <a:cs typeface="Arial" panose="020B0604020202020204" pitchFamily="34" charset="0"/>
            </a:endParaRPr>
          </a:p>
          <a:p>
            <a:pPr marL="0" indent="0">
              <a:lnSpc>
                <a:spcPct val="170000"/>
              </a:lnSpc>
              <a:buNone/>
            </a:pPr>
            <a:r>
              <a:rPr lang="en-GB" sz="4400" dirty="0">
                <a:latin typeface="Arial" panose="020B0604020202020204" pitchFamily="34" charset="0"/>
                <a:cs typeface="Arial" panose="020B0604020202020204" pitchFamily="34" charset="0"/>
              </a:rPr>
              <a:t>“Are we going to die?” cried Mrs Fox </a:t>
            </a:r>
          </a:p>
          <a:p>
            <a:pPr marL="0" indent="0">
              <a:lnSpc>
                <a:spcPct val="170000"/>
              </a:lnSpc>
              <a:buNone/>
            </a:pPr>
            <a:endParaRPr lang="en-GB" sz="4400" dirty="0">
              <a:latin typeface="Arial" panose="020B0604020202020204" pitchFamily="34" charset="0"/>
              <a:cs typeface="Arial" panose="020B0604020202020204" pitchFamily="34" charset="0"/>
            </a:endParaRPr>
          </a:p>
          <a:p>
            <a:pPr marL="0" indent="0">
              <a:lnSpc>
                <a:spcPct val="170000"/>
              </a:lnSpc>
              <a:buNone/>
            </a:pPr>
            <a:r>
              <a:rPr lang="en-GB" sz="4400" dirty="0">
                <a:latin typeface="Arial" panose="020B0604020202020204" pitchFamily="34" charset="0"/>
                <a:cs typeface="Arial" panose="020B0604020202020204" pitchFamily="34" charset="0"/>
              </a:rPr>
              <a:t>“Are we going to die?” said Mrs Fox </a:t>
            </a:r>
          </a:p>
          <a:p>
            <a:pPr marL="0" indent="0">
              <a:buNone/>
            </a:pPr>
            <a:endParaRPr lang="en-GB" sz="4400" dirty="0">
              <a:latin typeface="Arial" panose="020B0604020202020204" pitchFamily="34" charset="0"/>
              <a:cs typeface="Arial" panose="020B0604020202020204" pitchFamily="34" charset="0"/>
            </a:endParaRPr>
          </a:p>
          <a:p>
            <a:pPr marL="0" indent="0">
              <a:buNone/>
            </a:pPr>
            <a:endParaRPr lang="en-GB" sz="4400" dirty="0">
              <a:latin typeface="Arial" panose="020B0604020202020204" pitchFamily="34" charset="0"/>
              <a:cs typeface="Arial" panose="020B0604020202020204" pitchFamily="34" charset="0"/>
            </a:endParaRPr>
          </a:p>
        </p:txBody>
      </p:sp>
      <p:pic>
        <p:nvPicPr>
          <p:cNvPr id="4" name="Recorded Sound">
            <a:hlinkClick r:id="" action="ppaction://media"/>
            <a:extLst>
              <a:ext uri="{FF2B5EF4-FFF2-40B4-BE49-F238E27FC236}">
                <a16:creationId xmlns:a16="http://schemas.microsoft.com/office/drawing/2014/main" id="{D0A34E3D-1F1F-48C4-8222-CF083CAD081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209734231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latin typeface="Arial" panose="020B0604020202020204" pitchFamily="34" charset="0"/>
                <a:cs typeface="Arial" panose="020B0604020202020204" pitchFamily="34" charset="0"/>
              </a:rPr>
              <a:t>Which is best?</a:t>
            </a:r>
            <a:br>
              <a:rPr lang="en-GB" u="sng" dirty="0">
                <a:latin typeface="Arial" panose="020B0604020202020204" pitchFamily="34" charset="0"/>
                <a:cs typeface="Arial" panose="020B0604020202020204" pitchFamily="34" charset="0"/>
              </a:rPr>
            </a:br>
            <a:r>
              <a:rPr lang="en-GB" u="sng" dirty="0">
                <a:latin typeface="Arial" panose="020B0604020202020204" pitchFamily="34" charset="0"/>
                <a:cs typeface="Arial" panose="020B0604020202020204" pitchFamily="34" charset="0"/>
              </a:rPr>
              <a:t>Listen then repeat</a:t>
            </a:r>
          </a:p>
        </p:txBody>
      </p:sp>
      <p:sp>
        <p:nvSpPr>
          <p:cNvPr id="3" name="Content Placeholder 2"/>
          <p:cNvSpPr>
            <a:spLocks noGrp="1"/>
          </p:cNvSpPr>
          <p:nvPr>
            <p:ph idx="1"/>
          </p:nvPr>
        </p:nvSpPr>
        <p:spPr>
          <a:xfrm>
            <a:off x="457200" y="1600200"/>
            <a:ext cx="8229600" cy="5069160"/>
          </a:xfrm>
        </p:spPr>
        <p:txBody>
          <a:bodyPr>
            <a:normAutofit fontScale="92500" lnSpcReduction="10000"/>
          </a:bodyPr>
          <a:lstStyle/>
          <a:p>
            <a:pPr marL="0" indent="0" algn="ctr">
              <a:lnSpc>
                <a:spcPct val="170000"/>
              </a:lnSpc>
              <a:buNone/>
            </a:pPr>
            <a:endParaRPr lang="en-GB" sz="4000" dirty="0">
              <a:latin typeface="Arial" panose="020B0604020202020204" pitchFamily="34" charset="0"/>
              <a:cs typeface="Arial" panose="020B0604020202020204" pitchFamily="34" charset="0"/>
            </a:endParaRPr>
          </a:p>
          <a:p>
            <a:pPr marL="0" indent="0" algn="ctr">
              <a:lnSpc>
                <a:spcPct val="170000"/>
              </a:lnSpc>
              <a:buNone/>
            </a:pPr>
            <a:r>
              <a:rPr lang="en-GB" sz="4000" dirty="0">
                <a:latin typeface="Arial" panose="020B0604020202020204" pitchFamily="34" charset="0"/>
                <a:cs typeface="Arial" panose="020B0604020202020204" pitchFamily="34" charset="0"/>
              </a:rPr>
              <a:t>“We will starve him out.” said Bean </a:t>
            </a:r>
          </a:p>
          <a:p>
            <a:pPr marL="0" indent="0" algn="ctr">
              <a:lnSpc>
                <a:spcPct val="170000"/>
              </a:lnSpc>
              <a:buNone/>
            </a:pPr>
            <a:endParaRPr lang="en-GB" sz="4000" dirty="0">
              <a:latin typeface="Arial" panose="020B0604020202020204" pitchFamily="34" charset="0"/>
              <a:cs typeface="Arial" panose="020B0604020202020204" pitchFamily="34" charset="0"/>
            </a:endParaRPr>
          </a:p>
          <a:p>
            <a:pPr marL="0" indent="0" algn="ctr">
              <a:lnSpc>
                <a:spcPct val="170000"/>
              </a:lnSpc>
              <a:buNone/>
            </a:pPr>
            <a:r>
              <a:rPr lang="en-GB" sz="4000" dirty="0">
                <a:latin typeface="Arial" panose="020B0604020202020204" pitchFamily="34" charset="0"/>
                <a:cs typeface="Arial" panose="020B0604020202020204" pitchFamily="34" charset="0"/>
              </a:rPr>
              <a:t>“We will starve him out.” said Bean happily. </a:t>
            </a:r>
          </a:p>
          <a:p>
            <a:pPr marL="0" indent="0" algn="ctr">
              <a:buNone/>
            </a:pPr>
            <a:endParaRPr lang="en-GB" sz="4000" dirty="0">
              <a:latin typeface="Arial" panose="020B0604020202020204" pitchFamily="34" charset="0"/>
              <a:cs typeface="Arial" panose="020B0604020202020204" pitchFamily="34" charset="0"/>
            </a:endParaRPr>
          </a:p>
          <a:p>
            <a:pPr marL="0" indent="0" algn="ctr">
              <a:buNone/>
            </a:pPr>
            <a:endParaRPr lang="en-GB" sz="4000" dirty="0">
              <a:latin typeface="Arial" panose="020B0604020202020204" pitchFamily="34" charset="0"/>
              <a:cs typeface="Arial" panose="020B0604020202020204" pitchFamily="34" charset="0"/>
            </a:endParaRPr>
          </a:p>
        </p:txBody>
      </p:sp>
      <p:pic>
        <p:nvPicPr>
          <p:cNvPr id="4" name="Recorded Sound">
            <a:hlinkClick r:id="" action="ppaction://media"/>
            <a:extLst>
              <a:ext uri="{FF2B5EF4-FFF2-40B4-BE49-F238E27FC236}">
                <a16:creationId xmlns:a16="http://schemas.microsoft.com/office/drawing/2014/main" id="{EE33F900-9498-4722-9309-7D37F2A3888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29968334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1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latin typeface="Arial" panose="020B0604020202020204" pitchFamily="34" charset="0"/>
                <a:cs typeface="Arial" panose="020B0604020202020204" pitchFamily="34" charset="0"/>
              </a:rPr>
              <a:t>Which is best?</a:t>
            </a:r>
            <a:br>
              <a:rPr lang="en-GB" u="sng" dirty="0">
                <a:latin typeface="Arial" panose="020B0604020202020204" pitchFamily="34" charset="0"/>
                <a:cs typeface="Arial" panose="020B0604020202020204" pitchFamily="34" charset="0"/>
              </a:rPr>
            </a:br>
            <a:r>
              <a:rPr lang="en-GB" u="sng" dirty="0">
                <a:latin typeface="Arial" panose="020B0604020202020204" pitchFamily="34" charset="0"/>
                <a:cs typeface="Arial" panose="020B0604020202020204" pitchFamily="34" charset="0"/>
              </a:rPr>
              <a:t>Listen then repeat</a:t>
            </a:r>
          </a:p>
        </p:txBody>
      </p:sp>
      <p:sp>
        <p:nvSpPr>
          <p:cNvPr id="3" name="Content Placeholder 2"/>
          <p:cNvSpPr>
            <a:spLocks noGrp="1"/>
          </p:cNvSpPr>
          <p:nvPr>
            <p:ph idx="1"/>
          </p:nvPr>
        </p:nvSpPr>
        <p:spPr>
          <a:xfrm>
            <a:off x="457200" y="1600200"/>
            <a:ext cx="8229600" cy="5069160"/>
          </a:xfrm>
        </p:spPr>
        <p:txBody>
          <a:bodyPr>
            <a:normAutofit/>
          </a:bodyPr>
          <a:lstStyle/>
          <a:p>
            <a:pPr marL="0" indent="0" algn="ctr">
              <a:lnSpc>
                <a:spcPct val="170000"/>
              </a:lnSpc>
              <a:buNone/>
            </a:pPr>
            <a:endParaRPr lang="en-GB" sz="4000" dirty="0">
              <a:solidFill>
                <a:srgbClr val="FF0000"/>
              </a:solidFill>
              <a:latin typeface="Arial" panose="020B0604020202020204" pitchFamily="34" charset="0"/>
              <a:cs typeface="Arial" panose="020B0604020202020204" pitchFamily="34" charset="0"/>
            </a:endParaRPr>
          </a:p>
          <a:p>
            <a:pPr marL="0" indent="0" algn="ctr">
              <a:lnSpc>
                <a:spcPct val="170000"/>
              </a:lnSpc>
              <a:buNone/>
            </a:pPr>
            <a:r>
              <a:rPr lang="en-GB" dirty="0">
                <a:latin typeface="Arial" panose="020B0604020202020204" pitchFamily="34" charset="0"/>
                <a:cs typeface="Arial" panose="020B0604020202020204" pitchFamily="34" charset="0"/>
              </a:rPr>
              <a:t>“They will be so hungry!” laughed Bunce.</a:t>
            </a:r>
            <a:r>
              <a:rPr lang="en-GB" sz="2400" dirty="0">
                <a:latin typeface="Arial" panose="020B0604020202020204" pitchFamily="34" charset="0"/>
                <a:cs typeface="Arial" panose="020B0604020202020204" pitchFamily="34" charset="0"/>
              </a:rPr>
              <a:t> </a:t>
            </a:r>
          </a:p>
          <a:p>
            <a:pPr marL="0" indent="0" algn="ctr">
              <a:lnSpc>
                <a:spcPct val="170000"/>
              </a:lnSpc>
              <a:buNone/>
            </a:pPr>
            <a:r>
              <a:rPr lang="en-GB" sz="3200" dirty="0">
                <a:latin typeface="Arial" panose="020B0604020202020204" pitchFamily="34" charset="0"/>
                <a:cs typeface="Arial" panose="020B0604020202020204" pitchFamily="34" charset="0"/>
              </a:rPr>
              <a:t>“They will be so hungry!” said Bunce.</a:t>
            </a:r>
          </a:p>
          <a:p>
            <a:pPr marL="0" indent="0" algn="ctr">
              <a:lnSpc>
                <a:spcPct val="170000"/>
              </a:lnSpc>
              <a:buNone/>
            </a:pPr>
            <a:r>
              <a:rPr lang="en-GB" sz="3200"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pic>
        <p:nvPicPr>
          <p:cNvPr id="4" name="Recorded Sound">
            <a:hlinkClick r:id="" action="ppaction://media"/>
            <a:extLst>
              <a:ext uri="{FF2B5EF4-FFF2-40B4-BE49-F238E27FC236}">
                <a16:creationId xmlns:a16="http://schemas.microsoft.com/office/drawing/2014/main" id="{269BAAFD-9202-4A43-8AB0-BEABE2C8153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265367676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890B5-6F68-433F-B0E1-605F09F76053}"/>
              </a:ext>
            </a:extLst>
          </p:cNvPr>
          <p:cNvSpPr>
            <a:spLocks noGrp="1"/>
          </p:cNvSpPr>
          <p:nvPr>
            <p:ph type="title"/>
          </p:nvPr>
        </p:nvSpPr>
        <p:spPr/>
        <p:txBody>
          <a:bodyPr/>
          <a:lstStyle/>
          <a:p>
            <a:endParaRPr lang="en-GB"/>
          </a:p>
        </p:txBody>
      </p:sp>
      <p:pic>
        <p:nvPicPr>
          <p:cNvPr id="1026" name="Picture 2">
            <a:extLst>
              <a:ext uri="{FF2B5EF4-FFF2-40B4-BE49-F238E27FC236}">
                <a16:creationId xmlns:a16="http://schemas.microsoft.com/office/drawing/2014/main" id="{9CB7E303-57AD-46D8-B944-1A955C396C4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309018" y="1600200"/>
            <a:ext cx="4525963" cy="4525963"/>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a:extLst>
              <a:ext uri="{FF2B5EF4-FFF2-40B4-BE49-F238E27FC236}">
                <a16:creationId xmlns:a16="http://schemas.microsoft.com/office/drawing/2014/main" id="{4F6F87B1-A5C5-4D9C-8167-AE8194952C6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113581431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1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2800" dirty="0">
                <a:latin typeface="Arial" panose="020B0604020202020204" pitchFamily="34" charset="0"/>
                <a:cs typeface="Arial" panose="020B0604020202020204" pitchFamily="34" charset="0"/>
              </a:rPr>
              <a:t>Recap: Listen to the following slides again and practise saying them yourself. </a:t>
            </a:r>
          </a:p>
          <a:p>
            <a:pPr marL="0" indent="0">
              <a:buNone/>
            </a:pPr>
            <a:endParaRPr lang="en-GB" sz="2800" dirty="0">
              <a:latin typeface="Arial" panose="020B0604020202020204" pitchFamily="34" charset="0"/>
              <a:cs typeface="Arial" panose="020B0604020202020204" pitchFamily="34" charset="0"/>
            </a:endParaRPr>
          </a:p>
          <a:p>
            <a:pPr marL="0" indent="0">
              <a:buNone/>
            </a:pPr>
            <a:r>
              <a:rPr lang="en-GB" sz="2800" dirty="0">
                <a:latin typeface="Arial" panose="020B0604020202020204" pitchFamily="34" charset="0"/>
                <a:cs typeface="Arial" panose="020B0604020202020204" pitchFamily="34" charset="0"/>
              </a:rPr>
              <a:t>Remember: they all use speech, somebody is talking. </a:t>
            </a:r>
          </a:p>
          <a:p>
            <a:pPr marL="0" indent="0">
              <a:buNone/>
            </a:pPr>
            <a:endParaRPr lang="en-GB" sz="2800" dirty="0">
              <a:latin typeface="Arial" panose="020B0604020202020204" pitchFamily="34" charset="0"/>
              <a:cs typeface="Arial" panose="020B0604020202020204" pitchFamily="34" charset="0"/>
            </a:endParaRPr>
          </a:p>
          <a:p>
            <a:pPr marL="0" indent="0">
              <a:buNone/>
            </a:pPr>
            <a:endParaRPr lang="en-GB" sz="2800" dirty="0">
              <a:latin typeface="Arial" panose="020B0604020202020204" pitchFamily="34" charset="0"/>
              <a:cs typeface="Arial" panose="020B0604020202020204" pitchFamily="34" charset="0"/>
            </a:endParaRPr>
          </a:p>
        </p:txBody>
      </p:sp>
      <p:pic>
        <p:nvPicPr>
          <p:cNvPr id="2" name="Recorded Sound">
            <a:hlinkClick r:id="" action="ppaction://media"/>
            <a:extLst>
              <a:ext uri="{FF2B5EF4-FFF2-40B4-BE49-F238E27FC236}">
                <a16:creationId xmlns:a16="http://schemas.microsoft.com/office/drawing/2014/main" id="{1132DEE1-3476-4B7B-849D-A8170D99167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177664718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0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latin typeface="Arial" panose="020B0604020202020204" pitchFamily="34" charset="0"/>
                <a:cs typeface="Arial" panose="020B0604020202020204" pitchFamily="34" charset="0"/>
              </a:rPr>
              <a:t>Listen then repeat</a:t>
            </a:r>
            <a:br>
              <a:rPr lang="en-GB" u="sng" dirty="0">
                <a:latin typeface="Arial" panose="020B0604020202020204" pitchFamily="34" charset="0"/>
                <a:cs typeface="Arial" panose="020B0604020202020204" pitchFamily="34" charset="0"/>
              </a:rPr>
            </a:br>
            <a:r>
              <a:rPr lang="en-GB" u="sng" dirty="0">
                <a:latin typeface="Arial" panose="020B0604020202020204" pitchFamily="34" charset="0"/>
                <a:cs typeface="Arial" panose="020B0604020202020204" pitchFamily="34" charset="0"/>
              </a:rPr>
              <a:t>My turn, your turn</a:t>
            </a:r>
          </a:p>
        </p:txBody>
      </p:sp>
      <p:sp>
        <p:nvSpPr>
          <p:cNvPr id="3" name="Content Placeholder 2"/>
          <p:cNvSpPr>
            <a:spLocks noGrp="1"/>
          </p:cNvSpPr>
          <p:nvPr>
            <p:ph idx="1"/>
          </p:nvPr>
        </p:nvSpPr>
        <p:spPr>
          <a:xfrm>
            <a:off x="457200" y="1600200"/>
            <a:ext cx="8229600" cy="5069160"/>
          </a:xfrm>
        </p:spPr>
        <p:txBody>
          <a:bodyPr>
            <a:normAutofit/>
          </a:bodyPr>
          <a:lstStyle/>
          <a:p>
            <a:pPr marL="0" indent="0" algn="ctr">
              <a:lnSpc>
                <a:spcPct val="170000"/>
              </a:lnSpc>
              <a:buNone/>
            </a:pPr>
            <a:endParaRPr lang="en-GB" sz="4000" dirty="0">
              <a:latin typeface="Arial" panose="020B0604020202020204" pitchFamily="34" charset="0"/>
              <a:cs typeface="Arial" panose="020B0604020202020204" pitchFamily="34" charset="0"/>
            </a:endParaRPr>
          </a:p>
          <a:p>
            <a:pPr marL="0" indent="0" algn="ctr">
              <a:lnSpc>
                <a:spcPct val="170000"/>
              </a:lnSpc>
              <a:buNone/>
            </a:pPr>
            <a:r>
              <a:rPr lang="en-GB" sz="4000" dirty="0">
                <a:solidFill>
                  <a:srgbClr val="FF0000"/>
                </a:solidFill>
                <a:latin typeface="Arial" panose="020B0604020202020204" pitchFamily="34" charset="0"/>
                <a:cs typeface="Arial" panose="020B0604020202020204" pitchFamily="34" charset="0"/>
              </a:rPr>
              <a:t>‘Dang and blast that fox!’ </a:t>
            </a:r>
            <a:r>
              <a:rPr lang="en-GB" sz="4000" dirty="0" err="1">
                <a:latin typeface="Arial" panose="020B0604020202020204" pitchFamily="34" charset="0"/>
                <a:cs typeface="Arial" panose="020B0604020202020204" pitchFamily="34" charset="0"/>
              </a:rPr>
              <a:t>Boggis</a:t>
            </a:r>
            <a:r>
              <a:rPr lang="en-GB" sz="4000" dirty="0">
                <a:latin typeface="Arial" panose="020B0604020202020204" pitchFamily="34" charset="0"/>
                <a:cs typeface="Arial" panose="020B0604020202020204" pitchFamily="34" charset="0"/>
              </a:rPr>
              <a:t> said. </a:t>
            </a:r>
          </a:p>
          <a:p>
            <a:pPr marL="0" indent="0">
              <a:buNone/>
            </a:pPr>
            <a:endParaRPr lang="en-GB" dirty="0">
              <a:latin typeface="Arial" panose="020B0604020202020204" pitchFamily="34" charset="0"/>
              <a:cs typeface="Arial" panose="020B0604020202020204" pitchFamily="34" charset="0"/>
            </a:endParaRPr>
          </a:p>
        </p:txBody>
      </p:sp>
      <p:pic>
        <p:nvPicPr>
          <p:cNvPr id="4" name="Recorded Sound">
            <a:hlinkClick r:id="" action="ppaction://media"/>
            <a:extLst>
              <a:ext uri="{FF2B5EF4-FFF2-40B4-BE49-F238E27FC236}">
                <a16:creationId xmlns:a16="http://schemas.microsoft.com/office/drawing/2014/main" id="{8688D8BD-A414-420A-89CB-D7E77F24CAC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255950581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latin typeface="Arial" panose="020B0604020202020204" pitchFamily="34" charset="0"/>
                <a:cs typeface="Arial" panose="020B0604020202020204" pitchFamily="34" charset="0"/>
              </a:rPr>
              <a:t>Listen then repeat</a:t>
            </a:r>
            <a:br>
              <a:rPr lang="en-GB" u="sng" dirty="0">
                <a:latin typeface="Arial" panose="020B0604020202020204" pitchFamily="34" charset="0"/>
                <a:cs typeface="Arial" panose="020B0604020202020204" pitchFamily="34" charset="0"/>
              </a:rPr>
            </a:br>
            <a:r>
              <a:rPr lang="en-GB" u="sng" dirty="0">
                <a:latin typeface="Arial" panose="020B0604020202020204" pitchFamily="34" charset="0"/>
                <a:cs typeface="Arial" panose="020B0604020202020204" pitchFamily="34" charset="0"/>
              </a:rPr>
              <a:t>My turn, your turn</a:t>
            </a:r>
          </a:p>
        </p:txBody>
      </p:sp>
      <p:sp>
        <p:nvSpPr>
          <p:cNvPr id="3" name="Content Placeholder 2"/>
          <p:cNvSpPr>
            <a:spLocks noGrp="1"/>
          </p:cNvSpPr>
          <p:nvPr>
            <p:ph idx="1"/>
          </p:nvPr>
        </p:nvSpPr>
        <p:spPr>
          <a:xfrm>
            <a:off x="457200" y="1600200"/>
            <a:ext cx="8229600" cy="5069160"/>
          </a:xfrm>
        </p:spPr>
        <p:txBody>
          <a:bodyPr>
            <a:normAutofit/>
          </a:bodyPr>
          <a:lstStyle/>
          <a:p>
            <a:pPr marL="0" indent="0" algn="ctr">
              <a:lnSpc>
                <a:spcPct val="170000"/>
              </a:lnSpc>
              <a:buNone/>
            </a:pPr>
            <a:endParaRPr lang="en-GB" sz="4400" dirty="0">
              <a:solidFill>
                <a:srgbClr val="FF0000"/>
              </a:solidFill>
              <a:latin typeface="Arial" panose="020B0604020202020204" pitchFamily="34" charset="0"/>
              <a:cs typeface="Arial" panose="020B0604020202020204" pitchFamily="34" charset="0"/>
            </a:endParaRPr>
          </a:p>
          <a:p>
            <a:pPr marL="0" indent="0" algn="ctr">
              <a:lnSpc>
                <a:spcPct val="170000"/>
              </a:lnSpc>
              <a:buNone/>
            </a:pPr>
            <a:r>
              <a:rPr lang="en-GB" sz="4400" dirty="0">
                <a:solidFill>
                  <a:srgbClr val="FF0000"/>
                </a:solidFill>
                <a:latin typeface="Arial" panose="020B0604020202020204" pitchFamily="34" charset="0"/>
                <a:cs typeface="Arial" panose="020B0604020202020204" pitchFamily="34" charset="0"/>
              </a:rPr>
              <a:t>‘Do not let him go!’ </a:t>
            </a:r>
            <a:r>
              <a:rPr lang="en-GB" sz="4400" dirty="0">
                <a:latin typeface="Arial" panose="020B0604020202020204" pitchFamily="34" charset="0"/>
                <a:cs typeface="Arial" panose="020B0604020202020204" pitchFamily="34" charset="0"/>
              </a:rPr>
              <a:t>Bean shouted.</a:t>
            </a:r>
            <a:endParaRPr lang="en-GB" dirty="0">
              <a:latin typeface="Arial" panose="020B0604020202020204" pitchFamily="34" charset="0"/>
              <a:cs typeface="Arial" panose="020B0604020202020204" pitchFamily="34" charset="0"/>
            </a:endParaRPr>
          </a:p>
        </p:txBody>
      </p:sp>
      <p:pic>
        <p:nvPicPr>
          <p:cNvPr id="5" name="Recorded Sound">
            <a:hlinkClick r:id="" action="ppaction://media"/>
            <a:extLst>
              <a:ext uri="{FF2B5EF4-FFF2-40B4-BE49-F238E27FC236}">
                <a16:creationId xmlns:a16="http://schemas.microsoft.com/office/drawing/2014/main" id="{07501E69-49EE-4C46-9ECA-53B1B9EF982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3087424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7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6E37-F475-4E44-B9E2-1543C04121FC}"/>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Finding the best expressive word.</a:t>
            </a:r>
          </a:p>
        </p:txBody>
      </p:sp>
      <p:sp>
        <p:nvSpPr>
          <p:cNvPr id="3" name="Content Placeholder 2">
            <a:extLst>
              <a:ext uri="{FF2B5EF4-FFF2-40B4-BE49-F238E27FC236}">
                <a16:creationId xmlns:a16="http://schemas.microsoft.com/office/drawing/2014/main" id="{A83D079E-56B2-432D-BB23-232BAE2239DC}"/>
              </a:ext>
            </a:extLst>
          </p:cNvPr>
          <p:cNvSpPr>
            <a:spLocks noGrp="1"/>
          </p:cNvSpPr>
          <p:nvPr>
            <p:ph idx="1"/>
          </p:nvPr>
        </p:nvSpPr>
        <p:spPr/>
        <p:txBody>
          <a:bodyPr>
            <a:normAutofit fontScale="70000" lnSpcReduction="20000"/>
          </a:bodyPr>
          <a:lstStyle/>
          <a:p>
            <a:r>
              <a:rPr lang="en-GB" dirty="0">
                <a:latin typeface="Arial" panose="020B0604020202020204" pitchFamily="34" charset="0"/>
                <a:cs typeface="Arial" panose="020B0604020202020204" pitchFamily="34" charset="0"/>
              </a:rPr>
              <a:t>What is the difference.</a:t>
            </a:r>
          </a:p>
          <a:p>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a:t>
            </a:r>
            <a:r>
              <a:rPr lang="en-GB" sz="3200" dirty="0">
                <a:latin typeface="Arial" panose="020B0604020202020204" pitchFamily="34" charset="0"/>
                <a:cs typeface="Arial" panose="020B0604020202020204" pitchFamily="34" charset="0"/>
              </a:rPr>
              <a:t>We will not!” Bunce </a:t>
            </a:r>
            <a:r>
              <a:rPr lang="en-GB" sz="3200" dirty="0">
                <a:solidFill>
                  <a:srgbClr val="FF0000"/>
                </a:solidFill>
                <a:latin typeface="Arial" panose="020B0604020202020204" pitchFamily="34" charset="0"/>
                <a:cs typeface="Arial" panose="020B0604020202020204" pitchFamily="34" charset="0"/>
              </a:rPr>
              <a:t>said</a:t>
            </a:r>
            <a:r>
              <a:rPr lang="en-GB" sz="3200" dirty="0">
                <a:latin typeface="Arial" panose="020B0604020202020204" pitchFamily="34" charset="0"/>
                <a:cs typeface="Arial" panose="020B0604020202020204" pitchFamily="34" charset="0"/>
              </a:rPr>
              <a:t>.</a:t>
            </a:r>
          </a:p>
          <a:p>
            <a:endParaRPr lang="en-GB" sz="32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“We will not!” Bunce </a:t>
            </a:r>
            <a:r>
              <a:rPr lang="en-GB" sz="3200" dirty="0">
                <a:solidFill>
                  <a:srgbClr val="FF0000"/>
                </a:solidFill>
                <a:latin typeface="Arial" panose="020B0604020202020204" pitchFamily="34" charset="0"/>
                <a:cs typeface="Arial" panose="020B0604020202020204" pitchFamily="34" charset="0"/>
              </a:rPr>
              <a:t>yelled</a:t>
            </a:r>
            <a:r>
              <a:rPr lang="en-GB" sz="3200" dirty="0">
                <a:latin typeface="Arial" panose="020B0604020202020204" pitchFamily="34" charset="0"/>
                <a:cs typeface="Arial" panose="020B0604020202020204" pitchFamily="34" charset="0"/>
              </a:rPr>
              <a:t>.</a:t>
            </a:r>
          </a:p>
          <a:p>
            <a:pPr marL="0" indent="0">
              <a:buNone/>
            </a:pP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Which one works best?</a:t>
            </a:r>
          </a:p>
          <a:p>
            <a:pPr marL="0" indent="0">
              <a:buNone/>
            </a:pPr>
            <a:endParaRPr lang="en-GB"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“We will not!” Bunce </a:t>
            </a:r>
            <a:r>
              <a:rPr lang="en-GB" sz="3200" dirty="0">
                <a:solidFill>
                  <a:srgbClr val="FF0000"/>
                </a:solidFill>
                <a:latin typeface="Arial" panose="020B0604020202020204" pitchFamily="34" charset="0"/>
                <a:cs typeface="Arial" panose="020B0604020202020204" pitchFamily="34" charset="0"/>
              </a:rPr>
              <a:t>yelled.</a:t>
            </a:r>
          </a:p>
          <a:p>
            <a:pPr marL="0" indent="0">
              <a:buNone/>
            </a:pPr>
            <a:endParaRPr lang="en-GB"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Works best as it shows more expression.</a:t>
            </a:r>
            <a:endParaRPr lang="en-GB" dirty="0">
              <a:latin typeface="Arial" panose="020B0604020202020204" pitchFamily="34" charset="0"/>
              <a:cs typeface="Arial" panose="020B0604020202020204" pitchFamily="34" charset="0"/>
            </a:endParaRPr>
          </a:p>
        </p:txBody>
      </p:sp>
      <p:pic>
        <p:nvPicPr>
          <p:cNvPr id="4" name="Recorded Sound">
            <a:hlinkClick r:id="" action="ppaction://media"/>
            <a:extLst>
              <a:ext uri="{FF2B5EF4-FFF2-40B4-BE49-F238E27FC236}">
                <a16:creationId xmlns:a16="http://schemas.microsoft.com/office/drawing/2014/main" id="{889BEECC-1B13-4DEF-855D-465BEF6E41A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105070226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4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7F24-A4D5-4E70-88E1-1D0DC83AC72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0DF16B87-FA26-4FAA-82A1-7875326E020E}"/>
              </a:ext>
            </a:extLst>
          </p:cNvPr>
          <p:cNvSpPr>
            <a:spLocks noGrp="1"/>
          </p:cNvSpPr>
          <p:nvPr>
            <p:ph idx="1"/>
          </p:nvPr>
        </p:nvSpPr>
        <p:spPr/>
        <p:txBody>
          <a:bodyPr>
            <a:normAutofit/>
          </a:bodyPr>
          <a:lstStyle/>
          <a:p>
            <a:r>
              <a:rPr lang="en-GB" sz="4000" dirty="0">
                <a:latin typeface="Arial" panose="020B0604020202020204" pitchFamily="34" charset="0"/>
                <a:cs typeface="Arial" panose="020B0604020202020204" pitchFamily="34" charset="0"/>
              </a:rPr>
              <a:t>Listen back to chapter 7</a:t>
            </a:r>
          </a:p>
          <a:p>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Listen to the speech. Can you hear the expression. </a:t>
            </a:r>
          </a:p>
          <a:p>
            <a:endParaRPr lang="en-GB" sz="4000" dirty="0">
              <a:latin typeface="Arial" panose="020B0604020202020204" pitchFamily="34" charset="0"/>
              <a:cs typeface="Arial" panose="020B0604020202020204" pitchFamily="34" charset="0"/>
            </a:endParaRPr>
          </a:p>
        </p:txBody>
      </p:sp>
      <p:pic>
        <p:nvPicPr>
          <p:cNvPr id="4" name="Recorded Sound">
            <a:hlinkClick r:id="" action="ppaction://media"/>
            <a:extLst>
              <a:ext uri="{FF2B5EF4-FFF2-40B4-BE49-F238E27FC236}">
                <a16:creationId xmlns:a16="http://schemas.microsoft.com/office/drawing/2014/main" id="{5CFFE8D0-8E77-4B03-BE04-1E53AD598D5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355612368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E604-77B5-4E09-926B-047339A6D6FA}"/>
              </a:ext>
            </a:extLst>
          </p:cNvPr>
          <p:cNvSpPr>
            <a:spLocks noGrp="1"/>
          </p:cNvSpPr>
          <p:nvPr>
            <p:ph type="title"/>
          </p:nvPr>
        </p:nvSpPr>
        <p:spPr/>
        <p:txBody>
          <a:bodyPr>
            <a:normAutofit fontScale="90000"/>
          </a:bodyPr>
          <a:lstStyle/>
          <a:p>
            <a:pPr>
              <a:lnSpc>
                <a:spcPct val="150000"/>
              </a:lnSpc>
              <a:spcAft>
                <a:spcPts val="750"/>
              </a:spcAft>
            </a:pPr>
            <a:r>
              <a:rPr lang="en-GB" sz="2700" b="1" dirty="0">
                <a:ea typeface="Times New Roman" panose="02020603050405020304" pitchFamily="18" charset="0"/>
                <a:cs typeface="Times New Roman" panose="02020603050405020304" pitchFamily="18" charset="0"/>
              </a:rPr>
              <a:t>Fantastic Mr Fox – Chapter 7</a:t>
            </a:r>
            <a:br>
              <a:rPr lang="en-GB" sz="2700" dirty="0">
                <a:latin typeface="Calibri" panose="020F0502020204030204" pitchFamily="34" charset="0"/>
                <a:ea typeface="Times New Roman" panose="02020603050405020304" pitchFamily="18" charset="0"/>
                <a:cs typeface="Times New Roman" panose="02020603050405020304" pitchFamily="18" charset="0"/>
              </a:rPr>
            </a:br>
            <a:r>
              <a:rPr lang="en-GB" sz="2700" b="1" dirty="0">
                <a:ea typeface="Times New Roman" panose="02020603050405020304" pitchFamily="18" charset="0"/>
                <a:cs typeface="Times New Roman" panose="02020603050405020304" pitchFamily="18" charset="0"/>
              </a:rPr>
              <a:t>“We’ll never let him go!”</a:t>
            </a:r>
            <a:br>
              <a:rPr lang="en-GB" sz="2700" dirty="0">
                <a:latin typeface="Calibri" panose="020F0502020204030204" pitchFamily="34" charset="0"/>
                <a:ea typeface="Times New Roman" panose="02020603050405020304" pitchFamily="18"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BA8E359E-39B6-47AA-8A1A-46B00C6AF56C}"/>
              </a:ext>
            </a:extLst>
          </p:cNvPr>
          <p:cNvSpPr>
            <a:spLocks noGrp="1"/>
          </p:cNvSpPr>
          <p:nvPr>
            <p:ph idx="1"/>
          </p:nvPr>
        </p:nvSpPr>
        <p:spPr/>
        <p:txBody>
          <a:bodyPr>
            <a:normAutofit/>
          </a:bodyPr>
          <a:lstStyle/>
          <a:p>
            <a:pPr marL="0" indent="0">
              <a:lnSpc>
                <a:spcPct val="150000"/>
              </a:lnSpc>
              <a:spcAft>
                <a:spcPts val="750"/>
              </a:spcAft>
              <a:buNone/>
            </a:pPr>
            <a:r>
              <a:rPr lang="en-GB" sz="1800" dirty="0">
                <a:latin typeface="Arial" panose="020B0604020202020204" pitchFamily="34" charset="0"/>
                <a:ea typeface="Times New Roman" panose="02020603050405020304" pitchFamily="18" charset="0"/>
                <a:cs typeface="Times New Roman" panose="02020603050405020304" pitchFamily="18" charset="0"/>
              </a:rPr>
              <a:t>At six o’clock in the evening, Bean switched off the motor of his tractor and climbed down from the driver’s seat. Bunce did the same. Both men had had enough. They were tired and stiff from driving the tractors all day. They were also hungry. Slowly they walked over to the small fox’s hole in the bottom of the huge crater. Bean’s face was purple with rage. Bunce was cursing the fox with dirty words that cannot be printed. Boggis came waddling up. ‘Dang and blast that filthy stinking fox!’ he said. ‘What the heck do we do now?’ </a:t>
            </a:r>
            <a:endParaRPr lang="en-GB" sz="1800" dirty="0">
              <a:latin typeface="Calibri" panose="020F0502020204030204" pitchFamily="34" charset="0"/>
              <a:ea typeface="Times New Roman" panose="02020603050405020304" pitchFamily="18" charset="0"/>
              <a:cs typeface="Times New Roman" panose="02020603050405020304" pitchFamily="18" charset="0"/>
            </a:endParaRPr>
          </a:p>
          <a:p>
            <a:endParaRPr lang="en-GB" sz="2700" dirty="0"/>
          </a:p>
        </p:txBody>
      </p:sp>
      <p:pic>
        <p:nvPicPr>
          <p:cNvPr id="4" name="Recorded Sound">
            <a:hlinkClick r:id="" action="ppaction://media"/>
            <a:extLst>
              <a:ext uri="{FF2B5EF4-FFF2-40B4-BE49-F238E27FC236}">
                <a16:creationId xmlns:a16="http://schemas.microsoft.com/office/drawing/2014/main" id="{CCAAEB21-D8C7-4B58-B019-58A1865125C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88644" y="3245644"/>
            <a:ext cx="365522" cy="365522"/>
          </a:xfrm>
          <a:prstGeom prst="rect">
            <a:avLst/>
          </a:prstGeom>
        </p:spPr>
      </p:pic>
    </p:spTree>
    <p:extLst>
      <p:ext uri="{BB962C8B-B14F-4D97-AF65-F5344CB8AC3E}">
        <p14:creationId xmlns:p14="http://schemas.microsoft.com/office/powerpoint/2010/main" val="19442403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1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CA605D-DDE1-4FF7-A840-9327272D19C9}"/>
              </a:ext>
            </a:extLst>
          </p:cNvPr>
          <p:cNvSpPr>
            <a:spLocks noGrp="1"/>
          </p:cNvSpPr>
          <p:nvPr>
            <p:ph idx="1"/>
          </p:nvPr>
        </p:nvSpPr>
        <p:spPr>
          <a:xfrm>
            <a:off x="628650" y="1451140"/>
            <a:ext cx="7886700" cy="4038833"/>
          </a:xfrm>
        </p:spPr>
        <p:txBody>
          <a:bodyPr>
            <a:normAutofit fontScale="92500" lnSpcReduction="10000"/>
          </a:bodyPr>
          <a:lstStyle/>
          <a:p>
            <a:pPr marL="0" indent="0">
              <a:lnSpc>
                <a:spcPct val="150000"/>
              </a:lnSpc>
              <a:spcAft>
                <a:spcPts val="750"/>
              </a:spcAft>
              <a:buNone/>
            </a:pPr>
            <a:r>
              <a:rPr lang="en-GB" sz="1800" dirty="0">
                <a:latin typeface="Arial" panose="020B0604020202020204" pitchFamily="34" charset="0"/>
                <a:ea typeface="Times New Roman" panose="02020603050405020304" pitchFamily="18" charset="0"/>
                <a:cs typeface="Times New Roman" panose="02020603050405020304" pitchFamily="18" charset="0"/>
              </a:rPr>
              <a:t>‘I’ll tell you what we </a:t>
            </a:r>
            <a:r>
              <a:rPr lang="en-GB" sz="1800" i="1" dirty="0">
                <a:latin typeface="Arial" panose="020B0604020202020204" pitchFamily="34" charset="0"/>
                <a:ea typeface="Times New Roman" panose="02020603050405020304" pitchFamily="18" charset="0"/>
                <a:cs typeface="Times New Roman" panose="02020603050405020304" pitchFamily="18" charset="0"/>
              </a:rPr>
              <a:t>don’t </a:t>
            </a:r>
            <a:r>
              <a:rPr lang="en-GB" sz="1800" dirty="0">
                <a:latin typeface="Arial" panose="020B0604020202020204" pitchFamily="34" charset="0"/>
                <a:ea typeface="Times New Roman" panose="02020603050405020304" pitchFamily="18" charset="0"/>
                <a:cs typeface="Times New Roman" panose="02020603050405020304" pitchFamily="18" charset="0"/>
              </a:rPr>
              <a:t>do,’ Bean said. ‘We don’t let him go!’ </a:t>
            </a:r>
            <a:endParaRPr lang="en-GB"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750"/>
              </a:spcAft>
              <a:buNone/>
            </a:pPr>
            <a:r>
              <a:rPr lang="en-GB" sz="1800" dirty="0">
                <a:latin typeface="Arial" panose="020B0604020202020204" pitchFamily="34" charset="0"/>
                <a:ea typeface="Times New Roman" panose="02020603050405020304" pitchFamily="18" charset="0"/>
                <a:cs typeface="Times New Roman" panose="02020603050405020304" pitchFamily="18" charset="0"/>
              </a:rPr>
              <a:t>‘We’ll never let him go!’ Bunce declared. </a:t>
            </a:r>
            <a:endParaRPr lang="en-GB"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750"/>
              </a:spcAft>
              <a:buNone/>
            </a:pPr>
            <a:r>
              <a:rPr lang="en-GB" sz="1800" dirty="0">
                <a:latin typeface="Arial" panose="020B0604020202020204" pitchFamily="34" charset="0"/>
                <a:ea typeface="Times New Roman" panose="02020603050405020304" pitchFamily="18" charset="0"/>
                <a:cs typeface="Times New Roman" panose="02020603050405020304" pitchFamily="18" charset="0"/>
              </a:rPr>
              <a:t>‘Never </a:t>
            </a:r>
            <a:r>
              <a:rPr lang="en-GB" sz="1800" dirty="0" err="1">
                <a:latin typeface="Arial" panose="020B0604020202020204" pitchFamily="34" charset="0"/>
                <a:ea typeface="Times New Roman" panose="02020603050405020304" pitchFamily="18" charset="0"/>
                <a:cs typeface="Times New Roman" panose="02020603050405020304" pitchFamily="18" charset="0"/>
              </a:rPr>
              <a:t>never</a:t>
            </a:r>
            <a:r>
              <a:rPr lang="en-GB" sz="1800" dirty="0">
                <a:latin typeface="Arial" panose="020B0604020202020204" pitchFamily="34" charset="0"/>
                <a:ea typeface="Times New Roman" panose="02020603050405020304" pitchFamily="18" charset="0"/>
                <a:cs typeface="Times New Roman" panose="02020603050405020304" pitchFamily="18" charset="0"/>
              </a:rPr>
              <a:t> </a:t>
            </a:r>
            <a:r>
              <a:rPr lang="en-GB" sz="1800" dirty="0" err="1">
                <a:latin typeface="Arial" panose="020B0604020202020204" pitchFamily="34" charset="0"/>
                <a:ea typeface="Times New Roman" panose="02020603050405020304" pitchFamily="18" charset="0"/>
                <a:cs typeface="Times New Roman" panose="02020603050405020304" pitchFamily="18" charset="0"/>
              </a:rPr>
              <a:t>never</a:t>
            </a:r>
            <a:r>
              <a:rPr lang="en-GB" sz="1800" dirty="0">
                <a:latin typeface="Arial" panose="020B0604020202020204" pitchFamily="34" charset="0"/>
                <a:ea typeface="Times New Roman" panose="02020603050405020304" pitchFamily="18" charset="0"/>
                <a:cs typeface="Times New Roman" panose="02020603050405020304" pitchFamily="18" charset="0"/>
              </a:rPr>
              <a:t>!’ cried Boggis. </a:t>
            </a:r>
            <a:endParaRPr lang="en-GB"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750"/>
              </a:spcAft>
              <a:buNone/>
            </a:pPr>
            <a:r>
              <a:rPr lang="en-GB" sz="1800" dirty="0">
                <a:latin typeface="Arial" panose="020B0604020202020204" pitchFamily="34" charset="0"/>
                <a:ea typeface="Times New Roman" panose="02020603050405020304" pitchFamily="18" charset="0"/>
                <a:cs typeface="Times New Roman" panose="02020603050405020304" pitchFamily="18" charset="0"/>
              </a:rPr>
              <a:t>‘Did you hear that, Mr Fox!’ yelled Bean, bending low and shouting down the hole. ‘It’s not over yet, Mr Fox! We’re not going home till we’ve strung you up dead as a dingbat!’ Whereupon the three men all shook hands with one another and swore a solemn oath that they would not go back to their farms until the fox was caught. </a:t>
            </a:r>
            <a:endParaRPr lang="en-GB"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GB" sz="1800" dirty="0">
                <a:latin typeface="Arial" panose="020B0604020202020204" pitchFamily="34" charset="0"/>
                <a:ea typeface="Times New Roman" panose="02020603050405020304" pitchFamily="18" charset="0"/>
              </a:rPr>
              <a:t>‘What’s the next move?’ asked Bunce, the pot-bellied dwarf. </a:t>
            </a:r>
            <a:endParaRPr lang="en-GB" sz="2700" dirty="0"/>
          </a:p>
        </p:txBody>
      </p:sp>
      <p:pic>
        <p:nvPicPr>
          <p:cNvPr id="4" name="Recorded Sound">
            <a:hlinkClick r:id="" action="ppaction://media"/>
            <a:extLst>
              <a:ext uri="{FF2B5EF4-FFF2-40B4-BE49-F238E27FC236}">
                <a16:creationId xmlns:a16="http://schemas.microsoft.com/office/drawing/2014/main" id="{8D8EDB3B-D748-4669-8058-0F1BB840A21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88644" y="3245644"/>
            <a:ext cx="365522" cy="365522"/>
          </a:xfrm>
          <a:prstGeom prst="rect">
            <a:avLst/>
          </a:prstGeom>
        </p:spPr>
      </p:pic>
    </p:spTree>
    <p:extLst>
      <p:ext uri="{BB962C8B-B14F-4D97-AF65-F5344CB8AC3E}">
        <p14:creationId xmlns:p14="http://schemas.microsoft.com/office/powerpoint/2010/main" val="184358784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4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6C6AB-9B04-4AFF-85C1-E1DE23E0B3B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2128265-823E-4E77-8F96-ADBC7DAD5FB2}"/>
              </a:ext>
            </a:extLst>
          </p:cNvPr>
          <p:cNvSpPr>
            <a:spLocks noGrp="1"/>
          </p:cNvSpPr>
          <p:nvPr>
            <p:ph idx="1"/>
          </p:nvPr>
        </p:nvSpPr>
        <p:spPr>
          <a:xfrm>
            <a:off x="628650" y="1634962"/>
            <a:ext cx="7886700" cy="3855011"/>
          </a:xfrm>
        </p:spPr>
        <p:txBody>
          <a:bodyPr>
            <a:normAutofit fontScale="92500" lnSpcReduction="20000"/>
          </a:bodyPr>
          <a:lstStyle/>
          <a:p>
            <a:pPr marL="0" indent="0">
              <a:lnSpc>
                <a:spcPct val="150000"/>
              </a:lnSpc>
              <a:spcAft>
                <a:spcPts val="750"/>
              </a:spcAft>
              <a:buNone/>
            </a:pPr>
            <a:r>
              <a:rPr lang="en-GB" sz="1800" dirty="0">
                <a:latin typeface="Arial" panose="020B0604020202020204" pitchFamily="34" charset="0"/>
                <a:ea typeface="Times New Roman" panose="02020603050405020304" pitchFamily="18" charset="0"/>
                <a:cs typeface="Times New Roman" panose="02020603050405020304" pitchFamily="18" charset="0"/>
              </a:rPr>
              <a:t>‘We’re sending you down the hole to fetch him up,’ said Bean. ‘Down you go, you miserable midget!’ </a:t>
            </a:r>
            <a:endParaRPr lang="en-GB"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750"/>
              </a:spcAft>
              <a:buNone/>
            </a:pPr>
            <a:r>
              <a:rPr lang="en-GB" sz="1800" dirty="0">
                <a:latin typeface="Arial" panose="020B0604020202020204" pitchFamily="34" charset="0"/>
                <a:ea typeface="Times New Roman" panose="02020603050405020304" pitchFamily="18" charset="0"/>
                <a:cs typeface="Times New Roman" panose="02020603050405020304" pitchFamily="18" charset="0"/>
              </a:rPr>
              <a:t>‘Not me!’ screamed Bunce, running away. </a:t>
            </a:r>
            <a:endParaRPr lang="en-GB"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750"/>
              </a:spcAft>
              <a:buNone/>
            </a:pPr>
            <a:r>
              <a:rPr lang="en-GB" sz="1800" dirty="0">
                <a:latin typeface="Arial" panose="020B0604020202020204" pitchFamily="34" charset="0"/>
                <a:ea typeface="Times New Roman" panose="02020603050405020304" pitchFamily="18" charset="0"/>
                <a:cs typeface="Times New Roman" panose="02020603050405020304" pitchFamily="18" charset="0"/>
              </a:rPr>
              <a:t>Bean made a sickly smile. When he smiled you saw his scarlet gums. You saw more gums than teeth. ‘Then there’s only one thing to do,’ he said. ‘We starve him out. We camp here day and night watching the hole. He’ll come out in the end. He’ll have to.’ </a:t>
            </a:r>
            <a:endParaRPr lang="en-GB"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750"/>
              </a:spcAft>
              <a:buNone/>
            </a:pPr>
            <a:r>
              <a:rPr lang="en-GB" sz="1800" dirty="0">
                <a:latin typeface="Arial" panose="020B0604020202020204" pitchFamily="34" charset="0"/>
                <a:ea typeface="Times New Roman" panose="02020603050405020304" pitchFamily="18" charset="0"/>
                <a:cs typeface="Times New Roman" panose="02020603050405020304" pitchFamily="18" charset="0"/>
              </a:rPr>
              <a:t>So Boggis and Bunce and Bean sent messages down to their farms asking for tents, sleeping-bags and supper.</a:t>
            </a:r>
            <a:endParaRPr lang="en-GB"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sz="2700" dirty="0"/>
          </a:p>
        </p:txBody>
      </p:sp>
      <p:pic>
        <p:nvPicPr>
          <p:cNvPr id="4" name="Recorded Sound">
            <a:hlinkClick r:id="" action="ppaction://media"/>
            <a:extLst>
              <a:ext uri="{FF2B5EF4-FFF2-40B4-BE49-F238E27FC236}">
                <a16:creationId xmlns:a16="http://schemas.microsoft.com/office/drawing/2014/main" id="{E1B4F93A-36D5-4498-9664-44ECF659051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88644" y="3245644"/>
            <a:ext cx="365522" cy="365522"/>
          </a:xfrm>
          <a:prstGeom prst="rect">
            <a:avLst/>
          </a:prstGeom>
        </p:spPr>
      </p:pic>
    </p:spTree>
    <p:extLst>
      <p:ext uri="{BB962C8B-B14F-4D97-AF65-F5344CB8AC3E}">
        <p14:creationId xmlns:p14="http://schemas.microsoft.com/office/powerpoint/2010/main" val="10563012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9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699</Words>
  <Application>Microsoft Office PowerPoint</Application>
  <PresentationFormat>On-screen Show (4:3)</PresentationFormat>
  <Paragraphs>73</Paragraphs>
  <Slides>18</Slides>
  <Notes>0</Notes>
  <HiddenSlides>0</HiddenSlides>
  <MMClips>18</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 Learning intention:  Find expressive words for said</vt:lpstr>
      <vt:lpstr>PowerPoint Presentation</vt:lpstr>
      <vt:lpstr>Listen then repeat My turn, your turn</vt:lpstr>
      <vt:lpstr>Listen then repeat My turn, your turn</vt:lpstr>
      <vt:lpstr>Finding the best expressive word.</vt:lpstr>
      <vt:lpstr>PowerPoint Presentation</vt:lpstr>
      <vt:lpstr>Fantastic Mr Fox – Chapter 7 “We’ll never let him go!” </vt:lpstr>
      <vt:lpstr>PowerPoint Presentation</vt:lpstr>
      <vt:lpstr>PowerPoint Presentation</vt:lpstr>
      <vt:lpstr>Your turn</vt:lpstr>
      <vt:lpstr>Which is best? Listen then repeat</vt:lpstr>
      <vt:lpstr>Which is best? Listen then repeat</vt:lpstr>
      <vt:lpstr>Which is best? Listen then repeat</vt:lpstr>
      <vt:lpstr>Which is best? Listen then repeat</vt:lpstr>
      <vt:lpstr>Which is best? Listen then repeat</vt:lpstr>
      <vt:lpstr>Which is best? Listen then repeat</vt:lpstr>
      <vt:lpstr>Which is best? Listen then repeat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speech</dc:title>
  <dc:creator>Craggs, Charlotte</dc:creator>
  <cp:lastModifiedBy>Matilda Scott-Wilkinson</cp:lastModifiedBy>
  <cp:revision>21</cp:revision>
  <dcterms:created xsi:type="dcterms:W3CDTF">2021-02-02T10:26:04Z</dcterms:created>
  <dcterms:modified xsi:type="dcterms:W3CDTF">2021-02-03T16:05:26Z</dcterms:modified>
</cp:coreProperties>
</file>