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42AA-FDAC-4B7E-AEA9-5B0D931903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196B24-0B99-4862-B139-C07F1189D0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9554EB2-AAFF-41EC-9ED3-8779CE6DAE3B}"/>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5" name="Footer Placeholder 4">
            <a:extLst>
              <a:ext uri="{FF2B5EF4-FFF2-40B4-BE49-F238E27FC236}">
                <a16:creationId xmlns:a16="http://schemas.microsoft.com/office/drawing/2014/main" id="{E5978730-B4C5-477C-AEEB-EC743E1C8A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BDABC2-61A4-4820-B54F-A8BF5B45CBF7}"/>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373360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B21AD-E210-4AA2-9074-0D1E031407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5A096F-614E-4C79-8A48-1304523B08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430897-1E81-46AB-ADD8-8DDEF8CF2027}"/>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5" name="Footer Placeholder 4">
            <a:extLst>
              <a:ext uri="{FF2B5EF4-FFF2-40B4-BE49-F238E27FC236}">
                <a16:creationId xmlns:a16="http://schemas.microsoft.com/office/drawing/2014/main" id="{94D1DF8C-C00F-4317-9EE8-08BD552E8C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44460-C2A1-499C-B751-C39C798DE93D}"/>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3441204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AAC4AD-874E-4D2F-A793-45B89A6D1F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5515DB-5C50-45AD-BF2C-A7D767A8E1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95A25-952D-4399-A780-3D204D38AE14}"/>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5" name="Footer Placeholder 4">
            <a:extLst>
              <a:ext uri="{FF2B5EF4-FFF2-40B4-BE49-F238E27FC236}">
                <a16:creationId xmlns:a16="http://schemas.microsoft.com/office/drawing/2014/main" id="{9BD23240-1DF3-4E08-9FDD-B6236E0CBD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99E840-63E5-4840-9601-00A6867D67CE}"/>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324232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E9A5-6878-4790-93D2-F6CD40615B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2635D6-55A8-40B2-BE6C-318A05BD13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8721A5-E26E-4899-8945-25CA1D67CC81}"/>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5" name="Footer Placeholder 4">
            <a:extLst>
              <a:ext uri="{FF2B5EF4-FFF2-40B4-BE49-F238E27FC236}">
                <a16:creationId xmlns:a16="http://schemas.microsoft.com/office/drawing/2014/main" id="{692FB3AA-C0D9-4521-BC11-9EB19B5D9C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B0367A-FCB4-408A-8255-CBD648CCCD4E}"/>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483584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91086-95B9-45A9-BE64-00F287F820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7DF518E-FE67-4BEB-83A0-093B4224E2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D83063-ED2D-4471-924A-87F4E6D9A37F}"/>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5" name="Footer Placeholder 4">
            <a:extLst>
              <a:ext uri="{FF2B5EF4-FFF2-40B4-BE49-F238E27FC236}">
                <a16:creationId xmlns:a16="http://schemas.microsoft.com/office/drawing/2014/main" id="{AF76BE74-48EC-45C8-AEBF-05BCA983B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09A73-F3A1-40FC-9124-7A2F68D92996}"/>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89759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AF67-C1E7-4381-9889-72E8C2D92B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7149F-7E19-488B-BD2F-307FCA26C8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A2C378-74FA-44A0-9304-079B04519D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AA4B50-C097-494F-8359-B09B925F741F}"/>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6" name="Footer Placeholder 5">
            <a:extLst>
              <a:ext uri="{FF2B5EF4-FFF2-40B4-BE49-F238E27FC236}">
                <a16:creationId xmlns:a16="http://schemas.microsoft.com/office/drawing/2014/main" id="{42F5D777-E2C1-4C96-8CFC-4B79E2C33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3C7FAD-03E1-4829-B2E5-C5C50B627CE2}"/>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381650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0640D-3E4A-4802-A7C5-147EF39B7DC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15B78A-419E-47D9-AE60-0FAC773C6B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2EE3223-ADC4-4A9D-B5D8-1F28713E38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D1F8917-8B6F-4C72-AC01-F4A214FA5F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8C022-6D71-4481-A2A1-F89AEBA00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915D08-D75C-4821-90F1-868817F28A17}"/>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8" name="Footer Placeholder 7">
            <a:extLst>
              <a:ext uri="{FF2B5EF4-FFF2-40B4-BE49-F238E27FC236}">
                <a16:creationId xmlns:a16="http://schemas.microsoft.com/office/drawing/2014/main" id="{6CC71454-C21A-4EB4-A9C2-998EF26CAFA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F84EE6B-CFA4-49AF-8549-7B4842428842}"/>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130467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E388-BACA-4135-B63F-F684A8A4B5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035377-55D9-45D0-8AB6-8FEC6423826D}"/>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4" name="Footer Placeholder 3">
            <a:extLst>
              <a:ext uri="{FF2B5EF4-FFF2-40B4-BE49-F238E27FC236}">
                <a16:creationId xmlns:a16="http://schemas.microsoft.com/office/drawing/2014/main" id="{C092ACB3-6888-4C59-A515-6CEB65028B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A5FE1A-8FEB-4EF8-8F4C-006F020B4FA6}"/>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715961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D86EB-3091-4DC6-A568-DCDD92643C9D}"/>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3" name="Footer Placeholder 2">
            <a:extLst>
              <a:ext uri="{FF2B5EF4-FFF2-40B4-BE49-F238E27FC236}">
                <a16:creationId xmlns:a16="http://schemas.microsoft.com/office/drawing/2014/main" id="{23BA326F-CB28-4DFC-A3F4-67B6A70FB7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615C50-092E-4873-9C56-FB242F9C8E3B}"/>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134726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B0221-DF4E-4B64-BBD0-3861AC44C2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6DE275-B609-4CAF-A70B-11857F4C64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74C7FC-A9CC-47DB-A0A3-B6F979F66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A74071-8F75-4941-81C9-B3CF844FB70F}"/>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6" name="Footer Placeholder 5">
            <a:extLst>
              <a:ext uri="{FF2B5EF4-FFF2-40B4-BE49-F238E27FC236}">
                <a16:creationId xmlns:a16="http://schemas.microsoft.com/office/drawing/2014/main" id="{C660C652-493C-4F6F-9601-2F7D35F866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3DE632-AD7E-4603-8948-5D66B8511E97}"/>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235045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CF416-B6A2-4A25-8A71-9A8C4EF87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720AD0F-9DEB-4C01-8C3B-AC04D942D3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4C35C0B-9F78-4358-BE37-8C781E2139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265C4-FF99-4EAD-96EE-F414D2EE30C6}"/>
              </a:ext>
            </a:extLst>
          </p:cNvPr>
          <p:cNvSpPr>
            <a:spLocks noGrp="1"/>
          </p:cNvSpPr>
          <p:nvPr>
            <p:ph type="dt" sz="half" idx="10"/>
          </p:nvPr>
        </p:nvSpPr>
        <p:spPr/>
        <p:txBody>
          <a:bodyPr/>
          <a:lstStyle/>
          <a:p>
            <a:fld id="{14D97F95-AC93-4EBF-B1FF-717E428ED981}" type="datetimeFigureOut">
              <a:rPr lang="en-GB" smtClean="0"/>
              <a:t>05/02/2021</a:t>
            </a:fld>
            <a:endParaRPr lang="en-GB"/>
          </a:p>
        </p:txBody>
      </p:sp>
      <p:sp>
        <p:nvSpPr>
          <p:cNvPr id="6" name="Footer Placeholder 5">
            <a:extLst>
              <a:ext uri="{FF2B5EF4-FFF2-40B4-BE49-F238E27FC236}">
                <a16:creationId xmlns:a16="http://schemas.microsoft.com/office/drawing/2014/main" id="{2B78EB15-059A-41E4-829B-B286B25858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A0A251-C5FD-4CD4-B2A8-ECBAA880BF0B}"/>
              </a:ext>
            </a:extLst>
          </p:cNvPr>
          <p:cNvSpPr>
            <a:spLocks noGrp="1"/>
          </p:cNvSpPr>
          <p:nvPr>
            <p:ph type="sldNum" sz="quarter" idx="12"/>
          </p:nvPr>
        </p:nvSpPr>
        <p:spPr/>
        <p:txBody>
          <a:bodyPr/>
          <a:lstStyle/>
          <a:p>
            <a:fld id="{AA7D459C-D3C2-4A3D-A7B9-4C2FCE33BA9F}" type="slidenum">
              <a:rPr lang="en-GB" smtClean="0"/>
              <a:t>‹#›</a:t>
            </a:fld>
            <a:endParaRPr lang="en-GB"/>
          </a:p>
        </p:txBody>
      </p:sp>
    </p:spTree>
    <p:extLst>
      <p:ext uri="{BB962C8B-B14F-4D97-AF65-F5344CB8AC3E}">
        <p14:creationId xmlns:p14="http://schemas.microsoft.com/office/powerpoint/2010/main" val="23568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680D6-AC85-4068-8054-A5FB74BF9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96DD1C-72FD-4692-9D37-9444A58F0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9348B1-6D4A-4FC3-96DB-FEFB8427B2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97F95-AC93-4EBF-B1FF-717E428ED981}" type="datetimeFigureOut">
              <a:rPr lang="en-GB" smtClean="0"/>
              <a:t>05/02/2021</a:t>
            </a:fld>
            <a:endParaRPr lang="en-GB"/>
          </a:p>
        </p:txBody>
      </p:sp>
      <p:sp>
        <p:nvSpPr>
          <p:cNvPr id="5" name="Footer Placeholder 4">
            <a:extLst>
              <a:ext uri="{FF2B5EF4-FFF2-40B4-BE49-F238E27FC236}">
                <a16:creationId xmlns:a16="http://schemas.microsoft.com/office/drawing/2014/main" id="{AE6B5563-22C5-4DEE-969C-677F3AF51C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B9D5780-9E1E-4D91-98D2-9F26E3C49B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D459C-D3C2-4A3D-A7B9-4C2FCE33BA9F}" type="slidenum">
              <a:rPr lang="en-GB" smtClean="0"/>
              <a:t>‹#›</a:t>
            </a:fld>
            <a:endParaRPr lang="en-GB"/>
          </a:p>
        </p:txBody>
      </p:sp>
    </p:spTree>
    <p:extLst>
      <p:ext uri="{BB962C8B-B14F-4D97-AF65-F5344CB8AC3E}">
        <p14:creationId xmlns:p14="http://schemas.microsoft.com/office/powerpoint/2010/main" val="2804266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audio" Target="../media/media5.m4a"/><Relationship Id="rId3" Type="http://schemas.microsoft.com/office/2007/relationships/media" Target="../media/media3.m4a"/><Relationship Id="rId7" Type="http://schemas.microsoft.com/office/2007/relationships/media" Target="../media/media5.m4a"/><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5" Type="http://schemas.microsoft.com/office/2007/relationships/media" Target="../media/media4.m4a"/><Relationship Id="rId10" Type="http://schemas.openxmlformats.org/officeDocument/2006/relationships/image" Target="../media/image1.png"/><Relationship Id="rId4" Type="http://schemas.openxmlformats.org/officeDocument/2006/relationships/audio" Target="../media/media3.m4a"/><Relationship Id="rId9"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774487B-9183-4335-867C-9694FBE7222A}"/>
              </a:ext>
            </a:extLst>
          </p:cNvPr>
          <p:cNvSpPr>
            <a:spLocks noGrp="1"/>
          </p:cNvSpPr>
          <p:nvPr>
            <p:ph type="subTitle" idx="1"/>
          </p:nvPr>
        </p:nvSpPr>
        <p:spPr>
          <a:xfrm>
            <a:off x="1656523" y="2475603"/>
            <a:ext cx="9594574" cy="1655762"/>
          </a:xfrm>
        </p:spPr>
        <p:txBody>
          <a:bodyPr>
            <a:normAutofit fontScale="70000" lnSpcReduction="20000"/>
          </a:bodyPr>
          <a:lstStyle/>
          <a:p>
            <a:endParaRPr lang="en-GB" dirty="0"/>
          </a:p>
          <a:p>
            <a:pPr algn="l"/>
            <a:r>
              <a:rPr lang="en-GB" sz="4800" u="sng" dirty="0">
                <a:latin typeface="Arial" panose="020B0604020202020204" pitchFamily="34" charset="0"/>
                <a:cs typeface="Arial" panose="020B0604020202020204" pitchFamily="34" charset="0"/>
              </a:rPr>
              <a:t>Learning Intention</a:t>
            </a:r>
          </a:p>
          <a:p>
            <a:pPr algn="l"/>
            <a:r>
              <a:rPr lang="en-GB" sz="4800" u="sng" dirty="0">
                <a:latin typeface="Arial" panose="020B0604020202020204" pitchFamily="34" charset="0"/>
                <a:cs typeface="Arial" panose="020B0604020202020204" pitchFamily="34" charset="0"/>
              </a:rPr>
              <a:t>To use information from different sources to answer questions</a:t>
            </a:r>
          </a:p>
        </p:txBody>
      </p:sp>
      <p:pic>
        <p:nvPicPr>
          <p:cNvPr id="2" name="Recorded Sound">
            <a:hlinkClick r:id="" action="ppaction://media"/>
            <a:extLst>
              <a:ext uri="{FF2B5EF4-FFF2-40B4-BE49-F238E27FC236}">
                <a16:creationId xmlns:a16="http://schemas.microsoft.com/office/drawing/2014/main" id="{5BEF6458-F6F8-4C0E-BE4B-D2359743073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77740" y="3826565"/>
            <a:ext cx="609600" cy="609600"/>
          </a:xfrm>
          <a:prstGeom prst="rect">
            <a:avLst/>
          </a:prstGeom>
        </p:spPr>
      </p:pic>
    </p:spTree>
    <p:extLst>
      <p:ext uri="{BB962C8B-B14F-4D97-AF65-F5344CB8AC3E}">
        <p14:creationId xmlns:p14="http://schemas.microsoft.com/office/powerpoint/2010/main" val="109105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7553-2F4D-4BB3-A282-A7F3B4D26346}"/>
              </a:ext>
            </a:extLst>
          </p:cNvPr>
          <p:cNvSpPr>
            <a:spLocks noGrp="1"/>
          </p:cNvSpPr>
          <p:nvPr>
            <p:ph type="title"/>
          </p:nvPr>
        </p:nvSpPr>
        <p:spPr>
          <a:xfrm>
            <a:off x="838200" y="365126"/>
            <a:ext cx="10515600" cy="642039"/>
          </a:xfrm>
        </p:spPr>
        <p:txBody>
          <a:bodyPr>
            <a:normAutofit fontScale="90000"/>
          </a:bodyPr>
          <a:lstStyle/>
          <a:p>
            <a:r>
              <a:rPr lang="en-GB" dirty="0">
                <a:solidFill>
                  <a:srgbClr val="00B0F0"/>
                </a:solidFill>
                <a:latin typeface="Arial" panose="020B0604020202020204" pitchFamily="34" charset="0"/>
                <a:cs typeface="Arial" panose="020B0604020202020204" pitchFamily="34" charset="0"/>
              </a:rPr>
              <a:t>Key Vocabulary</a:t>
            </a:r>
            <a:r>
              <a:rPr lang="en-GB" dirty="0">
                <a:solidFill>
                  <a:srgbClr val="00B0F0"/>
                </a:solidFill>
              </a:rPr>
              <a:t> </a:t>
            </a:r>
          </a:p>
        </p:txBody>
      </p:sp>
      <p:sp>
        <p:nvSpPr>
          <p:cNvPr id="3" name="Content Placeholder 2">
            <a:extLst>
              <a:ext uri="{FF2B5EF4-FFF2-40B4-BE49-F238E27FC236}">
                <a16:creationId xmlns:a16="http://schemas.microsoft.com/office/drawing/2014/main" id="{4FA2CAA7-4ECA-4B9D-81C8-1217B3382A6B}"/>
              </a:ext>
            </a:extLst>
          </p:cNvPr>
          <p:cNvSpPr>
            <a:spLocks noGrp="1"/>
          </p:cNvSpPr>
          <p:nvPr>
            <p:ph idx="1"/>
          </p:nvPr>
        </p:nvSpPr>
        <p:spPr>
          <a:xfrm>
            <a:off x="838200" y="1428060"/>
            <a:ext cx="10515600" cy="4853470"/>
          </a:xfrm>
        </p:spPr>
        <p:txBody>
          <a:bodyPr>
            <a:normAutofit fontScale="92500" lnSpcReduction="20000"/>
          </a:bodyPr>
          <a:lstStyle/>
          <a:p>
            <a:pPr marL="0" indent="0">
              <a:buNone/>
            </a:pPr>
            <a:r>
              <a:rPr lang="en-GB" dirty="0">
                <a:solidFill>
                  <a:srgbClr val="00B0F0"/>
                </a:solidFill>
              </a:rPr>
              <a:t>Primary sources</a:t>
            </a:r>
            <a:r>
              <a:rPr lang="en-GB" dirty="0"/>
              <a:t>		Primary sources are original first-hand accounts 				of an event, topic or historical time period. For 					example diary entries, letters and artefacts.</a:t>
            </a:r>
          </a:p>
          <a:p>
            <a:pPr marL="0" indent="0">
              <a:buNone/>
            </a:pPr>
            <a:endParaRPr lang="en-GB" dirty="0"/>
          </a:p>
          <a:p>
            <a:pPr marL="0" indent="0">
              <a:buNone/>
            </a:pPr>
            <a:endParaRPr lang="en-GB" dirty="0"/>
          </a:p>
          <a:p>
            <a:pPr marL="0" indent="0">
              <a:buNone/>
            </a:pPr>
            <a:r>
              <a:rPr lang="en-GB" dirty="0">
                <a:solidFill>
                  <a:srgbClr val="00B0F0"/>
                </a:solidFill>
              </a:rPr>
              <a:t>Secondary sources</a:t>
            </a:r>
            <a:r>
              <a:rPr lang="en-GB" dirty="0"/>
              <a:t>		These are second-hand accounts – for example a 				reference book, </a:t>
            </a:r>
            <a:r>
              <a:rPr lang="en-GB" dirty="0">
                <a:latin typeface="Arial" panose="020B0604020202020204" pitchFamily="34" charset="0"/>
                <a:cs typeface="Arial" panose="020B0604020202020204" pitchFamily="34" charset="0"/>
              </a:rPr>
              <a:t>someone retelling stories they 				were told by their grandparents </a:t>
            </a:r>
          </a:p>
          <a:p>
            <a:pPr marL="0" indent="0">
              <a:buNone/>
            </a:pPr>
            <a:endParaRPr lang="en-GB" dirty="0"/>
          </a:p>
          <a:p>
            <a:pPr marL="0" indent="0">
              <a:buNone/>
            </a:pPr>
            <a:r>
              <a:rPr lang="en-GB" dirty="0">
                <a:solidFill>
                  <a:srgbClr val="00B0F0"/>
                </a:solidFill>
              </a:rPr>
              <a:t>Evidence</a:t>
            </a:r>
            <a:r>
              <a:rPr lang="en-GB" dirty="0"/>
              <a:t>			Proof that something has happened or existed</a:t>
            </a:r>
          </a:p>
          <a:p>
            <a:pPr marL="0" indent="0">
              <a:buNone/>
            </a:pPr>
            <a:endParaRPr lang="en-GB" dirty="0"/>
          </a:p>
          <a:p>
            <a:pPr marL="0" indent="0">
              <a:buNone/>
            </a:pPr>
            <a:r>
              <a:rPr lang="en-GB" dirty="0">
                <a:solidFill>
                  <a:srgbClr val="00B0F0"/>
                </a:solidFill>
              </a:rPr>
              <a:t>Archaeology	</a:t>
            </a:r>
            <a:r>
              <a:rPr lang="en-GB" dirty="0"/>
              <a:t>		</a:t>
            </a:r>
            <a:r>
              <a:rPr lang="en-GB" b="0" i="0" dirty="0">
                <a:solidFill>
                  <a:srgbClr val="202124"/>
                </a:solidFill>
                <a:effectLst/>
                <a:latin typeface="arial" panose="020B0604020202020204" pitchFamily="34" charset="0"/>
              </a:rPr>
              <a:t> </a:t>
            </a:r>
            <a:r>
              <a:rPr lang="en-GB" dirty="0">
                <a:solidFill>
                  <a:srgbClr val="202124"/>
                </a:solidFill>
                <a:latin typeface="arial" panose="020B0604020202020204" pitchFamily="34" charset="0"/>
              </a:rPr>
              <a:t>It is t</a:t>
            </a:r>
            <a:r>
              <a:rPr lang="en-GB" b="0" i="0" dirty="0">
                <a:solidFill>
                  <a:srgbClr val="202124"/>
                </a:solidFill>
                <a:effectLst/>
                <a:latin typeface="arial" panose="020B0604020202020204" pitchFamily="34" charset="0"/>
              </a:rPr>
              <a:t>he study of things that people made, 					 used and left behind</a:t>
            </a:r>
            <a:endParaRPr lang="en-GB" dirty="0"/>
          </a:p>
          <a:p>
            <a:pPr marL="0" indent="0">
              <a:buNone/>
            </a:pPr>
            <a:endParaRPr lang="en-GB" dirty="0"/>
          </a:p>
          <a:p>
            <a:pPr marL="0" indent="0">
              <a:buNone/>
            </a:pPr>
            <a:endParaRPr lang="en-GB" dirty="0"/>
          </a:p>
        </p:txBody>
      </p:sp>
      <p:pic>
        <p:nvPicPr>
          <p:cNvPr id="4" name="Recorded Sound">
            <a:hlinkClick r:id="" action="ppaction://media"/>
            <a:extLst>
              <a:ext uri="{FF2B5EF4-FFF2-40B4-BE49-F238E27FC236}">
                <a16:creationId xmlns:a16="http://schemas.microsoft.com/office/drawing/2014/main" id="{97514181-C695-41CB-821B-AD2936E8FC0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588487" y="2077279"/>
            <a:ext cx="609600" cy="609600"/>
          </a:xfrm>
          <a:prstGeom prst="rect">
            <a:avLst/>
          </a:prstGeom>
        </p:spPr>
      </p:pic>
      <p:pic>
        <p:nvPicPr>
          <p:cNvPr id="5" name="Recorded Sound">
            <a:hlinkClick r:id="" action="ppaction://media"/>
            <a:extLst>
              <a:ext uri="{FF2B5EF4-FFF2-40B4-BE49-F238E27FC236}">
                <a16:creationId xmlns:a16="http://schemas.microsoft.com/office/drawing/2014/main" id="{8CA6E20E-6B87-4DFD-B5AA-267BA5FF4279}"/>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049000" y="3245195"/>
            <a:ext cx="609600" cy="609600"/>
          </a:xfrm>
          <a:prstGeom prst="rect">
            <a:avLst/>
          </a:prstGeom>
        </p:spPr>
      </p:pic>
      <p:pic>
        <p:nvPicPr>
          <p:cNvPr id="6" name="Recorded Sound">
            <a:hlinkClick r:id="" action="ppaction://media"/>
            <a:extLst>
              <a:ext uri="{FF2B5EF4-FFF2-40B4-BE49-F238E27FC236}">
                <a16:creationId xmlns:a16="http://schemas.microsoft.com/office/drawing/2014/main" id="{83AE5839-BA0F-414D-BF98-B4D957E6AAC2}"/>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0893287" y="4458562"/>
            <a:ext cx="609600" cy="609600"/>
          </a:xfrm>
          <a:prstGeom prst="rect">
            <a:avLst/>
          </a:prstGeom>
        </p:spPr>
      </p:pic>
      <p:pic>
        <p:nvPicPr>
          <p:cNvPr id="8" name="Recorded Sound">
            <a:hlinkClick r:id="" action="ppaction://media"/>
            <a:extLst>
              <a:ext uri="{FF2B5EF4-FFF2-40B4-BE49-F238E27FC236}">
                <a16:creationId xmlns:a16="http://schemas.microsoft.com/office/drawing/2014/main" id="{352E25BB-46AF-4AAA-8B3D-E37AD94C398E}"/>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8044069" y="5655365"/>
            <a:ext cx="609600" cy="609600"/>
          </a:xfrm>
          <a:prstGeom prst="rect">
            <a:avLst/>
          </a:prstGeom>
        </p:spPr>
      </p:pic>
    </p:spTree>
    <p:extLst>
      <p:ext uri="{BB962C8B-B14F-4D97-AF65-F5344CB8AC3E}">
        <p14:creationId xmlns:p14="http://schemas.microsoft.com/office/powerpoint/2010/main" val="381131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7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3238"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234"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055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5"/>
                </p:tgtEl>
              </p:cMediaNode>
            </p:audio>
            <p:audio>
              <p:cMediaNode vol="80000">
                <p:cTn id="21" fill="hold" display="0">
                  <p:stCondLst>
                    <p:cond delay="indefinite"/>
                  </p:stCondLst>
                  <p:endCondLst>
                    <p:cond evt="onStopAudio" delay="0">
                      <p:tgtEl>
                        <p:sldTgt/>
                      </p:tgtEl>
                    </p:cond>
                  </p:endCondLst>
                </p:cTn>
                <p:tgtEl>
                  <p:spTgt spid="6"/>
                </p:tgtEl>
              </p:cMediaNode>
            </p:audio>
            <p:audio>
              <p:cMediaNode vol="80000">
                <p:cTn id="22"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68DA-5C33-44CA-AF90-BA74EB987DDC}"/>
              </a:ext>
            </a:extLst>
          </p:cNvPr>
          <p:cNvSpPr>
            <a:spLocks noGrp="1"/>
          </p:cNvSpPr>
          <p:nvPr>
            <p:ph type="title"/>
          </p:nvPr>
        </p:nvSpPr>
        <p:spPr>
          <a:xfrm>
            <a:off x="513596" y="431386"/>
            <a:ext cx="10515600" cy="734805"/>
          </a:xfrm>
        </p:spPr>
        <p:txBody>
          <a:bodyPr>
            <a:normAutofit/>
          </a:bodyPr>
          <a:lstStyle/>
          <a:p>
            <a:r>
              <a:rPr lang="en-GB" sz="3200" dirty="0">
                <a:solidFill>
                  <a:srgbClr val="00B0F0"/>
                </a:solidFill>
                <a:latin typeface="Arial" panose="020B0604020202020204" pitchFamily="34" charset="0"/>
                <a:cs typeface="Arial" panose="020B0604020202020204" pitchFamily="34" charset="0"/>
              </a:rPr>
              <a:t>Recap our learning from last week</a:t>
            </a:r>
          </a:p>
        </p:txBody>
      </p:sp>
      <p:sp>
        <p:nvSpPr>
          <p:cNvPr id="4" name="Content Placeholder 2">
            <a:extLst>
              <a:ext uri="{FF2B5EF4-FFF2-40B4-BE49-F238E27FC236}">
                <a16:creationId xmlns:a16="http://schemas.microsoft.com/office/drawing/2014/main" id="{3BBC3C85-9572-47BC-89A0-D5626896C509}"/>
              </a:ext>
            </a:extLst>
          </p:cNvPr>
          <p:cNvSpPr>
            <a:spLocks noGrp="1"/>
          </p:cNvSpPr>
          <p:nvPr>
            <p:ph idx="1"/>
          </p:nvPr>
        </p:nvSpPr>
        <p:spPr>
          <a:xfrm>
            <a:off x="698977" y="1530959"/>
            <a:ext cx="4297091" cy="4406014"/>
          </a:xfrm>
        </p:spPr>
        <p:txBody>
          <a:bodyPr anchor="ctr">
            <a:normAutofit fontScale="70000" lnSpcReduction="20000"/>
          </a:bodyPr>
          <a:lstStyle/>
          <a:p>
            <a:pPr marL="0" indent="0">
              <a:buNone/>
            </a:pPr>
            <a:r>
              <a:rPr lang="en-US" sz="3400" dirty="0">
                <a:latin typeface="Arial" panose="020B0604020202020204" pitchFamily="34" charset="0"/>
                <a:cs typeface="Arial" panose="020B0604020202020204" pitchFamily="34" charset="0"/>
              </a:rPr>
              <a:t>King Vortigern, leader of the Britons, invited two Saxon brothers, called </a:t>
            </a:r>
            <a:r>
              <a:rPr lang="en-US" sz="3400" dirty="0" err="1">
                <a:solidFill>
                  <a:srgbClr val="000000"/>
                </a:solidFill>
                <a:latin typeface="Arial" panose="020B0604020202020204" pitchFamily="34" charset="0"/>
                <a:cs typeface="Arial" panose="020B0604020202020204" pitchFamily="34" charset="0"/>
              </a:rPr>
              <a:t>Hengist</a:t>
            </a:r>
            <a:r>
              <a:rPr lang="en-US" sz="3400" dirty="0">
                <a:solidFill>
                  <a:srgbClr val="000000"/>
                </a:solidFill>
                <a:latin typeface="Arial" panose="020B0604020202020204" pitchFamily="34" charset="0"/>
                <a:cs typeface="Arial" panose="020B0604020202020204" pitchFamily="34" charset="0"/>
              </a:rPr>
              <a:t> and </a:t>
            </a:r>
            <a:r>
              <a:rPr lang="en-US" sz="3400" dirty="0" err="1">
                <a:solidFill>
                  <a:srgbClr val="000000"/>
                </a:solidFill>
                <a:latin typeface="Arial" panose="020B0604020202020204" pitchFamily="34" charset="0"/>
                <a:cs typeface="Arial" panose="020B0604020202020204" pitchFamily="34" charset="0"/>
              </a:rPr>
              <a:t>Horsa</a:t>
            </a:r>
            <a:r>
              <a:rPr lang="en-US" sz="3400" dirty="0">
                <a:solidFill>
                  <a:srgbClr val="000000"/>
                </a:solidFill>
                <a:latin typeface="Arial" panose="020B0604020202020204" pitchFamily="34" charset="0"/>
                <a:cs typeface="Arial" panose="020B0604020202020204" pitchFamily="34" charset="0"/>
              </a:rPr>
              <a:t> to support them in their battles against the Picts.</a:t>
            </a:r>
          </a:p>
          <a:p>
            <a:pPr marL="0" indent="0">
              <a:buNone/>
            </a:pPr>
            <a:endParaRPr lang="en-US" sz="3400" dirty="0">
              <a:solidFill>
                <a:srgbClr val="000000"/>
              </a:solidFill>
              <a:latin typeface="Arial" panose="020B0604020202020204" pitchFamily="34" charset="0"/>
              <a:cs typeface="Arial" panose="020B0604020202020204" pitchFamily="34" charset="0"/>
            </a:endParaRPr>
          </a:p>
          <a:p>
            <a:pPr marL="0" indent="0">
              <a:buNone/>
            </a:pPr>
            <a:r>
              <a:rPr lang="en-US" sz="3400" dirty="0">
                <a:solidFill>
                  <a:srgbClr val="000000"/>
                </a:solidFill>
                <a:latin typeface="Arial" panose="020B0604020202020204" pitchFamily="34" charset="0"/>
                <a:cs typeface="Arial" panose="020B0604020202020204" pitchFamily="34" charset="0"/>
              </a:rPr>
              <a:t>They were fearful that the Picts would conquer the Anglo Saxon kingdoms as they were deemed fearless fighters with excellent tactics.</a:t>
            </a:r>
          </a:p>
          <a:p>
            <a:pPr marL="0" indent="0">
              <a:buNone/>
            </a:pPr>
            <a:endParaRPr lang="en-US" sz="3400" dirty="0">
              <a:solidFill>
                <a:srgbClr val="000000"/>
              </a:solidFill>
              <a:latin typeface="Arial" panose="020B0604020202020204" pitchFamily="34" charset="0"/>
              <a:cs typeface="Arial" panose="020B0604020202020204" pitchFamily="34" charset="0"/>
            </a:endParaRPr>
          </a:p>
          <a:p>
            <a:pPr marL="0" indent="0">
              <a:buNone/>
            </a:pPr>
            <a:r>
              <a:rPr lang="en-US" sz="3400" dirty="0">
                <a:solidFill>
                  <a:srgbClr val="000000"/>
                </a:solidFill>
                <a:latin typeface="Arial" panose="020B0604020202020204" pitchFamily="34" charset="0"/>
                <a:cs typeface="Arial" panose="020B0604020202020204" pitchFamily="34" charset="0"/>
              </a:rPr>
              <a:t>What historical evidence is there to prove these ideas?  </a:t>
            </a:r>
          </a:p>
        </p:txBody>
      </p:sp>
      <p:pic>
        <p:nvPicPr>
          <p:cNvPr id="5" name="Picture 2" descr="Hengist and Horsa: Legendary Anglo-Saxon Warrior Brothers And Leaders Of  First Settlers In Britain | MessageToEagle.com | Anglo saxon, Saxon, History">
            <a:extLst>
              <a:ext uri="{FF2B5EF4-FFF2-40B4-BE49-F238E27FC236}">
                <a16:creationId xmlns:a16="http://schemas.microsoft.com/office/drawing/2014/main" id="{86906E48-1B82-4BBF-A6D8-88D66A6E4C8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4224" r="48924" b="-1"/>
          <a:stretch/>
        </p:blipFill>
        <p:spPr bwMode="auto">
          <a:xfrm>
            <a:off x="5573576" y="1325216"/>
            <a:ext cx="5109902" cy="5532783"/>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a:extLst>
              <a:ext uri="{FF2B5EF4-FFF2-40B4-BE49-F238E27FC236}">
                <a16:creationId xmlns:a16="http://schemas.microsoft.com/office/drawing/2014/main" id="{A4B82861-50E7-4F37-8ACA-62987E8DA2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47931" y="5800449"/>
            <a:ext cx="609600" cy="609600"/>
          </a:xfrm>
          <a:prstGeom prst="rect">
            <a:avLst/>
          </a:prstGeom>
        </p:spPr>
      </p:pic>
    </p:spTree>
    <p:extLst>
      <p:ext uri="{BB962C8B-B14F-4D97-AF65-F5344CB8AC3E}">
        <p14:creationId xmlns:p14="http://schemas.microsoft.com/office/powerpoint/2010/main" val="11333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6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CCE2-57DE-4336-8DCB-149A3558C9ED}"/>
              </a:ext>
            </a:extLst>
          </p:cNvPr>
          <p:cNvSpPr>
            <a:spLocks noGrp="1"/>
          </p:cNvSpPr>
          <p:nvPr>
            <p:ph type="title"/>
          </p:nvPr>
        </p:nvSpPr>
        <p:spPr>
          <a:xfrm>
            <a:off x="684765" y="675353"/>
            <a:ext cx="9922565" cy="615537"/>
          </a:xfrm>
        </p:spPr>
        <p:txBody>
          <a:bodyPr>
            <a:noAutofit/>
          </a:bodyPr>
          <a:lstStyle/>
          <a:p>
            <a:r>
              <a:rPr lang="en-GB" sz="3600" dirty="0">
                <a:latin typeface="Arial" panose="020B0604020202020204" pitchFamily="34" charset="0"/>
                <a:cs typeface="Arial" panose="020B0604020202020204" pitchFamily="34" charset="0"/>
              </a:rPr>
              <a:t>Were the Picts fearsome fighters who could conquer the seven kingdoms?</a:t>
            </a:r>
          </a:p>
        </p:txBody>
      </p:sp>
      <p:pic>
        <p:nvPicPr>
          <p:cNvPr id="1026" name="Picture 2" descr="Image result for original roman manuscripts">
            <a:extLst>
              <a:ext uri="{FF2B5EF4-FFF2-40B4-BE49-F238E27FC236}">
                <a16:creationId xmlns:a16="http://schemas.microsoft.com/office/drawing/2014/main" id="{0FD1F8D9-58DC-43DA-A206-54CC5AC6E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458" y="1876425"/>
            <a:ext cx="2943225"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44CA3F-F615-46B2-BB75-79DBD1D91E6F}"/>
              </a:ext>
            </a:extLst>
          </p:cNvPr>
          <p:cNvSpPr txBox="1"/>
          <p:nvPr/>
        </p:nvSpPr>
        <p:spPr>
          <a:xfrm>
            <a:off x="3313666" y="1876425"/>
            <a:ext cx="4226821" cy="116955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An original manuscript by Claudius </a:t>
            </a:r>
            <a:r>
              <a:rPr lang="en-GB" sz="1400" dirty="0" err="1">
                <a:latin typeface="Arial" panose="020B0604020202020204" pitchFamily="34" charset="0"/>
                <a:cs typeface="Arial" panose="020B0604020202020204" pitchFamily="34" charset="0"/>
              </a:rPr>
              <a:t>Claudianus</a:t>
            </a:r>
            <a:r>
              <a:rPr lang="en-GB" sz="1400" dirty="0">
                <a:latin typeface="Arial" panose="020B0604020202020204" pitchFamily="34" charset="0"/>
                <a:cs typeface="Arial" panose="020B0604020202020204" pitchFamily="34" charset="0"/>
              </a:rPr>
              <a:t> writing in the early 6th century wrote of the Picts as people: ‘clothed in the skin of the Caledonian beast, their cheeks tattooed, deep blue cloaks sweeping down to their feet.’ </a:t>
            </a:r>
          </a:p>
        </p:txBody>
      </p:sp>
      <p:pic>
        <p:nvPicPr>
          <p:cNvPr id="8" name="Picture 7">
            <a:extLst>
              <a:ext uri="{FF2B5EF4-FFF2-40B4-BE49-F238E27FC236}">
                <a16:creationId xmlns:a16="http://schemas.microsoft.com/office/drawing/2014/main" id="{E13840ED-9422-42B8-B2C6-0C394BE67E09}"/>
              </a:ext>
            </a:extLst>
          </p:cNvPr>
          <p:cNvPicPr>
            <a:picLocks noChangeAspect="1"/>
          </p:cNvPicPr>
          <p:nvPr/>
        </p:nvPicPr>
        <p:blipFill rotWithShape="1">
          <a:blip r:embed="rId5"/>
          <a:srcRect l="45761" t="23949" r="24674" b="16892"/>
          <a:stretch/>
        </p:blipFill>
        <p:spPr>
          <a:xfrm>
            <a:off x="549963" y="3647262"/>
            <a:ext cx="2729947" cy="3071189"/>
          </a:xfrm>
          <a:prstGeom prst="rect">
            <a:avLst/>
          </a:prstGeom>
        </p:spPr>
      </p:pic>
      <p:sp>
        <p:nvSpPr>
          <p:cNvPr id="10" name="TextBox 9">
            <a:extLst>
              <a:ext uri="{FF2B5EF4-FFF2-40B4-BE49-F238E27FC236}">
                <a16:creationId xmlns:a16="http://schemas.microsoft.com/office/drawing/2014/main" id="{152F8BA0-D914-409C-A9C1-77B5D8809CF2}"/>
              </a:ext>
            </a:extLst>
          </p:cNvPr>
          <p:cNvSpPr txBox="1"/>
          <p:nvPr/>
        </p:nvSpPr>
        <p:spPr>
          <a:xfrm>
            <a:off x="3552202" y="4285499"/>
            <a:ext cx="2093845" cy="116955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fortress lived in by the Picts.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Why might it be a good place to live?</a:t>
            </a:r>
          </a:p>
        </p:txBody>
      </p:sp>
      <p:pic>
        <p:nvPicPr>
          <p:cNvPr id="1028" name="Picture 4" descr="weapons-num">
            <a:extLst>
              <a:ext uri="{FF2B5EF4-FFF2-40B4-BE49-F238E27FC236}">
                <a16:creationId xmlns:a16="http://schemas.microsoft.com/office/drawing/2014/main" id="{9DCF173E-0459-4E1E-A97E-53F79B6AA3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3428" r="59130" b="2878"/>
          <a:stretch/>
        </p:blipFill>
        <p:spPr bwMode="auto">
          <a:xfrm>
            <a:off x="8327870" y="1589271"/>
            <a:ext cx="3288734" cy="23899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F617874-1D37-4AA1-AA72-D6BC6A1875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6817" y="4277599"/>
            <a:ext cx="2488050" cy="244085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53F3EB5-E000-4A1B-822A-ABE312251442}"/>
              </a:ext>
            </a:extLst>
          </p:cNvPr>
          <p:cNvSpPr txBox="1"/>
          <p:nvPr/>
        </p:nvSpPr>
        <p:spPr>
          <a:xfrm>
            <a:off x="9306295" y="4285499"/>
            <a:ext cx="195407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What can you see on these stone carvings?</a:t>
            </a:r>
          </a:p>
        </p:txBody>
      </p:sp>
      <p:pic>
        <p:nvPicPr>
          <p:cNvPr id="3" name="Recorded Sound">
            <a:hlinkClick r:id="" action="ppaction://media"/>
            <a:extLst>
              <a:ext uri="{FF2B5EF4-FFF2-40B4-BE49-F238E27FC236}">
                <a16:creationId xmlns:a16="http://schemas.microsoft.com/office/drawing/2014/main" id="{D680F064-763A-4AD0-B870-1C15D8D608B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978531" y="5503473"/>
            <a:ext cx="609600" cy="609600"/>
          </a:xfrm>
          <a:prstGeom prst="rect">
            <a:avLst/>
          </a:prstGeom>
        </p:spPr>
      </p:pic>
    </p:spTree>
    <p:extLst>
      <p:ext uri="{BB962C8B-B14F-4D97-AF65-F5344CB8AC3E}">
        <p14:creationId xmlns:p14="http://schemas.microsoft.com/office/powerpoint/2010/main" val="419022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55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eapons-num">
            <a:extLst>
              <a:ext uri="{FF2B5EF4-FFF2-40B4-BE49-F238E27FC236}">
                <a16:creationId xmlns:a16="http://schemas.microsoft.com/office/drawing/2014/main" id="{421340CB-7195-44B1-977D-165E34584D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6" t="2663" r="59486" b="41993"/>
          <a:stretch/>
        </p:blipFill>
        <p:spPr bwMode="auto">
          <a:xfrm>
            <a:off x="371061" y="299831"/>
            <a:ext cx="4695936" cy="63395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apons-num">
            <a:extLst>
              <a:ext uri="{FF2B5EF4-FFF2-40B4-BE49-F238E27FC236}">
                <a16:creationId xmlns:a16="http://schemas.microsoft.com/office/drawing/2014/main" id="{5C9532D2-5235-478C-A88A-C968699E9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748" t="72355" r="11152" b="2535"/>
          <a:stretch/>
        </p:blipFill>
        <p:spPr bwMode="auto">
          <a:xfrm>
            <a:off x="6019799" y="3123853"/>
            <a:ext cx="2080592" cy="351548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EA6BE81-327D-4F43-AC38-DDFE87B07D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33" t="816" r="40261" b="66348"/>
          <a:stretch/>
        </p:blipFill>
        <p:spPr bwMode="auto">
          <a:xfrm>
            <a:off x="5577802" y="550436"/>
            <a:ext cx="3229631" cy="24273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950F897-2AB8-40A6-B015-963C83291BCF}"/>
              </a:ext>
            </a:extLst>
          </p:cNvPr>
          <p:cNvSpPr txBox="1"/>
          <p:nvPr/>
        </p:nvSpPr>
        <p:spPr>
          <a:xfrm>
            <a:off x="9053193" y="3429000"/>
            <a:ext cx="2673671" cy="1015663"/>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What do these stone carvings tell us about the Picts as fighters?</a:t>
            </a:r>
          </a:p>
        </p:txBody>
      </p:sp>
    </p:spTree>
    <p:extLst>
      <p:ext uri="{BB962C8B-B14F-4D97-AF65-F5344CB8AC3E}">
        <p14:creationId xmlns:p14="http://schemas.microsoft.com/office/powerpoint/2010/main" val="2714027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EB9BC6-DB9F-40CF-8140-165386FA695F}"/>
              </a:ext>
            </a:extLst>
          </p:cNvPr>
          <p:cNvPicPr>
            <a:picLocks noChangeAspect="1"/>
          </p:cNvPicPr>
          <p:nvPr/>
        </p:nvPicPr>
        <p:blipFill rotWithShape="1">
          <a:blip r:embed="rId2"/>
          <a:srcRect l="4463" t="46375" r="79565" b="32263"/>
          <a:stretch/>
        </p:blipFill>
        <p:spPr>
          <a:xfrm>
            <a:off x="290097" y="386066"/>
            <a:ext cx="3869636" cy="2909760"/>
          </a:xfrm>
          <a:prstGeom prst="rect">
            <a:avLst/>
          </a:prstGeom>
        </p:spPr>
      </p:pic>
      <p:sp>
        <p:nvSpPr>
          <p:cNvPr id="5" name="TextBox 4">
            <a:extLst>
              <a:ext uri="{FF2B5EF4-FFF2-40B4-BE49-F238E27FC236}">
                <a16:creationId xmlns:a16="http://schemas.microsoft.com/office/drawing/2014/main" id="{74594B33-7139-468D-BCF5-3D17A90D4D79}"/>
              </a:ext>
            </a:extLst>
          </p:cNvPr>
          <p:cNvSpPr txBox="1"/>
          <p:nvPr/>
        </p:nvSpPr>
        <p:spPr>
          <a:xfrm>
            <a:off x="470030" y="3429000"/>
            <a:ext cx="432309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 battle site 685AD where the Picts waited for their enemies to arrive.</a:t>
            </a:r>
          </a:p>
        </p:txBody>
      </p:sp>
      <p:pic>
        <p:nvPicPr>
          <p:cNvPr id="9" name="Picture 8">
            <a:extLst>
              <a:ext uri="{FF2B5EF4-FFF2-40B4-BE49-F238E27FC236}">
                <a16:creationId xmlns:a16="http://schemas.microsoft.com/office/drawing/2014/main" id="{7D8F3601-5EA4-4AE8-BB9D-0CD8DA4AB2B5}"/>
              </a:ext>
            </a:extLst>
          </p:cNvPr>
          <p:cNvPicPr>
            <a:picLocks noChangeAspect="1"/>
          </p:cNvPicPr>
          <p:nvPr/>
        </p:nvPicPr>
        <p:blipFill rotWithShape="1">
          <a:blip r:embed="rId3"/>
          <a:srcRect l="32608" t="50000" r="45109" b="22112"/>
          <a:stretch/>
        </p:blipFill>
        <p:spPr>
          <a:xfrm>
            <a:off x="6431952" y="3398267"/>
            <a:ext cx="3389061" cy="2384742"/>
          </a:xfrm>
          <a:prstGeom prst="rect">
            <a:avLst/>
          </a:prstGeom>
        </p:spPr>
      </p:pic>
      <p:sp>
        <p:nvSpPr>
          <p:cNvPr id="10" name="TextBox 9">
            <a:extLst>
              <a:ext uri="{FF2B5EF4-FFF2-40B4-BE49-F238E27FC236}">
                <a16:creationId xmlns:a16="http://schemas.microsoft.com/office/drawing/2014/main" id="{1CFC3E2F-B9FD-4E69-9096-DBF53E50F2E7}"/>
              </a:ext>
            </a:extLst>
          </p:cNvPr>
          <p:cNvSpPr txBox="1"/>
          <p:nvPr/>
        </p:nvSpPr>
        <p:spPr>
          <a:xfrm>
            <a:off x="6656085" y="5783009"/>
            <a:ext cx="4323099" cy="830997"/>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 broch that has been excavated by archaeologists to explore the life of Pict fighters.</a:t>
            </a:r>
          </a:p>
        </p:txBody>
      </p:sp>
      <p:sp>
        <p:nvSpPr>
          <p:cNvPr id="12" name="TextBox 11">
            <a:extLst>
              <a:ext uri="{FF2B5EF4-FFF2-40B4-BE49-F238E27FC236}">
                <a16:creationId xmlns:a16="http://schemas.microsoft.com/office/drawing/2014/main" id="{96A0FE8D-3C68-4A07-A8CD-B39244917A7C}"/>
              </a:ext>
            </a:extLst>
          </p:cNvPr>
          <p:cNvSpPr txBox="1"/>
          <p:nvPr/>
        </p:nvSpPr>
        <p:spPr>
          <a:xfrm>
            <a:off x="69756" y="5906121"/>
            <a:ext cx="6096000" cy="584775"/>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Bede’s diary says ‘</a:t>
            </a:r>
            <a:r>
              <a:rPr lang="en-GB" sz="1600" b="0" dirty="0">
                <a:effectLst/>
                <a:latin typeface="Arial" panose="020B0604020202020204" pitchFamily="34" charset="0"/>
                <a:cs typeface="Arial" panose="020B0604020202020204" pitchFamily="34" charset="0"/>
              </a:rPr>
              <a:t>the Picts with their king emerged as victors, and the Saxon thugs never again ventured forth </a:t>
            </a:r>
            <a:r>
              <a:rPr lang="en-GB" sz="1600" dirty="0">
                <a:latin typeface="Arial" panose="020B0604020202020204" pitchFamily="34" charset="0"/>
                <a:cs typeface="Arial" panose="020B0604020202020204" pitchFamily="34" charset="0"/>
              </a:rPr>
              <a:t>to their land’</a:t>
            </a:r>
          </a:p>
        </p:txBody>
      </p:sp>
      <p:pic>
        <p:nvPicPr>
          <p:cNvPr id="3074" name="Picture 2" descr="Image result for venerable bede">
            <a:extLst>
              <a:ext uri="{FF2B5EF4-FFF2-40B4-BE49-F238E27FC236}">
                <a16:creationId xmlns:a16="http://schemas.microsoft.com/office/drawing/2014/main" id="{C91789CB-D866-45FA-9F7B-882C31A788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078" y="4395480"/>
            <a:ext cx="349567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ACTICS USED BY THE PICTS IN BATTLE">
            <a:extLst>
              <a:ext uri="{FF2B5EF4-FFF2-40B4-BE49-F238E27FC236}">
                <a16:creationId xmlns:a16="http://schemas.microsoft.com/office/drawing/2014/main" id="{8A64182A-53CE-4E15-86C5-07403CC7D6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43994"/>
            <a:ext cx="3993160" cy="2790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4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2B87-F5CD-4758-973D-3086A4F923C2}"/>
              </a:ext>
            </a:extLst>
          </p:cNvPr>
          <p:cNvSpPr>
            <a:spLocks noGrp="1"/>
          </p:cNvSpPr>
          <p:nvPr>
            <p:ph type="title"/>
          </p:nvPr>
        </p:nvSpPr>
        <p:spPr>
          <a:xfrm>
            <a:off x="838200" y="365125"/>
            <a:ext cx="10515600" cy="880579"/>
          </a:xfrm>
        </p:spPr>
        <p:txBody>
          <a:bodyPr>
            <a:normAutofit/>
          </a:bodyPr>
          <a:lstStyle/>
          <a:p>
            <a:r>
              <a:rPr lang="en-GB" sz="4000" dirty="0">
                <a:solidFill>
                  <a:srgbClr val="00B0F0"/>
                </a:solidFill>
                <a:latin typeface="Arial" panose="020B0604020202020204" pitchFamily="34" charset="0"/>
                <a:cs typeface="Arial" panose="020B0604020202020204" pitchFamily="34" charset="0"/>
              </a:rPr>
              <a:t>Now it’s your turn</a:t>
            </a:r>
          </a:p>
        </p:txBody>
      </p:sp>
      <p:sp>
        <p:nvSpPr>
          <p:cNvPr id="3" name="Content Placeholder 2">
            <a:extLst>
              <a:ext uri="{FF2B5EF4-FFF2-40B4-BE49-F238E27FC236}">
                <a16:creationId xmlns:a16="http://schemas.microsoft.com/office/drawing/2014/main" id="{88A427AA-6D59-42B9-98E8-92A21B2E3C74}"/>
              </a:ext>
            </a:extLst>
          </p:cNvPr>
          <p:cNvSpPr>
            <a:spLocks noGrp="1"/>
          </p:cNvSpPr>
          <p:nvPr>
            <p:ph idx="1"/>
          </p:nvPr>
        </p:nvSpPr>
        <p:spPr>
          <a:xfrm>
            <a:off x="838200" y="1253331"/>
            <a:ext cx="10515600" cy="5054704"/>
          </a:xfrm>
        </p:spPr>
        <p:txBody>
          <a:bodyPr>
            <a:normAutofit lnSpcReduction="10000"/>
          </a:bodyPr>
          <a:lstStyle/>
          <a:p>
            <a:pPr marL="0" indent="0">
              <a:buNone/>
            </a:pPr>
            <a:r>
              <a:rPr lang="en-GB" dirty="0"/>
              <a:t>Can you work with someone at home to look carefully again at the primary and secondary sources and consider our question. Talk about the question together and find evidence to support your views.</a:t>
            </a:r>
          </a:p>
          <a:p>
            <a:pPr marL="0" indent="0">
              <a:buNone/>
            </a:pPr>
            <a:endParaRPr lang="en-GB" dirty="0"/>
          </a:p>
          <a:p>
            <a:pPr marL="0" indent="0">
              <a:buNone/>
            </a:pPr>
            <a:r>
              <a:rPr lang="en-GB" sz="2800" dirty="0">
                <a:solidFill>
                  <a:srgbClr val="FF0000"/>
                </a:solidFill>
                <a:latin typeface="Arial" panose="020B0604020202020204" pitchFamily="34" charset="0"/>
                <a:cs typeface="Arial" panose="020B0604020202020204" pitchFamily="34" charset="0"/>
              </a:rPr>
              <a:t>Were the Picts fearsome fighters who could conquer the seven kingdoms?</a:t>
            </a:r>
          </a:p>
          <a:p>
            <a:pPr marL="0" indent="0">
              <a:buNone/>
            </a:pPr>
            <a:endParaRPr lang="en-GB" dirty="0"/>
          </a:p>
          <a:p>
            <a:pPr marL="0" indent="0">
              <a:buNone/>
            </a:pPr>
            <a:r>
              <a:rPr lang="en-GB" dirty="0"/>
              <a:t>Can you explain the reasons for your views.</a:t>
            </a:r>
          </a:p>
          <a:p>
            <a:pPr marL="0" indent="0">
              <a:buNone/>
            </a:pPr>
            <a:endParaRPr lang="en-GB" dirty="0"/>
          </a:p>
          <a:p>
            <a:pPr marL="0" indent="0">
              <a:buNone/>
            </a:pPr>
            <a:r>
              <a:rPr lang="en-GB" dirty="0"/>
              <a:t>I believe the Picts were impressive fighters because they had many weapons. In the stone carvings, there are pictures of swords, shields and long sticks to use in battle. </a:t>
            </a:r>
          </a:p>
        </p:txBody>
      </p:sp>
      <p:pic>
        <p:nvPicPr>
          <p:cNvPr id="4" name="Recorded Sound">
            <a:hlinkClick r:id="" action="ppaction://media"/>
            <a:extLst>
              <a:ext uri="{FF2B5EF4-FFF2-40B4-BE49-F238E27FC236}">
                <a16:creationId xmlns:a16="http://schemas.microsoft.com/office/drawing/2014/main" id="{9E12B4E7-5F01-4E2C-99AA-62981A179B3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0" y="5604669"/>
            <a:ext cx="609600" cy="609600"/>
          </a:xfrm>
          <a:prstGeom prst="rect">
            <a:avLst/>
          </a:prstGeom>
        </p:spPr>
      </p:pic>
    </p:spTree>
    <p:extLst>
      <p:ext uri="{BB962C8B-B14F-4D97-AF65-F5344CB8AC3E}">
        <p14:creationId xmlns:p14="http://schemas.microsoft.com/office/powerpoint/2010/main" val="140556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426</Words>
  <Application>Microsoft Office PowerPoint</Application>
  <PresentationFormat>Widescreen</PresentationFormat>
  <Paragraphs>36</Paragraphs>
  <Slides>7</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Arial</vt:lpstr>
      <vt:lpstr>Calibri</vt:lpstr>
      <vt:lpstr>Calibri Light</vt:lpstr>
      <vt:lpstr>Office Theme</vt:lpstr>
      <vt:lpstr>PowerPoint Presentation</vt:lpstr>
      <vt:lpstr>Key Vocabulary </vt:lpstr>
      <vt:lpstr>Recap our learning from last week</vt:lpstr>
      <vt:lpstr>Were the Picts fearsome fighters who could conquer the seven kingdoms?</vt:lpstr>
      <vt:lpstr>PowerPoint Presentation</vt:lpstr>
      <vt:lpstr>PowerPoint Presentation</vt:lpstr>
      <vt:lpstr>Now it’s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Bekki Conroy</dc:creator>
  <cp:lastModifiedBy>Bekki Conroy</cp:lastModifiedBy>
  <cp:revision>18</cp:revision>
  <dcterms:created xsi:type="dcterms:W3CDTF">2021-02-05T01:06:32Z</dcterms:created>
  <dcterms:modified xsi:type="dcterms:W3CDTF">2021-02-05T06:24:34Z</dcterms:modified>
</cp:coreProperties>
</file>