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7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77"/>
  </p:normalViewPr>
  <p:slideViewPr>
    <p:cSldViewPr snapToGrid="0" snapToObjects="1">
      <p:cViewPr varScale="1">
        <p:scale>
          <a:sx n="101" d="100"/>
          <a:sy n="101" d="100"/>
        </p:scale>
        <p:origin x="10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B8136-4330-4480-80D9-0F6FD97061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6072" y="1124712"/>
            <a:ext cx="11036808" cy="3172968"/>
          </a:xfrm>
        </p:spPr>
        <p:txBody>
          <a:bodyPr anchor="b">
            <a:normAutofit/>
          </a:bodyPr>
          <a:lstStyle>
            <a:lvl1pPr algn="l">
              <a:defRPr sz="8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6E5739-DD96-45FB-B609-3E3447A52F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6072" y="4727448"/>
            <a:ext cx="11036808" cy="1481328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FF558-51F9-42A2-9944-DBE23DA8B2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6072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1/14/21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8C0E86-A7F7-4BDC-A637-254E5252D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D10ADE-E9DA-4E57-BF57-1CCB65219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69680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D06CE56-3881-4ADA-8CEF-D18B02C242A3}"/>
              </a:ext>
            </a:extLst>
          </p:cNvPr>
          <p:cNvSpPr/>
          <p:nvPr/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9F3C543-62EC-4433-9C93-A2CD8764E9B4}"/>
              </a:ext>
            </a:extLst>
          </p:cNvPr>
          <p:cNvSpPr/>
          <p:nvPr/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04602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32C18-E430-4EC7-BD7C-99D86D012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C5012F-7119-4D94-9717-3862E1C938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9A4A-D287-4207-9037-70DB007A1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1/14/21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ECFCAC-80DB-43BB-B3F1-AC22BACEE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679730-3487-4D94-A0DC-C21684963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911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43C89D-929E-4CD1-BCCC-72A14C0335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D450EA-A577-4B76-A12F-650BEB20FD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D2603B-9ACE-4FA9-805B-9B91EB63D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1/14/21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E18AC-D6A9-4A61-885D-68E2B684A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97AE4-AA47-4E14-8FFE-171FAE47F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050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D6FBB9D-1CAA-4D05-AB33-BABDFE17B843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27B71-B4B6-4823-80A1-68C40B475118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9A6DB05-9FB5-4B07-8675-74C23D4FD89D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358CF-0758-490A-A084-C46443B9A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71183-B3CE-4F45-92FB-98290CA0E2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78024"/>
            <a:ext cx="10168128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7DED67-27EC-4D43-A21C-093C1DB048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1/14/21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747CE3-4890-4BC1-94DB-5D49D02C9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C5AD3-D79A-4D46-B25B-822FE0252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941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5AEDC5C-2E87-49C6-AB07-A95E5F39ED8E}"/>
              </a:ext>
            </a:extLst>
          </p:cNvPr>
          <p:cNvSpPr/>
          <p:nvPr/>
        </p:nvSpPr>
        <p:spPr>
          <a:xfrm>
            <a:off x="558210" y="4981421"/>
            <a:ext cx="11134956" cy="82296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7D88DE-E462-4C8A-BF99-609390DFB781}"/>
              </a:ext>
            </a:extLst>
          </p:cNvPr>
          <p:cNvSpPr/>
          <p:nvPr/>
        </p:nvSpPr>
        <p:spPr>
          <a:xfrm>
            <a:off x="498834" y="5118581"/>
            <a:ext cx="146304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E44900-E8BF-4B12-8BCB-41076E2B6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784" y="640080"/>
            <a:ext cx="10890504" cy="4114800"/>
          </a:xfrm>
        </p:spPr>
        <p:txBody>
          <a:bodyPr anchor="b">
            <a:normAutofit/>
          </a:bodyPr>
          <a:lstStyle>
            <a:lvl1pPr>
              <a:defRPr sz="6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7741F9-B00F-4463-A257-6B66DABD9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5102352"/>
            <a:ext cx="10607040" cy="585216"/>
          </a:xfrm>
        </p:spPr>
        <p:txBody>
          <a:bodyPr anchor="ctr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8BFA7D-4401-4285-802B-1579165F0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1/14/21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909C5-AA19-4195-8376-9002D5DF4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AC3F32-46E0-47C8-8565-5969A475F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794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076262E-36A0-40C6-ADE6-90CD9FB9B9EA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2677A9B-4D1D-4D80-912C-24570140A650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3DC8C98-510F-48C9-82B2-9E4F760A68DF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A078AE-0BC3-48F9-87EC-2DB0CCE7E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A20DF-0829-4336-B59F-FF9D7AA9D8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15568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35D01C-CF67-4DF6-B96C-FFC9D5BF84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45936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BBD797-6031-4F82-8726-EAB757027F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1/14/21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B3F71C-B897-4909-A75E-8716AD49C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78BC14-5BB1-405F-A6F3-C07230F08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388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B671BDE-E45C-41A1-9B98-4A607D703855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99500CE-917A-4D03-A7DF-71D8EBBC1537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3D0D377-28B0-417D-886B-9483AF064975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8F91F8-0767-40B5-A3AA-72931FC19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AE0554-8BEE-4BF6-9519-51B8475D3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5568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4A358D-C930-48E0-B372-06A826B74C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15568" y="3203688"/>
            <a:ext cx="4937760" cy="29685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B6615E-4966-4150-83B6-C47591B363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45936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409F6B-C17B-4B4F-9F35-5068BDC4E2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45936" y="3203687"/>
            <a:ext cx="4937760" cy="296851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BC356D-052B-4A9B-8B2F-6665FD325A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1/14/21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C5E5FA-26A9-467C-93E3-8476142D1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79E50C-1E40-4B48-871B-E392428D2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503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8C0689C4-0DB3-408B-A956-40326B4AE4C4}"/>
              </a:ext>
            </a:extLst>
          </p:cNvPr>
          <p:cNvSpPr/>
          <p:nvPr/>
        </p:nvSpPr>
        <p:spPr>
          <a:xfrm>
            <a:off x="665853" y="1533525"/>
            <a:ext cx="10917063" cy="379095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6E1D10E-1C30-41BF-8C3B-C460C9B5597B}"/>
              </a:ext>
            </a:extLst>
          </p:cNvPr>
          <p:cNvSpPr/>
          <p:nvPr/>
        </p:nvSpPr>
        <p:spPr>
          <a:xfrm>
            <a:off x="609084" y="2971798"/>
            <a:ext cx="128016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9454F2-0EE5-4888-AF4C-82F825E62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992" y="1938528"/>
            <a:ext cx="10177272" cy="2990088"/>
          </a:xfrm>
        </p:spPr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C91241-A315-4643-91E5-CF2C25CC9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1/14/21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706D86-5479-487D-94C8-76093D84F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739411-CED6-43D4-868D-A65C4161A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252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C447E0-1D4D-4EF2-B81B-4B2400EE3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1/14/21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984CA0-2A78-4600-9F3D-19B09E790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440955-B18E-49D3-AE7B-B331200E3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085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FA417FE-CD1A-486F-A4AC-E4000A2FB18E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318F0F5-812B-472C-9408-B80F2553F5E0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F7751B-CD8F-4F5B-A903-1DCE5D1E8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55C8A-A0BB-441D-976F-EB56D4382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192" y="1709928"/>
            <a:ext cx="6729984" cy="4096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DE6A51-A2E5-4BFA-B571-9FDFE1BBFB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29000"/>
            <a:ext cx="3099816" cy="20665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92778A-DD4C-4651-9C53-8B0C44CD88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1/14/21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6C7F66-2DFA-4146-BE1A-CE2890FE4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85D185-B1B6-4D62-81BE-BE82C80AC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320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68B77B5-211C-456E-B79F-306CC3619347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63C338-194D-4F23-ABEC-60A7EA96F302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C04DCC-0E3E-4F05-9FAC-9FA6CA4B2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A29649-B19F-499E-8E9A-3577EAC8F0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65192" y="1161288"/>
            <a:ext cx="6729984" cy="4645152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C9EF2E-A8CD-41A1-B11A-0D8842797A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38144"/>
            <a:ext cx="3099816" cy="20574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4257B5-0DE0-401F-9171-E8687A97DB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1/14/21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8CD9AD-D667-4FD4-AA34-428AA0BCD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770FB6-F273-4BA6-8B97-9835AC537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051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325BDE-35A4-4AAD-960B-C1415864A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459C78-0CC4-4552-93DD-49B4194D00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4A3C-9C54-46A6-B3EF-5B36362423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C24A9-CCB6-4F8D-B8DB-C2F3692CFA5A}" type="datetimeFigureOut">
              <a:rPr lang="en-US" smtClean="0"/>
              <a:t>1/14/21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D5A696-7B4B-4181-A961-7D66556D50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038CB5-8F4A-401D-A3A9-B27DC15B7A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446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5DCB5928-DC7D-4612-9922-441966E156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9" name="Freeform: Shape 18">
            <a:extLst>
              <a:ext uri="{FF2B5EF4-FFF2-40B4-BE49-F238E27FC236}">
                <a16:creationId xmlns:a16="http://schemas.microsoft.com/office/drawing/2014/main" id="{682C1161-1736-45EC-99B7-33F3CAE9D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959047" cy="6858000"/>
          </a:xfrm>
          <a:custGeom>
            <a:avLst/>
            <a:gdLst>
              <a:gd name="connsiteX0" fmla="*/ 0 w 4959047"/>
              <a:gd name="connsiteY0" fmla="*/ 0 h 6858000"/>
              <a:gd name="connsiteX1" fmla="*/ 4110127 w 4959047"/>
              <a:gd name="connsiteY1" fmla="*/ 0 h 6858000"/>
              <a:gd name="connsiteX2" fmla="*/ 4179024 w 4959047"/>
              <a:gd name="connsiteY2" fmla="*/ 123368 h 6858000"/>
              <a:gd name="connsiteX3" fmla="*/ 4959047 w 4959047"/>
              <a:gd name="connsiteY3" fmla="*/ 3429000 h 6858000"/>
              <a:gd name="connsiteX4" fmla="*/ 4179024 w 4959047"/>
              <a:gd name="connsiteY4" fmla="*/ 6734633 h 6858000"/>
              <a:gd name="connsiteX5" fmla="*/ 4110127 w 4959047"/>
              <a:gd name="connsiteY5" fmla="*/ 6858000 h 6858000"/>
              <a:gd name="connsiteX6" fmla="*/ 0 w 495904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959047" h="6858000">
                <a:moveTo>
                  <a:pt x="0" y="0"/>
                </a:moveTo>
                <a:lnTo>
                  <a:pt x="4110127" y="0"/>
                </a:lnTo>
                <a:lnTo>
                  <a:pt x="4179024" y="123368"/>
                </a:lnTo>
                <a:cubicBezTo>
                  <a:pt x="4668929" y="1045156"/>
                  <a:pt x="4959047" y="2189404"/>
                  <a:pt x="4959047" y="3429000"/>
                </a:cubicBezTo>
                <a:cubicBezTo>
                  <a:pt x="4959047" y="4668597"/>
                  <a:pt x="4668929" y="5812845"/>
                  <a:pt x="4179024" y="6734633"/>
                </a:cubicBezTo>
                <a:lnTo>
                  <a:pt x="4110127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algn="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1" name="Freeform: Shape 20">
            <a:extLst>
              <a:ext uri="{FF2B5EF4-FFF2-40B4-BE49-F238E27FC236}">
                <a16:creationId xmlns:a16="http://schemas.microsoft.com/office/drawing/2014/main" id="{84D4DDB8-B68F-45B0-9F62-C4279996F6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948887" cy="6858000"/>
          </a:xfrm>
          <a:custGeom>
            <a:avLst/>
            <a:gdLst>
              <a:gd name="connsiteX0" fmla="*/ 0 w 4948887"/>
              <a:gd name="connsiteY0" fmla="*/ 0 h 6858000"/>
              <a:gd name="connsiteX1" fmla="*/ 4099967 w 4948887"/>
              <a:gd name="connsiteY1" fmla="*/ 0 h 6858000"/>
              <a:gd name="connsiteX2" fmla="*/ 4168864 w 4948887"/>
              <a:gd name="connsiteY2" fmla="*/ 123368 h 6858000"/>
              <a:gd name="connsiteX3" fmla="*/ 4948887 w 4948887"/>
              <a:gd name="connsiteY3" fmla="*/ 3429000 h 6858000"/>
              <a:gd name="connsiteX4" fmla="*/ 4168864 w 4948887"/>
              <a:gd name="connsiteY4" fmla="*/ 6734633 h 6858000"/>
              <a:gd name="connsiteX5" fmla="*/ 4099967 w 4948887"/>
              <a:gd name="connsiteY5" fmla="*/ 6858000 h 6858000"/>
              <a:gd name="connsiteX6" fmla="*/ 0 w 494888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948887" h="6858000">
                <a:moveTo>
                  <a:pt x="0" y="0"/>
                </a:moveTo>
                <a:lnTo>
                  <a:pt x="4099967" y="0"/>
                </a:lnTo>
                <a:lnTo>
                  <a:pt x="4168864" y="123368"/>
                </a:lnTo>
                <a:cubicBezTo>
                  <a:pt x="4658769" y="1045156"/>
                  <a:pt x="4948887" y="2189404"/>
                  <a:pt x="4948887" y="3429000"/>
                </a:cubicBezTo>
                <a:cubicBezTo>
                  <a:pt x="4948887" y="4668597"/>
                  <a:pt x="4658769" y="5812845"/>
                  <a:pt x="4168864" y="6734633"/>
                </a:cubicBezTo>
                <a:lnTo>
                  <a:pt x="4099967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96B95B-400A-AB4E-BE02-76E67E6429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1" y="1122363"/>
            <a:ext cx="4023360" cy="3204134"/>
          </a:xfrm>
        </p:spPr>
        <p:txBody>
          <a:bodyPr anchor="b">
            <a:normAutofit/>
          </a:bodyPr>
          <a:lstStyle/>
          <a:p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Unit and non-unit fractions 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4023360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2EA1DF49-4505-40D0-846D-9C2E7380224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4062" b="11032"/>
          <a:stretch/>
        </p:blipFill>
        <p:spPr>
          <a:xfrm>
            <a:off x="5414356" y="1751173"/>
            <a:ext cx="6408836" cy="320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65690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24023C-DB00-3548-AD8C-724C90A79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What is a unit fraction?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1D45B9-88BA-944C-9119-37FF841B12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We know that fractions are made up of 2 parts, numerators and denominators.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				In a unit fraction, the numerator is 					always 1. For example ½ and ¼ </a:t>
            </a:r>
          </a:p>
        </p:txBody>
      </p:sp>
      <p:pic>
        <p:nvPicPr>
          <p:cNvPr id="1028" name="Picture 4" descr="Fraction Poster-Denominator and Numerator definitions and model | Numerator,  Math word walls, Denominator">
            <a:extLst>
              <a:ext uri="{FF2B5EF4-FFF2-40B4-BE49-F238E27FC236}">
                <a16:creationId xmlns:a16="http://schemas.microsoft.com/office/drawing/2014/main" id="{1295E8DB-DC20-6B43-B9AD-B5B0719E0B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075" y="3429000"/>
            <a:ext cx="4445000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188911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24023C-DB00-3548-AD8C-724C90A79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What is a non-unit fraction?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1D45B9-88BA-944C-9119-37FF841B12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Unit fractions and non-unit fractions are both made up of 2 parts.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				In a non- unit fraction, the						numerator is always larger than 1.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				For example 2/3 or 3/5</a:t>
            </a:r>
          </a:p>
        </p:txBody>
      </p:sp>
      <p:pic>
        <p:nvPicPr>
          <p:cNvPr id="3074" name="Picture 2" descr="The Numerator and Denominator - Fractions - Free Math Help">
            <a:extLst>
              <a:ext uri="{FF2B5EF4-FFF2-40B4-BE49-F238E27FC236}">
                <a16:creationId xmlns:a16="http://schemas.microsoft.com/office/drawing/2014/main" id="{DEA1FC9B-3755-D548-B00A-ED99A1E0E6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304" y="4154488"/>
            <a:ext cx="3759200" cy="165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78833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C7DA48-0785-2C48-9B40-12155DA40E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Identifying fractions from visual representations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2DAFF6-307D-9245-B726-4A377E3FB7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2938" y="2478024"/>
            <a:ext cx="10640758" cy="369417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To identify fractions, the numerator tells you how many ‘bits’ or equal groups we’re talking about. The denominator is how many ‘bits’ or equal groups there are altogether.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	This shows 1/10 because 1 bit out of 10 are shaded.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	This shows 7/10 because 7 bits out of 10 are shaded.</a:t>
            </a:r>
          </a:p>
        </p:txBody>
      </p:sp>
      <p:pic>
        <p:nvPicPr>
          <p:cNvPr id="4098" name="Picture 2" descr="What is Decimal Fraction? [Definition, Facts &amp; Example]">
            <a:extLst>
              <a:ext uri="{FF2B5EF4-FFF2-40B4-BE49-F238E27FC236}">
                <a16:creationId xmlns:a16="http://schemas.microsoft.com/office/drawing/2014/main" id="{191BE7F4-2DCE-804E-AFF1-F06B2019C23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511" t="4056" r="46140" b="83527"/>
          <a:stretch/>
        </p:blipFill>
        <p:spPr bwMode="auto">
          <a:xfrm>
            <a:off x="642938" y="4296540"/>
            <a:ext cx="1757362" cy="714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What is Decimal Fraction? [Definition, Facts &amp; Example]">
            <a:extLst>
              <a:ext uri="{FF2B5EF4-FFF2-40B4-BE49-F238E27FC236}">
                <a16:creationId xmlns:a16="http://schemas.microsoft.com/office/drawing/2014/main" id="{8438CDF7-932F-2C4E-B2F6-6EAF1C1B473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07" t="20437" r="45809" b="64653"/>
          <a:stretch/>
        </p:blipFill>
        <p:spPr bwMode="auto">
          <a:xfrm>
            <a:off x="657225" y="5326955"/>
            <a:ext cx="1743075" cy="8578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75751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709FAB-C535-294B-A565-41B4A7D798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Equivalent fractions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A0A512-DB3E-B94A-8889-B6B839105F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6943" y="2478024"/>
            <a:ext cx="10168128" cy="3694176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		This could be 2/6 or 1/3 because 1 out of 3			equal parts are shaded.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		This could be 3/12 or ¼ because 1 out </a:t>
            </a: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of 4			equal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parts </a:t>
            </a: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are circled.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122" name="Picture 2" descr="Free Equivalent Fractions Worksheets | Cazoom Maths">
            <a:extLst>
              <a:ext uri="{FF2B5EF4-FFF2-40B4-BE49-F238E27FC236}">
                <a16:creationId xmlns:a16="http://schemas.microsoft.com/office/drawing/2014/main" id="{6CC9C90D-2273-2048-96CD-84BB0621043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54" t="38750" r="69015" b="50000"/>
          <a:stretch/>
        </p:blipFill>
        <p:spPr bwMode="auto">
          <a:xfrm>
            <a:off x="1115567" y="2549462"/>
            <a:ext cx="2257477" cy="879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On average, each Colorado resident checked out 12 items from public  libraries in 2012 – Library Research Service">
            <a:extLst>
              <a:ext uri="{FF2B5EF4-FFF2-40B4-BE49-F238E27FC236}">
                <a16:creationId xmlns:a16="http://schemas.microsoft.com/office/drawing/2014/main" id="{14B11FB9-F42F-784F-A010-8EFBD68198B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5050"/>
          <a:stretch/>
        </p:blipFill>
        <p:spPr bwMode="auto">
          <a:xfrm>
            <a:off x="1115567" y="3740150"/>
            <a:ext cx="2114550" cy="2120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val 3">
            <a:extLst>
              <a:ext uri="{FF2B5EF4-FFF2-40B4-BE49-F238E27FC236}">
                <a16:creationId xmlns:a16="http://schemas.microsoft.com/office/drawing/2014/main" id="{D94F27B7-0D79-D447-A0AB-634E08DB1E8C}"/>
              </a:ext>
            </a:extLst>
          </p:cNvPr>
          <p:cNvSpPr/>
          <p:nvPr/>
        </p:nvSpPr>
        <p:spPr>
          <a:xfrm>
            <a:off x="1014413" y="3600450"/>
            <a:ext cx="685800" cy="2428875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008405"/>
      </p:ext>
    </p:extLst>
  </p:cSld>
  <p:clrMapOvr>
    <a:masterClrMapping/>
  </p:clrMapOvr>
</p:sld>
</file>

<file path=ppt/theme/theme1.xml><?xml version="1.0" encoding="utf-8"?>
<a:theme xmlns:a="http://schemas.openxmlformats.org/drawingml/2006/main" name="AccentBoxVTI">
  <a:themeElements>
    <a:clrScheme name="AccentBoxVTI">
      <a:dk1>
        <a:srgbClr val="000000"/>
      </a:dk1>
      <a:lt1>
        <a:sysClr val="window" lastClr="FFFFFF"/>
      </a:lt1>
      <a:dk2>
        <a:srgbClr val="262626"/>
      </a:dk2>
      <a:lt2>
        <a:srgbClr val="FFFFFF"/>
      </a:lt2>
      <a:accent1>
        <a:srgbClr val="F5A700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Avenir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ccentBoxVTI" id="{9F778A78-DC9A-453A-A82D-A75CAD503E15}" vid="{EA961113-7CC4-4569-8A6A-7BC2C1E2F40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219</Words>
  <Application>Microsoft Macintosh PowerPoint</Application>
  <PresentationFormat>Widescreen</PresentationFormat>
  <Paragraphs>20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Avenir Next LT Pro</vt:lpstr>
      <vt:lpstr>Calibri</vt:lpstr>
      <vt:lpstr>AccentBoxVTI</vt:lpstr>
      <vt:lpstr>Unit and non-unit fractions </vt:lpstr>
      <vt:lpstr>What is a unit fraction?</vt:lpstr>
      <vt:lpstr>What is a non-unit fraction?</vt:lpstr>
      <vt:lpstr>Identifying fractions from visual representations </vt:lpstr>
      <vt:lpstr>Equivalent fractions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and non-unit fractions </dc:title>
  <dc:creator>Watson, Craig</dc:creator>
  <cp:lastModifiedBy>Watson, Craig</cp:lastModifiedBy>
  <cp:revision>2</cp:revision>
  <dcterms:created xsi:type="dcterms:W3CDTF">2021-01-14T10:36:29Z</dcterms:created>
  <dcterms:modified xsi:type="dcterms:W3CDTF">2021-01-14T10:56:09Z</dcterms:modified>
</cp:coreProperties>
</file>