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ppt/changesInfos/changesInfo1.xml" ContentType="application/vnd.ms-powerpoint.changes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73" d="100"/>
          <a:sy n="73" d="100"/>
        </p:scale>
        <p:origin x="582" y="7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5" Type="http://schemas.microsoft.com/office/2016/11/relationships/changesInfo" Target="changesInfos/changesInfo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hristina Hall" userId="b5d2dbbaa85068f0" providerId="LiveId" clId="{4ABF74BE-F0A1-4A1E-954B-199166B23D42}"/>
    <pc:docChg chg="undo custSel modSld">
      <pc:chgData name="Christina Hall" userId="b5d2dbbaa85068f0" providerId="LiveId" clId="{4ABF74BE-F0A1-4A1E-954B-199166B23D42}" dt="2021-02-23T13:30:03.547" v="504" actId="20577"/>
      <pc:docMkLst>
        <pc:docMk/>
      </pc:docMkLst>
      <pc:sldChg chg="modSp mod">
        <pc:chgData name="Christina Hall" userId="b5d2dbbaa85068f0" providerId="LiveId" clId="{4ABF74BE-F0A1-4A1E-954B-199166B23D42}" dt="2021-02-23T13:29:47.070" v="490" actId="20577"/>
        <pc:sldMkLst>
          <pc:docMk/>
          <pc:sldMk cId="2059532723" sldId="257"/>
        </pc:sldMkLst>
        <pc:spChg chg="mod">
          <ac:chgData name="Christina Hall" userId="b5d2dbbaa85068f0" providerId="LiveId" clId="{4ABF74BE-F0A1-4A1E-954B-199166B23D42}" dt="2021-02-23T13:29:47.070" v="490" actId="20577"/>
          <ac:spMkLst>
            <pc:docMk/>
            <pc:sldMk cId="2059532723" sldId="257"/>
            <ac:spMk id="3" creationId="{BC079A79-2E50-484C-9945-03882F7AF74F}"/>
          </ac:spMkLst>
        </pc:spChg>
      </pc:sldChg>
      <pc:sldChg chg="modSp mod">
        <pc:chgData name="Christina Hall" userId="b5d2dbbaa85068f0" providerId="LiveId" clId="{4ABF74BE-F0A1-4A1E-954B-199166B23D42}" dt="2021-02-23T13:27:09.947" v="456" actId="20577"/>
        <pc:sldMkLst>
          <pc:docMk/>
          <pc:sldMk cId="2502370653" sldId="258"/>
        </pc:sldMkLst>
        <pc:spChg chg="mod">
          <ac:chgData name="Christina Hall" userId="b5d2dbbaa85068f0" providerId="LiveId" clId="{4ABF74BE-F0A1-4A1E-954B-199166B23D42}" dt="2021-02-23T13:27:09.947" v="456" actId="20577"/>
          <ac:spMkLst>
            <pc:docMk/>
            <pc:sldMk cId="2502370653" sldId="258"/>
            <ac:spMk id="3" creationId="{D4711943-DF8B-4243-B23E-4451B68C7EF1}"/>
          </ac:spMkLst>
        </pc:spChg>
      </pc:sldChg>
      <pc:sldChg chg="modSp mod">
        <pc:chgData name="Christina Hall" userId="b5d2dbbaa85068f0" providerId="LiveId" clId="{4ABF74BE-F0A1-4A1E-954B-199166B23D42}" dt="2021-02-23T13:30:03.547" v="504" actId="20577"/>
        <pc:sldMkLst>
          <pc:docMk/>
          <pc:sldMk cId="668432634" sldId="263"/>
        </pc:sldMkLst>
        <pc:spChg chg="mod">
          <ac:chgData name="Christina Hall" userId="b5d2dbbaa85068f0" providerId="LiveId" clId="{4ABF74BE-F0A1-4A1E-954B-199166B23D42}" dt="2021-02-23T13:30:03.547" v="504" actId="20577"/>
          <ac:spMkLst>
            <pc:docMk/>
            <pc:sldMk cId="668432634" sldId="263"/>
            <ac:spMk id="2" creationId="{E112D2C8-6440-4787-A469-9007380F229C}"/>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2D5B05-A075-4BE5-B143-551EBD989DC0}"/>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D79F464A-D1BE-4F96-AD57-9F1DEBCCBCC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16AE78B1-6F9E-460F-BAE2-F8331914D205}"/>
              </a:ext>
            </a:extLst>
          </p:cNvPr>
          <p:cNvSpPr>
            <a:spLocks noGrp="1"/>
          </p:cNvSpPr>
          <p:nvPr>
            <p:ph type="dt" sz="half" idx="10"/>
          </p:nvPr>
        </p:nvSpPr>
        <p:spPr/>
        <p:txBody>
          <a:bodyPr/>
          <a:lstStyle/>
          <a:p>
            <a:fld id="{D37B486F-8CD5-4938-B4DE-4CC3067B2D0B}" type="datetimeFigureOut">
              <a:rPr lang="en-GB" smtClean="0"/>
              <a:t>23/02/2021</a:t>
            </a:fld>
            <a:endParaRPr lang="en-GB"/>
          </a:p>
        </p:txBody>
      </p:sp>
      <p:sp>
        <p:nvSpPr>
          <p:cNvPr id="5" name="Footer Placeholder 4">
            <a:extLst>
              <a:ext uri="{FF2B5EF4-FFF2-40B4-BE49-F238E27FC236}">
                <a16:creationId xmlns:a16="http://schemas.microsoft.com/office/drawing/2014/main" id="{78BCAFF2-093D-4FAA-9C7A-C5D3FF80DF66}"/>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77FD54DA-983C-4F96-B4D7-F1E1702FED5A}"/>
              </a:ext>
            </a:extLst>
          </p:cNvPr>
          <p:cNvSpPr>
            <a:spLocks noGrp="1"/>
          </p:cNvSpPr>
          <p:nvPr>
            <p:ph type="sldNum" sz="quarter" idx="12"/>
          </p:nvPr>
        </p:nvSpPr>
        <p:spPr/>
        <p:txBody>
          <a:bodyPr/>
          <a:lstStyle/>
          <a:p>
            <a:fld id="{FDC43F99-65CC-4C88-859B-B9D952D8045E}" type="slidenum">
              <a:rPr lang="en-GB" smtClean="0"/>
              <a:t>‹#›</a:t>
            </a:fld>
            <a:endParaRPr lang="en-GB"/>
          </a:p>
        </p:txBody>
      </p:sp>
    </p:spTree>
    <p:extLst>
      <p:ext uri="{BB962C8B-B14F-4D97-AF65-F5344CB8AC3E}">
        <p14:creationId xmlns:p14="http://schemas.microsoft.com/office/powerpoint/2010/main" val="186266287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A1FE4A-CA23-4CFB-8854-7BC208E4FE77}"/>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111DC2B1-B7D0-4C13-8895-F1061D21ACC6}"/>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7FFF79CE-ED9F-434D-B035-77581C848F30}"/>
              </a:ext>
            </a:extLst>
          </p:cNvPr>
          <p:cNvSpPr>
            <a:spLocks noGrp="1"/>
          </p:cNvSpPr>
          <p:nvPr>
            <p:ph type="dt" sz="half" idx="10"/>
          </p:nvPr>
        </p:nvSpPr>
        <p:spPr/>
        <p:txBody>
          <a:bodyPr/>
          <a:lstStyle/>
          <a:p>
            <a:fld id="{D37B486F-8CD5-4938-B4DE-4CC3067B2D0B}" type="datetimeFigureOut">
              <a:rPr lang="en-GB" smtClean="0"/>
              <a:t>23/02/2021</a:t>
            </a:fld>
            <a:endParaRPr lang="en-GB"/>
          </a:p>
        </p:txBody>
      </p:sp>
      <p:sp>
        <p:nvSpPr>
          <p:cNvPr id="5" name="Footer Placeholder 4">
            <a:extLst>
              <a:ext uri="{FF2B5EF4-FFF2-40B4-BE49-F238E27FC236}">
                <a16:creationId xmlns:a16="http://schemas.microsoft.com/office/drawing/2014/main" id="{E16F9E1C-AACF-4D49-8493-B935A3F1BAAC}"/>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70A65B5E-E24F-4280-83A2-7A7389FE18AB}"/>
              </a:ext>
            </a:extLst>
          </p:cNvPr>
          <p:cNvSpPr>
            <a:spLocks noGrp="1"/>
          </p:cNvSpPr>
          <p:nvPr>
            <p:ph type="sldNum" sz="quarter" idx="12"/>
          </p:nvPr>
        </p:nvSpPr>
        <p:spPr/>
        <p:txBody>
          <a:bodyPr/>
          <a:lstStyle/>
          <a:p>
            <a:fld id="{FDC43F99-65CC-4C88-859B-B9D952D8045E}" type="slidenum">
              <a:rPr lang="en-GB" smtClean="0"/>
              <a:t>‹#›</a:t>
            </a:fld>
            <a:endParaRPr lang="en-GB"/>
          </a:p>
        </p:txBody>
      </p:sp>
    </p:spTree>
    <p:extLst>
      <p:ext uri="{BB962C8B-B14F-4D97-AF65-F5344CB8AC3E}">
        <p14:creationId xmlns:p14="http://schemas.microsoft.com/office/powerpoint/2010/main" val="202302534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303093C9-4A5C-40A3-95E9-06306CA90EB7}"/>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A9ECEEBD-23D7-44F4-8808-F7E9AE3FDDF7}"/>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CC39CD40-4DD7-4973-A347-5AC8105B6962}"/>
              </a:ext>
            </a:extLst>
          </p:cNvPr>
          <p:cNvSpPr>
            <a:spLocks noGrp="1"/>
          </p:cNvSpPr>
          <p:nvPr>
            <p:ph type="dt" sz="half" idx="10"/>
          </p:nvPr>
        </p:nvSpPr>
        <p:spPr/>
        <p:txBody>
          <a:bodyPr/>
          <a:lstStyle/>
          <a:p>
            <a:fld id="{D37B486F-8CD5-4938-B4DE-4CC3067B2D0B}" type="datetimeFigureOut">
              <a:rPr lang="en-GB" smtClean="0"/>
              <a:t>23/02/2021</a:t>
            </a:fld>
            <a:endParaRPr lang="en-GB"/>
          </a:p>
        </p:txBody>
      </p:sp>
      <p:sp>
        <p:nvSpPr>
          <p:cNvPr id="5" name="Footer Placeholder 4">
            <a:extLst>
              <a:ext uri="{FF2B5EF4-FFF2-40B4-BE49-F238E27FC236}">
                <a16:creationId xmlns:a16="http://schemas.microsoft.com/office/drawing/2014/main" id="{136FA33A-E6A2-41F3-879F-0A4A4096C2D4}"/>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5B6D3205-6569-4399-B717-3CB58934F868}"/>
              </a:ext>
            </a:extLst>
          </p:cNvPr>
          <p:cNvSpPr>
            <a:spLocks noGrp="1"/>
          </p:cNvSpPr>
          <p:nvPr>
            <p:ph type="sldNum" sz="quarter" idx="12"/>
          </p:nvPr>
        </p:nvSpPr>
        <p:spPr/>
        <p:txBody>
          <a:bodyPr/>
          <a:lstStyle/>
          <a:p>
            <a:fld id="{FDC43F99-65CC-4C88-859B-B9D952D8045E}" type="slidenum">
              <a:rPr lang="en-GB" smtClean="0"/>
              <a:t>‹#›</a:t>
            </a:fld>
            <a:endParaRPr lang="en-GB"/>
          </a:p>
        </p:txBody>
      </p:sp>
    </p:spTree>
    <p:extLst>
      <p:ext uri="{BB962C8B-B14F-4D97-AF65-F5344CB8AC3E}">
        <p14:creationId xmlns:p14="http://schemas.microsoft.com/office/powerpoint/2010/main" val="39865173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ABE4EE-E486-4789-8F61-E23D5F2FF456}"/>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F60748A6-7BC9-4388-94D4-BD01B142A780}"/>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E0DC73AE-2DF5-44EC-B011-AB63574AF40B}"/>
              </a:ext>
            </a:extLst>
          </p:cNvPr>
          <p:cNvSpPr>
            <a:spLocks noGrp="1"/>
          </p:cNvSpPr>
          <p:nvPr>
            <p:ph type="dt" sz="half" idx="10"/>
          </p:nvPr>
        </p:nvSpPr>
        <p:spPr/>
        <p:txBody>
          <a:bodyPr/>
          <a:lstStyle/>
          <a:p>
            <a:fld id="{D37B486F-8CD5-4938-B4DE-4CC3067B2D0B}" type="datetimeFigureOut">
              <a:rPr lang="en-GB" smtClean="0"/>
              <a:t>23/02/2021</a:t>
            </a:fld>
            <a:endParaRPr lang="en-GB"/>
          </a:p>
        </p:txBody>
      </p:sp>
      <p:sp>
        <p:nvSpPr>
          <p:cNvPr id="5" name="Footer Placeholder 4">
            <a:extLst>
              <a:ext uri="{FF2B5EF4-FFF2-40B4-BE49-F238E27FC236}">
                <a16:creationId xmlns:a16="http://schemas.microsoft.com/office/drawing/2014/main" id="{502FA4CB-E1C2-4645-9893-A975C1D94373}"/>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2D4C7E1F-71E1-40D0-AB08-D566EF5A7D06}"/>
              </a:ext>
            </a:extLst>
          </p:cNvPr>
          <p:cNvSpPr>
            <a:spLocks noGrp="1"/>
          </p:cNvSpPr>
          <p:nvPr>
            <p:ph type="sldNum" sz="quarter" idx="12"/>
          </p:nvPr>
        </p:nvSpPr>
        <p:spPr/>
        <p:txBody>
          <a:bodyPr/>
          <a:lstStyle/>
          <a:p>
            <a:fld id="{FDC43F99-65CC-4C88-859B-B9D952D8045E}" type="slidenum">
              <a:rPr lang="en-GB" smtClean="0"/>
              <a:t>‹#›</a:t>
            </a:fld>
            <a:endParaRPr lang="en-GB"/>
          </a:p>
        </p:txBody>
      </p:sp>
    </p:spTree>
    <p:extLst>
      <p:ext uri="{BB962C8B-B14F-4D97-AF65-F5344CB8AC3E}">
        <p14:creationId xmlns:p14="http://schemas.microsoft.com/office/powerpoint/2010/main" val="32381741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A5E108-6C35-450E-8F11-A2406335F056}"/>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7BA5B212-0220-4FB4-B34D-DB28C0F08CF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E5DD1097-1D30-4FB1-ABF4-13628CEFD00B}"/>
              </a:ext>
            </a:extLst>
          </p:cNvPr>
          <p:cNvSpPr>
            <a:spLocks noGrp="1"/>
          </p:cNvSpPr>
          <p:nvPr>
            <p:ph type="dt" sz="half" idx="10"/>
          </p:nvPr>
        </p:nvSpPr>
        <p:spPr/>
        <p:txBody>
          <a:bodyPr/>
          <a:lstStyle/>
          <a:p>
            <a:fld id="{D37B486F-8CD5-4938-B4DE-4CC3067B2D0B}" type="datetimeFigureOut">
              <a:rPr lang="en-GB" smtClean="0"/>
              <a:t>23/02/2021</a:t>
            </a:fld>
            <a:endParaRPr lang="en-GB"/>
          </a:p>
        </p:txBody>
      </p:sp>
      <p:sp>
        <p:nvSpPr>
          <p:cNvPr id="5" name="Footer Placeholder 4">
            <a:extLst>
              <a:ext uri="{FF2B5EF4-FFF2-40B4-BE49-F238E27FC236}">
                <a16:creationId xmlns:a16="http://schemas.microsoft.com/office/drawing/2014/main" id="{00A21AA1-9F12-4FCB-994B-7026FBCCFA16}"/>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6A644B70-BA32-431A-B9D6-2FC866ACB3D1}"/>
              </a:ext>
            </a:extLst>
          </p:cNvPr>
          <p:cNvSpPr>
            <a:spLocks noGrp="1"/>
          </p:cNvSpPr>
          <p:nvPr>
            <p:ph type="sldNum" sz="quarter" idx="12"/>
          </p:nvPr>
        </p:nvSpPr>
        <p:spPr/>
        <p:txBody>
          <a:bodyPr/>
          <a:lstStyle/>
          <a:p>
            <a:fld id="{FDC43F99-65CC-4C88-859B-B9D952D8045E}" type="slidenum">
              <a:rPr lang="en-GB" smtClean="0"/>
              <a:t>‹#›</a:t>
            </a:fld>
            <a:endParaRPr lang="en-GB"/>
          </a:p>
        </p:txBody>
      </p:sp>
    </p:spTree>
    <p:extLst>
      <p:ext uri="{BB962C8B-B14F-4D97-AF65-F5344CB8AC3E}">
        <p14:creationId xmlns:p14="http://schemas.microsoft.com/office/powerpoint/2010/main" val="28018074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8F4725-6A22-43E1-BE2D-5128A68446EC}"/>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6F494E79-5022-47D9-8334-7DE381ECF254}"/>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1BB3B5EE-4DFF-49DE-92DA-35DDD4CE84D7}"/>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9E2774E1-9740-400D-9269-4E93EBD88FCA}"/>
              </a:ext>
            </a:extLst>
          </p:cNvPr>
          <p:cNvSpPr>
            <a:spLocks noGrp="1"/>
          </p:cNvSpPr>
          <p:nvPr>
            <p:ph type="dt" sz="half" idx="10"/>
          </p:nvPr>
        </p:nvSpPr>
        <p:spPr/>
        <p:txBody>
          <a:bodyPr/>
          <a:lstStyle/>
          <a:p>
            <a:fld id="{D37B486F-8CD5-4938-B4DE-4CC3067B2D0B}" type="datetimeFigureOut">
              <a:rPr lang="en-GB" smtClean="0"/>
              <a:t>23/02/2021</a:t>
            </a:fld>
            <a:endParaRPr lang="en-GB"/>
          </a:p>
        </p:txBody>
      </p:sp>
      <p:sp>
        <p:nvSpPr>
          <p:cNvPr id="6" name="Footer Placeholder 5">
            <a:extLst>
              <a:ext uri="{FF2B5EF4-FFF2-40B4-BE49-F238E27FC236}">
                <a16:creationId xmlns:a16="http://schemas.microsoft.com/office/drawing/2014/main" id="{8C08921A-1797-4CA5-B6B5-BA6672F45BA0}"/>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CB7EECB7-387E-4EFE-8AAC-E33506350570}"/>
              </a:ext>
            </a:extLst>
          </p:cNvPr>
          <p:cNvSpPr>
            <a:spLocks noGrp="1"/>
          </p:cNvSpPr>
          <p:nvPr>
            <p:ph type="sldNum" sz="quarter" idx="12"/>
          </p:nvPr>
        </p:nvSpPr>
        <p:spPr/>
        <p:txBody>
          <a:bodyPr/>
          <a:lstStyle/>
          <a:p>
            <a:fld id="{FDC43F99-65CC-4C88-859B-B9D952D8045E}" type="slidenum">
              <a:rPr lang="en-GB" smtClean="0"/>
              <a:t>‹#›</a:t>
            </a:fld>
            <a:endParaRPr lang="en-GB"/>
          </a:p>
        </p:txBody>
      </p:sp>
    </p:spTree>
    <p:extLst>
      <p:ext uri="{BB962C8B-B14F-4D97-AF65-F5344CB8AC3E}">
        <p14:creationId xmlns:p14="http://schemas.microsoft.com/office/powerpoint/2010/main" val="281819448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3D2A40-A633-44B5-B424-B2CD5B9173DE}"/>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9CC188D1-94F8-4B67-AD10-CE038D467DA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7527852B-4E9F-4D64-8007-9821706A8BB4}"/>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870C8045-8A7E-4D43-887A-3BB9389C0C7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550CAA2C-D28D-4825-8AED-A72DF5C41FD4}"/>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138A365B-4823-4066-9F4D-A8BD9EE67EF1}"/>
              </a:ext>
            </a:extLst>
          </p:cNvPr>
          <p:cNvSpPr>
            <a:spLocks noGrp="1"/>
          </p:cNvSpPr>
          <p:nvPr>
            <p:ph type="dt" sz="half" idx="10"/>
          </p:nvPr>
        </p:nvSpPr>
        <p:spPr/>
        <p:txBody>
          <a:bodyPr/>
          <a:lstStyle/>
          <a:p>
            <a:fld id="{D37B486F-8CD5-4938-B4DE-4CC3067B2D0B}" type="datetimeFigureOut">
              <a:rPr lang="en-GB" smtClean="0"/>
              <a:t>23/02/2021</a:t>
            </a:fld>
            <a:endParaRPr lang="en-GB"/>
          </a:p>
        </p:txBody>
      </p:sp>
      <p:sp>
        <p:nvSpPr>
          <p:cNvPr id="8" name="Footer Placeholder 7">
            <a:extLst>
              <a:ext uri="{FF2B5EF4-FFF2-40B4-BE49-F238E27FC236}">
                <a16:creationId xmlns:a16="http://schemas.microsoft.com/office/drawing/2014/main" id="{53A566F3-ABCF-4863-9DC8-A533675545D5}"/>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00C9D9EE-7464-4AD5-BF9B-1730987319F6}"/>
              </a:ext>
            </a:extLst>
          </p:cNvPr>
          <p:cNvSpPr>
            <a:spLocks noGrp="1"/>
          </p:cNvSpPr>
          <p:nvPr>
            <p:ph type="sldNum" sz="quarter" idx="12"/>
          </p:nvPr>
        </p:nvSpPr>
        <p:spPr/>
        <p:txBody>
          <a:bodyPr/>
          <a:lstStyle/>
          <a:p>
            <a:fld id="{FDC43F99-65CC-4C88-859B-B9D952D8045E}" type="slidenum">
              <a:rPr lang="en-GB" smtClean="0"/>
              <a:t>‹#›</a:t>
            </a:fld>
            <a:endParaRPr lang="en-GB"/>
          </a:p>
        </p:txBody>
      </p:sp>
    </p:spTree>
    <p:extLst>
      <p:ext uri="{BB962C8B-B14F-4D97-AF65-F5344CB8AC3E}">
        <p14:creationId xmlns:p14="http://schemas.microsoft.com/office/powerpoint/2010/main" val="274245639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A2CAD5-4202-4407-A105-FF8791649926}"/>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C4B9D8BF-A65A-4606-91A0-5ECCFC5081F9}"/>
              </a:ext>
            </a:extLst>
          </p:cNvPr>
          <p:cNvSpPr>
            <a:spLocks noGrp="1"/>
          </p:cNvSpPr>
          <p:nvPr>
            <p:ph type="dt" sz="half" idx="10"/>
          </p:nvPr>
        </p:nvSpPr>
        <p:spPr/>
        <p:txBody>
          <a:bodyPr/>
          <a:lstStyle/>
          <a:p>
            <a:fld id="{D37B486F-8CD5-4938-B4DE-4CC3067B2D0B}" type="datetimeFigureOut">
              <a:rPr lang="en-GB" smtClean="0"/>
              <a:t>23/02/2021</a:t>
            </a:fld>
            <a:endParaRPr lang="en-GB"/>
          </a:p>
        </p:txBody>
      </p:sp>
      <p:sp>
        <p:nvSpPr>
          <p:cNvPr id="4" name="Footer Placeholder 3">
            <a:extLst>
              <a:ext uri="{FF2B5EF4-FFF2-40B4-BE49-F238E27FC236}">
                <a16:creationId xmlns:a16="http://schemas.microsoft.com/office/drawing/2014/main" id="{BE6E2B72-B655-479B-B201-5F3705422E96}"/>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0A7AA4E1-435F-4079-9136-19A13BA3C6A8}"/>
              </a:ext>
            </a:extLst>
          </p:cNvPr>
          <p:cNvSpPr>
            <a:spLocks noGrp="1"/>
          </p:cNvSpPr>
          <p:nvPr>
            <p:ph type="sldNum" sz="quarter" idx="12"/>
          </p:nvPr>
        </p:nvSpPr>
        <p:spPr/>
        <p:txBody>
          <a:bodyPr/>
          <a:lstStyle/>
          <a:p>
            <a:fld id="{FDC43F99-65CC-4C88-859B-B9D952D8045E}" type="slidenum">
              <a:rPr lang="en-GB" smtClean="0"/>
              <a:t>‹#›</a:t>
            </a:fld>
            <a:endParaRPr lang="en-GB"/>
          </a:p>
        </p:txBody>
      </p:sp>
    </p:spTree>
    <p:extLst>
      <p:ext uri="{BB962C8B-B14F-4D97-AF65-F5344CB8AC3E}">
        <p14:creationId xmlns:p14="http://schemas.microsoft.com/office/powerpoint/2010/main" val="278424225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A8BF7E9-B970-4D6D-8BE3-AAA4AE64D292}"/>
              </a:ext>
            </a:extLst>
          </p:cNvPr>
          <p:cNvSpPr>
            <a:spLocks noGrp="1"/>
          </p:cNvSpPr>
          <p:nvPr>
            <p:ph type="dt" sz="half" idx="10"/>
          </p:nvPr>
        </p:nvSpPr>
        <p:spPr/>
        <p:txBody>
          <a:bodyPr/>
          <a:lstStyle/>
          <a:p>
            <a:fld id="{D37B486F-8CD5-4938-B4DE-4CC3067B2D0B}" type="datetimeFigureOut">
              <a:rPr lang="en-GB" smtClean="0"/>
              <a:t>23/02/2021</a:t>
            </a:fld>
            <a:endParaRPr lang="en-GB"/>
          </a:p>
        </p:txBody>
      </p:sp>
      <p:sp>
        <p:nvSpPr>
          <p:cNvPr id="3" name="Footer Placeholder 2">
            <a:extLst>
              <a:ext uri="{FF2B5EF4-FFF2-40B4-BE49-F238E27FC236}">
                <a16:creationId xmlns:a16="http://schemas.microsoft.com/office/drawing/2014/main" id="{3396C059-3651-452F-AAA6-FCEAE591621A}"/>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89B39555-54EE-4A49-9A4E-8620122F69A2}"/>
              </a:ext>
            </a:extLst>
          </p:cNvPr>
          <p:cNvSpPr>
            <a:spLocks noGrp="1"/>
          </p:cNvSpPr>
          <p:nvPr>
            <p:ph type="sldNum" sz="quarter" idx="12"/>
          </p:nvPr>
        </p:nvSpPr>
        <p:spPr/>
        <p:txBody>
          <a:bodyPr/>
          <a:lstStyle/>
          <a:p>
            <a:fld id="{FDC43F99-65CC-4C88-859B-B9D952D8045E}" type="slidenum">
              <a:rPr lang="en-GB" smtClean="0"/>
              <a:t>‹#›</a:t>
            </a:fld>
            <a:endParaRPr lang="en-GB"/>
          </a:p>
        </p:txBody>
      </p:sp>
    </p:spTree>
    <p:extLst>
      <p:ext uri="{BB962C8B-B14F-4D97-AF65-F5344CB8AC3E}">
        <p14:creationId xmlns:p14="http://schemas.microsoft.com/office/powerpoint/2010/main" val="40000000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777AA5-F09C-4CDC-94DB-F8039E8F074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23A15528-158D-4839-8392-6C2B71880F3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28A1AE0E-9702-427A-80E0-7E1D69ADD69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079CC49-AAED-4A0A-B130-C078B5B6E5DE}"/>
              </a:ext>
            </a:extLst>
          </p:cNvPr>
          <p:cNvSpPr>
            <a:spLocks noGrp="1"/>
          </p:cNvSpPr>
          <p:nvPr>
            <p:ph type="dt" sz="half" idx="10"/>
          </p:nvPr>
        </p:nvSpPr>
        <p:spPr/>
        <p:txBody>
          <a:bodyPr/>
          <a:lstStyle/>
          <a:p>
            <a:fld id="{D37B486F-8CD5-4938-B4DE-4CC3067B2D0B}" type="datetimeFigureOut">
              <a:rPr lang="en-GB" smtClean="0"/>
              <a:t>23/02/2021</a:t>
            </a:fld>
            <a:endParaRPr lang="en-GB"/>
          </a:p>
        </p:txBody>
      </p:sp>
      <p:sp>
        <p:nvSpPr>
          <p:cNvPr id="6" name="Footer Placeholder 5">
            <a:extLst>
              <a:ext uri="{FF2B5EF4-FFF2-40B4-BE49-F238E27FC236}">
                <a16:creationId xmlns:a16="http://schemas.microsoft.com/office/drawing/2014/main" id="{B637B090-4347-4784-91CC-2E42CFDF2109}"/>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D1471DB2-4939-4E45-B219-FE69EB9E6595}"/>
              </a:ext>
            </a:extLst>
          </p:cNvPr>
          <p:cNvSpPr>
            <a:spLocks noGrp="1"/>
          </p:cNvSpPr>
          <p:nvPr>
            <p:ph type="sldNum" sz="quarter" idx="12"/>
          </p:nvPr>
        </p:nvSpPr>
        <p:spPr/>
        <p:txBody>
          <a:bodyPr/>
          <a:lstStyle/>
          <a:p>
            <a:fld id="{FDC43F99-65CC-4C88-859B-B9D952D8045E}" type="slidenum">
              <a:rPr lang="en-GB" smtClean="0"/>
              <a:t>‹#›</a:t>
            </a:fld>
            <a:endParaRPr lang="en-GB"/>
          </a:p>
        </p:txBody>
      </p:sp>
    </p:spTree>
    <p:extLst>
      <p:ext uri="{BB962C8B-B14F-4D97-AF65-F5344CB8AC3E}">
        <p14:creationId xmlns:p14="http://schemas.microsoft.com/office/powerpoint/2010/main" val="14900951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142CF8-5691-408C-8461-9BB3DFD8A9C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E2355895-60F7-4E13-8C1C-E9E65B20242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D1959E3D-EBE3-4124-811E-F0EC9065650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E6461B7-CBEE-4006-A77C-FCF669B86D17}"/>
              </a:ext>
            </a:extLst>
          </p:cNvPr>
          <p:cNvSpPr>
            <a:spLocks noGrp="1"/>
          </p:cNvSpPr>
          <p:nvPr>
            <p:ph type="dt" sz="half" idx="10"/>
          </p:nvPr>
        </p:nvSpPr>
        <p:spPr/>
        <p:txBody>
          <a:bodyPr/>
          <a:lstStyle/>
          <a:p>
            <a:fld id="{D37B486F-8CD5-4938-B4DE-4CC3067B2D0B}" type="datetimeFigureOut">
              <a:rPr lang="en-GB" smtClean="0"/>
              <a:t>23/02/2021</a:t>
            </a:fld>
            <a:endParaRPr lang="en-GB"/>
          </a:p>
        </p:txBody>
      </p:sp>
      <p:sp>
        <p:nvSpPr>
          <p:cNvPr id="6" name="Footer Placeholder 5">
            <a:extLst>
              <a:ext uri="{FF2B5EF4-FFF2-40B4-BE49-F238E27FC236}">
                <a16:creationId xmlns:a16="http://schemas.microsoft.com/office/drawing/2014/main" id="{DC7F123F-219B-422C-BE75-E19E79A1D4DA}"/>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3FBE525A-07DD-4E06-A16E-173FAD382882}"/>
              </a:ext>
            </a:extLst>
          </p:cNvPr>
          <p:cNvSpPr>
            <a:spLocks noGrp="1"/>
          </p:cNvSpPr>
          <p:nvPr>
            <p:ph type="sldNum" sz="quarter" idx="12"/>
          </p:nvPr>
        </p:nvSpPr>
        <p:spPr/>
        <p:txBody>
          <a:bodyPr/>
          <a:lstStyle/>
          <a:p>
            <a:fld id="{FDC43F99-65CC-4C88-859B-B9D952D8045E}" type="slidenum">
              <a:rPr lang="en-GB" smtClean="0"/>
              <a:t>‹#›</a:t>
            </a:fld>
            <a:endParaRPr lang="en-GB"/>
          </a:p>
        </p:txBody>
      </p:sp>
    </p:spTree>
    <p:extLst>
      <p:ext uri="{BB962C8B-B14F-4D97-AF65-F5344CB8AC3E}">
        <p14:creationId xmlns:p14="http://schemas.microsoft.com/office/powerpoint/2010/main" val="80246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67E1B6F-3886-48AD-AEE7-B8AC812F5FD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636B255A-9BD0-4E5F-82B6-D6413D05F7E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2DDEB39C-3ABC-40D8-816F-98BA6A1BD50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37B486F-8CD5-4938-B4DE-4CC3067B2D0B}" type="datetimeFigureOut">
              <a:rPr lang="en-GB" smtClean="0"/>
              <a:t>23/02/2021</a:t>
            </a:fld>
            <a:endParaRPr lang="en-GB"/>
          </a:p>
        </p:txBody>
      </p:sp>
      <p:sp>
        <p:nvSpPr>
          <p:cNvPr id="5" name="Footer Placeholder 4">
            <a:extLst>
              <a:ext uri="{FF2B5EF4-FFF2-40B4-BE49-F238E27FC236}">
                <a16:creationId xmlns:a16="http://schemas.microsoft.com/office/drawing/2014/main" id="{7DE49423-53B4-46D9-8DF1-0C7F1C92E21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35686957-612C-4FBA-9808-9F0C25203A0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DC43F99-65CC-4C88-859B-B9D952D8045E}" type="slidenum">
              <a:rPr lang="en-GB" smtClean="0"/>
              <a:t>‹#›</a:t>
            </a:fld>
            <a:endParaRPr lang="en-GB"/>
          </a:p>
        </p:txBody>
      </p:sp>
    </p:spTree>
    <p:extLst>
      <p:ext uri="{BB962C8B-B14F-4D97-AF65-F5344CB8AC3E}">
        <p14:creationId xmlns:p14="http://schemas.microsoft.com/office/powerpoint/2010/main" val="274595482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88F0C4-FEED-4E3E-B6A7-0555ECD49BBE}"/>
              </a:ext>
            </a:extLst>
          </p:cNvPr>
          <p:cNvSpPr>
            <a:spLocks noGrp="1"/>
          </p:cNvSpPr>
          <p:nvPr>
            <p:ph type="ctrTitle"/>
          </p:nvPr>
        </p:nvSpPr>
        <p:spPr/>
        <p:txBody>
          <a:bodyPr>
            <a:noAutofit/>
          </a:bodyPr>
          <a:lstStyle/>
          <a:p>
            <a:r>
              <a:rPr lang="en-GB" sz="4400" b="1" u="sng" dirty="0">
                <a:latin typeface="Arial" panose="020B0604020202020204" pitchFamily="34" charset="0"/>
                <a:cs typeface="Arial" panose="020B0604020202020204" pitchFamily="34" charset="0"/>
              </a:rPr>
              <a:t>PSHE  </a:t>
            </a:r>
            <a:br>
              <a:rPr lang="en-GB" sz="4400" b="1" u="sng" dirty="0">
                <a:latin typeface="Arial" panose="020B0604020202020204" pitchFamily="34" charset="0"/>
                <a:cs typeface="Arial" panose="020B0604020202020204" pitchFamily="34" charset="0"/>
              </a:rPr>
            </a:br>
            <a:r>
              <a:rPr lang="en-GB" sz="4400" b="1" u="sng" dirty="0" smtClean="0">
                <a:latin typeface="Arial" panose="020B0604020202020204" pitchFamily="34" charset="0"/>
                <a:cs typeface="Arial" panose="020B0604020202020204" pitchFamily="34" charset="0"/>
              </a:rPr>
              <a:t>Learning Intention: </a:t>
            </a:r>
            <a:r>
              <a:rPr lang="en-GB" sz="4400" b="1" u="sng" dirty="0">
                <a:latin typeface="Arial" panose="020B0604020202020204" pitchFamily="34" charset="0"/>
                <a:cs typeface="Arial" panose="020B0604020202020204" pitchFamily="34" charset="0"/>
              </a:rPr>
              <a:t>To answer questions about the roadmap out of lockdown. </a:t>
            </a:r>
          </a:p>
        </p:txBody>
      </p:sp>
      <p:sp>
        <p:nvSpPr>
          <p:cNvPr id="3" name="Subtitle 2">
            <a:extLst>
              <a:ext uri="{FF2B5EF4-FFF2-40B4-BE49-F238E27FC236}">
                <a16:creationId xmlns:a16="http://schemas.microsoft.com/office/drawing/2014/main" id="{38D79E54-39FB-4720-A9F8-96BB8500B5EA}"/>
              </a:ext>
            </a:extLst>
          </p:cNvPr>
          <p:cNvSpPr>
            <a:spLocks noGrp="1"/>
          </p:cNvSpPr>
          <p:nvPr>
            <p:ph type="subTitle" idx="1"/>
          </p:nvPr>
        </p:nvSpPr>
        <p:spPr/>
        <p:txBody>
          <a:bodyPr/>
          <a:lstStyle/>
          <a:p>
            <a:endParaRPr lang="en-GB" dirty="0"/>
          </a:p>
        </p:txBody>
      </p:sp>
    </p:spTree>
    <p:extLst>
      <p:ext uri="{BB962C8B-B14F-4D97-AF65-F5344CB8AC3E}">
        <p14:creationId xmlns:p14="http://schemas.microsoft.com/office/powerpoint/2010/main" val="24598260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BC079A79-2E50-484C-9945-03882F7AF74F}"/>
              </a:ext>
            </a:extLst>
          </p:cNvPr>
          <p:cNvSpPr txBox="1"/>
          <p:nvPr/>
        </p:nvSpPr>
        <p:spPr>
          <a:xfrm>
            <a:off x="394283" y="578840"/>
            <a:ext cx="11115411" cy="3477875"/>
          </a:xfrm>
          <a:prstGeom prst="rect">
            <a:avLst/>
          </a:prstGeom>
          <a:noFill/>
        </p:spPr>
        <p:txBody>
          <a:bodyPr wrap="square">
            <a:spAutoFit/>
          </a:bodyPr>
          <a:lstStyle/>
          <a:p>
            <a:pPr algn="l" fontAlgn="base"/>
            <a:r>
              <a:rPr lang="en-GB" sz="2000" b="1" i="0" dirty="0">
                <a:solidFill>
                  <a:srgbClr val="0B0C0C"/>
                </a:solidFill>
                <a:effectLst/>
                <a:latin typeface="Arial" panose="020B0604020202020204" pitchFamily="34" charset="0"/>
                <a:cs typeface="Arial" panose="020B0604020202020204" pitchFamily="34" charset="0"/>
              </a:rPr>
              <a:t>Roadmap out of lockdown</a:t>
            </a:r>
          </a:p>
          <a:p>
            <a:pPr algn="l" fontAlgn="base"/>
            <a:endParaRPr lang="en-GB" sz="2000" b="1" dirty="0">
              <a:solidFill>
                <a:srgbClr val="0B0C0C"/>
              </a:solidFill>
              <a:latin typeface="Arial" panose="020B0604020202020204" pitchFamily="34" charset="0"/>
              <a:cs typeface="Arial" panose="020B0604020202020204" pitchFamily="34" charset="0"/>
            </a:endParaRPr>
          </a:p>
          <a:p>
            <a:pPr algn="l" fontAlgn="base"/>
            <a:endParaRPr lang="en-GB" sz="2000" b="1" i="0" dirty="0">
              <a:solidFill>
                <a:srgbClr val="0B0C0C"/>
              </a:solidFill>
              <a:effectLst/>
              <a:latin typeface="Arial" panose="020B0604020202020204" pitchFamily="34" charset="0"/>
              <a:cs typeface="Arial" panose="020B0604020202020204" pitchFamily="34" charset="0"/>
            </a:endParaRPr>
          </a:p>
          <a:p>
            <a:pPr algn="l"/>
            <a:endParaRPr lang="en-GB" sz="2000" b="0" i="0" dirty="0">
              <a:solidFill>
                <a:srgbClr val="0B0C0C"/>
              </a:solidFill>
              <a:effectLst/>
              <a:latin typeface="Arial" panose="020B0604020202020204" pitchFamily="34" charset="0"/>
              <a:cs typeface="Arial" panose="020B0604020202020204" pitchFamily="34" charset="0"/>
            </a:endParaRPr>
          </a:p>
          <a:p>
            <a:pPr marL="285750" indent="-285750" algn="l">
              <a:buFont typeface="Arial" panose="020B0604020202020204" pitchFamily="34" charset="0"/>
              <a:buChar char="•"/>
            </a:pPr>
            <a:r>
              <a:rPr lang="en-GB" sz="2000" b="0" i="0" dirty="0">
                <a:solidFill>
                  <a:srgbClr val="0B0C0C"/>
                </a:solidFill>
                <a:effectLst/>
                <a:latin typeface="Arial" panose="020B0604020202020204" pitchFamily="34" charset="0"/>
                <a:cs typeface="Arial" panose="020B0604020202020204" pitchFamily="34" charset="0"/>
              </a:rPr>
              <a:t>From 8 March, people in England will see restrictions start to lift and the government’s roadmap offer a route back to a more normal life.</a:t>
            </a:r>
          </a:p>
          <a:p>
            <a:pPr algn="l"/>
            <a:endParaRPr lang="en-GB" sz="2000" b="0" i="0" dirty="0">
              <a:solidFill>
                <a:srgbClr val="0B0C0C"/>
              </a:solidFill>
              <a:effectLst/>
              <a:latin typeface="Arial" panose="020B0604020202020204" pitchFamily="34" charset="0"/>
              <a:cs typeface="Arial" panose="020B0604020202020204" pitchFamily="34" charset="0"/>
            </a:endParaRPr>
          </a:p>
          <a:p>
            <a:pPr marL="285750" indent="-285750" algn="l">
              <a:buFont typeface="Arial" panose="020B0604020202020204" pitchFamily="34" charset="0"/>
              <a:buChar char="•"/>
            </a:pPr>
            <a:r>
              <a:rPr lang="en-GB" sz="2000" b="0" i="0" dirty="0">
                <a:solidFill>
                  <a:srgbClr val="0B0C0C"/>
                </a:solidFill>
                <a:effectLst/>
                <a:latin typeface="Arial" panose="020B0604020202020204" pitchFamily="34" charset="0"/>
                <a:cs typeface="Arial" panose="020B0604020202020204" pitchFamily="34" charset="0"/>
              </a:rPr>
              <a:t>The success of the vaccination programme </a:t>
            </a:r>
            <a:r>
              <a:rPr lang="en-GB" sz="2000" dirty="0">
                <a:solidFill>
                  <a:srgbClr val="0B0C0C"/>
                </a:solidFill>
                <a:latin typeface="Arial" panose="020B0604020202020204" pitchFamily="34" charset="0"/>
                <a:cs typeface="Arial" panose="020B0604020202020204" pitchFamily="34" charset="0"/>
              </a:rPr>
              <a:t>and people obeying the rules have helped towards restrictions being lifted. </a:t>
            </a:r>
            <a:endParaRPr lang="en-GB" sz="2000" b="0" i="0" dirty="0">
              <a:solidFill>
                <a:srgbClr val="0B0C0C"/>
              </a:solidFill>
              <a:effectLst/>
              <a:latin typeface="Arial" panose="020B0604020202020204" pitchFamily="34" charset="0"/>
              <a:cs typeface="Arial" panose="020B0604020202020204" pitchFamily="34" charset="0"/>
            </a:endParaRPr>
          </a:p>
          <a:p>
            <a:pPr marL="285750" indent="-285750" algn="l">
              <a:buFont typeface="Arial" panose="020B0604020202020204" pitchFamily="34" charset="0"/>
              <a:buChar char="•"/>
            </a:pPr>
            <a:endParaRPr lang="en-GB" sz="2000" b="0" i="0" dirty="0">
              <a:solidFill>
                <a:srgbClr val="0B0C0C"/>
              </a:solidFill>
              <a:effectLst/>
              <a:latin typeface="Arial" panose="020B0604020202020204" pitchFamily="34" charset="0"/>
              <a:cs typeface="Arial" panose="020B0604020202020204" pitchFamily="34" charset="0"/>
            </a:endParaRPr>
          </a:p>
          <a:p>
            <a:pPr marL="285750" indent="-285750" algn="l">
              <a:buFont typeface="Arial" panose="020B0604020202020204" pitchFamily="34" charset="0"/>
              <a:buChar char="•"/>
            </a:pPr>
            <a:r>
              <a:rPr lang="en-GB" sz="2000" b="0" i="0" dirty="0">
                <a:solidFill>
                  <a:srgbClr val="0B0C0C"/>
                </a:solidFill>
                <a:effectLst/>
                <a:latin typeface="Arial" panose="020B0604020202020204" pitchFamily="34" charset="0"/>
                <a:cs typeface="Arial" panose="020B0604020202020204" pitchFamily="34" charset="0"/>
              </a:rPr>
              <a:t>It will take place in four steps.</a:t>
            </a:r>
          </a:p>
        </p:txBody>
      </p:sp>
    </p:spTree>
    <p:extLst>
      <p:ext uri="{BB962C8B-B14F-4D97-AF65-F5344CB8AC3E}">
        <p14:creationId xmlns:p14="http://schemas.microsoft.com/office/powerpoint/2010/main" val="205953272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D4711943-DF8B-4243-B23E-4451B68C7EF1}"/>
              </a:ext>
            </a:extLst>
          </p:cNvPr>
          <p:cNvSpPr txBox="1"/>
          <p:nvPr/>
        </p:nvSpPr>
        <p:spPr>
          <a:xfrm>
            <a:off x="3047301" y="1030440"/>
            <a:ext cx="6094602" cy="5078313"/>
          </a:xfrm>
          <a:prstGeom prst="rect">
            <a:avLst/>
          </a:prstGeom>
          <a:noFill/>
        </p:spPr>
        <p:txBody>
          <a:bodyPr wrap="square">
            <a:spAutoFit/>
          </a:bodyPr>
          <a:lstStyle/>
          <a:p>
            <a:pPr algn="l" fontAlgn="base"/>
            <a:r>
              <a:rPr lang="en-GB" b="1" i="0" dirty="0">
                <a:solidFill>
                  <a:srgbClr val="0B0C0C"/>
                </a:solidFill>
                <a:effectLst/>
                <a:latin typeface="Arial" panose="020B0604020202020204" pitchFamily="34" charset="0"/>
                <a:cs typeface="Arial" panose="020B0604020202020204" pitchFamily="34" charset="0"/>
              </a:rPr>
              <a:t>Step 1</a:t>
            </a:r>
          </a:p>
          <a:p>
            <a:pPr marL="285750" indent="-285750" algn="l">
              <a:buFont typeface="Arial" panose="020B0604020202020204" pitchFamily="34" charset="0"/>
              <a:buChar char="•"/>
            </a:pPr>
            <a:r>
              <a:rPr lang="en-GB" b="0" i="0" dirty="0">
                <a:solidFill>
                  <a:srgbClr val="0B0C0C"/>
                </a:solidFill>
                <a:effectLst/>
                <a:latin typeface="Arial" panose="020B0604020202020204" pitchFamily="34" charset="0"/>
                <a:cs typeface="Arial" panose="020B0604020202020204" pitchFamily="34" charset="0"/>
              </a:rPr>
              <a:t>In Step 1, our priority is to ensure that all children and students return safely to face-to-face education in schools and colleges from 8 March. Childcare can also reopen to enable parents to return to work. </a:t>
            </a:r>
          </a:p>
          <a:p>
            <a:pPr marL="285750" indent="-285750" algn="l">
              <a:buFont typeface="Arial" panose="020B0604020202020204" pitchFamily="34" charset="0"/>
              <a:buChar char="•"/>
            </a:pPr>
            <a:endParaRPr lang="en-GB" b="0" i="0" dirty="0">
              <a:solidFill>
                <a:srgbClr val="0B0C0C"/>
              </a:solidFill>
              <a:effectLst/>
              <a:latin typeface="Arial" panose="020B0604020202020204" pitchFamily="34" charset="0"/>
              <a:cs typeface="Arial" panose="020B0604020202020204" pitchFamily="34" charset="0"/>
            </a:endParaRPr>
          </a:p>
          <a:p>
            <a:pPr marL="285750" indent="-285750" algn="l">
              <a:buFont typeface="Arial" panose="020B0604020202020204" pitchFamily="34" charset="0"/>
              <a:buChar char="•"/>
            </a:pPr>
            <a:r>
              <a:rPr lang="en-GB" b="0" i="0" dirty="0">
                <a:solidFill>
                  <a:srgbClr val="0B0C0C"/>
                </a:solidFill>
                <a:effectLst/>
                <a:latin typeface="Arial" panose="020B0604020202020204" pitchFamily="34" charset="0"/>
                <a:cs typeface="Arial" panose="020B0604020202020204" pitchFamily="34" charset="0"/>
              </a:rPr>
              <a:t>Secondary and college pupils as well as teachers will carry out regular tests to reduce the chance of the virus spreading in schools.</a:t>
            </a:r>
          </a:p>
          <a:p>
            <a:pPr marL="285750" indent="-285750" algn="l">
              <a:buFont typeface="Arial" panose="020B0604020202020204" pitchFamily="34" charset="0"/>
              <a:buChar char="•"/>
            </a:pPr>
            <a:endParaRPr lang="en-GB" b="0" i="0" dirty="0">
              <a:solidFill>
                <a:srgbClr val="0B0C0C"/>
              </a:solidFill>
              <a:effectLst/>
              <a:latin typeface="Arial" panose="020B0604020202020204" pitchFamily="34" charset="0"/>
              <a:cs typeface="Arial" panose="020B0604020202020204" pitchFamily="34" charset="0"/>
            </a:endParaRPr>
          </a:p>
          <a:p>
            <a:pPr marL="285750" indent="-285750" algn="l">
              <a:buFont typeface="Arial" panose="020B0604020202020204" pitchFamily="34" charset="0"/>
              <a:buChar char="•"/>
            </a:pPr>
            <a:r>
              <a:rPr lang="en-GB" b="0" i="0" dirty="0">
                <a:solidFill>
                  <a:srgbClr val="0B0C0C"/>
                </a:solidFill>
                <a:effectLst/>
                <a:latin typeface="Arial" panose="020B0604020202020204" pitchFamily="34" charset="0"/>
                <a:cs typeface="Arial" panose="020B0604020202020204" pitchFamily="34" charset="0"/>
              </a:rPr>
              <a:t>People will be allowed to leave home for exercise outdoors with people from their household, support bubble or with one other person from outside their household. </a:t>
            </a:r>
          </a:p>
          <a:p>
            <a:pPr marL="285750" indent="-285750" algn="l">
              <a:buFont typeface="Arial" panose="020B0604020202020204" pitchFamily="34" charset="0"/>
              <a:buChar char="•"/>
            </a:pPr>
            <a:endParaRPr lang="en-GB" b="0" i="0" dirty="0">
              <a:solidFill>
                <a:srgbClr val="0B0C0C"/>
              </a:solidFill>
              <a:effectLst/>
              <a:latin typeface="Arial" panose="020B0604020202020204" pitchFamily="34" charset="0"/>
              <a:cs typeface="Arial" panose="020B0604020202020204" pitchFamily="34" charset="0"/>
            </a:endParaRPr>
          </a:p>
          <a:p>
            <a:pPr marL="285750" indent="-285750" algn="l">
              <a:buFont typeface="Arial" panose="020B0604020202020204" pitchFamily="34" charset="0"/>
              <a:buChar char="•"/>
            </a:pPr>
            <a:r>
              <a:rPr lang="en-GB" b="0" i="0" dirty="0">
                <a:solidFill>
                  <a:srgbClr val="0B0C0C"/>
                </a:solidFill>
                <a:effectLst/>
                <a:latin typeface="Arial" panose="020B0604020202020204" pitchFamily="34" charset="0"/>
                <a:cs typeface="Arial" panose="020B0604020202020204" pitchFamily="34" charset="0"/>
              </a:rPr>
              <a:t>Care home residents will also be allowed one regular visitor.</a:t>
            </a:r>
          </a:p>
          <a:p>
            <a:pPr algn="l" fontAlgn="base"/>
            <a:endParaRPr lang="en-GB" b="1" i="0" dirty="0">
              <a:solidFill>
                <a:srgbClr val="0B0C0C"/>
              </a:solidFill>
              <a:effectLst/>
              <a:latin typeface="nta"/>
            </a:endParaRPr>
          </a:p>
        </p:txBody>
      </p:sp>
    </p:spTree>
    <p:extLst>
      <p:ext uri="{BB962C8B-B14F-4D97-AF65-F5344CB8AC3E}">
        <p14:creationId xmlns:p14="http://schemas.microsoft.com/office/powerpoint/2010/main" val="250237065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9DCCDFC4-4069-4CEA-8B5A-DC337ECA7C4B}"/>
              </a:ext>
            </a:extLst>
          </p:cNvPr>
          <p:cNvSpPr txBox="1"/>
          <p:nvPr/>
        </p:nvSpPr>
        <p:spPr>
          <a:xfrm>
            <a:off x="3047301" y="476442"/>
            <a:ext cx="6094602" cy="5078313"/>
          </a:xfrm>
          <a:prstGeom prst="rect">
            <a:avLst/>
          </a:prstGeom>
          <a:noFill/>
        </p:spPr>
        <p:txBody>
          <a:bodyPr wrap="square">
            <a:spAutoFit/>
          </a:bodyPr>
          <a:lstStyle/>
          <a:p>
            <a:pPr algn="l"/>
            <a:r>
              <a:rPr lang="en-GB" b="1" i="0" dirty="0">
                <a:solidFill>
                  <a:srgbClr val="0B0C0C"/>
                </a:solidFill>
                <a:effectLst/>
                <a:latin typeface="Arial" panose="020B0604020202020204" pitchFamily="34" charset="0"/>
                <a:cs typeface="Arial" panose="020B0604020202020204" pitchFamily="34" charset="0"/>
              </a:rPr>
              <a:t>From 29</a:t>
            </a:r>
            <a:r>
              <a:rPr lang="en-GB" b="1" i="0" baseline="30000" dirty="0">
                <a:solidFill>
                  <a:srgbClr val="0B0C0C"/>
                </a:solidFill>
                <a:effectLst/>
                <a:latin typeface="Arial" panose="020B0604020202020204" pitchFamily="34" charset="0"/>
                <a:cs typeface="Arial" panose="020B0604020202020204" pitchFamily="34" charset="0"/>
              </a:rPr>
              <a:t>th</a:t>
            </a:r>
            <a:r>
              <a:rPr lang="en-GB" b="1" i="0" dirty="0">
                <a:solidFill>
                  <a:srgbClr val="0B0C0C"/>
                </a:solidFill>
                <a:effectLst/>
                <a:latin typeface="Arial" panose="020B0604020202020204" pitchFamily="34" charset="0"/>
                <a:cs typeface="Arial" panose="020B0604020202020204" pitchFamily="34" charset="0"/>
              </a:rPr>
              <a:t> March </a:t>
            </a:r>
          </a:p>
          <a:p>
            <a:pPr marL="285750" indent="-285750" algn="l">
              <a:buFont typeface="Arial" panose="020B0604020202020204" pitchFamily="34" charset="0"/>
              <a:buChar char="•"/>
            </a:pPr>
            <a:r>
              <a:rPr lang="en-GB" b="0" i="0" dirty="0">
                <a:solidFill>
                  <a:srgbClr val="0B0C0C"/>
                </a:solidFill>
                <a:effectLst/>
                <a:latin typeface="Arial" panose="020B0604020202020204" pitchFamily="34" charset="0"/>
                <a:cs typeface="Arial" panose="020B0604020202020204" pitchFamily="34" charset="0"/>
              </a:rPr>
              <a:t>The evidence shows that it is safer for people to meet outdoors rather than indoors</a:t>
            </a:r>
            <a:r>
              <a:rPr lang="en-GB" dirty="0">
                <a:solidFill>
                  <a:srgbClr val="0B0C0C"/>
                </a:solidFill>
                <a:latin typeface="Arial" panose="020B0604020202020204" pitchFamily="34" charset="0"/>
                <a:cs typeface="Arial" panose="020B0604020202020204" pitchFamily="34" charset="0"/>
              </a:rPr>
              <a:t> and </a:t>
            </a:r>
            <a:r>
              <a:rPr lang="en-GB" b="0" i="0" dirty="0">
                <a:solidFill>
                  <a:srgbClr val="0B0C0C"/>
                </a:solidFill>
                <a:effectLst/>
                <a:latin typeface="Arial" panose="020B0604020202020204" pitchFamily="34" charset="0"/>
                <a:cs typeface="Arial" panose="020B0604020202020204" pitchFamily="34" charset="0"/>
              </a:rPr>
              <a:t>this is why from 29 March, when most schools start to break up for the Easter holidays, outdoor gatherings of either 6 people or 2 households will also be allowed, making it easier for friends and families to meet outside.</a:t>
            </a:r>
          </a:p>
          <a:p>
            <a:pPr marL="285750" indent="-285750" algn="l">
              <a:buFont typeface="Arial" panose="020B0604020202020204" pitchFamily="34" charset="0"/>
              <a:buChar char="•"/>
            </a:pPr>
            <a:endParaRPr lang="en-GB" b="0" i="0" dirty="0">
              <a:solidFill>
                <a:srgbClr val="0B0C0C"/>
              </a:solidFill>
              <a:effectLst/>
              <a:latin typeface="Arial" panose="020B0604020202020204" pitchFamily="34" charset="0"/>
              <a:cs typeface="Arial" panose="020B0604020202020204" pitchFamily="34" charset="0"/>
            </a:endParaRPr>
          </a:p>
          <a:p>
            <a:pPr marL="285750" indent="-285750" algn="l">
              <a:buFont typeface="Arial" panose="020B0604020202020204" pitchFamily="34" charset="0"/>
              <a:buChar char="•"/>
            </a:pPr>
            <a:r>
              <a:rPr lang="en-GB" b="0" i="0" dirty="0">
                <a:solidFill>
                  <a:srgbClr val="0B0C0C"/>
                </a:solidFill>
                <a:effectLst/>
                <a:latin typeface="Arial" panose="020B0604020202020204" pitchFamily="34" charset="0"/>
                <a:cs typeface="Arial" panose="020B0604020202020204" pitchFamily="34" charset="0"/>
              </a:rPr>
              <a:t>Outdoor sports facilities such as tennis and basketball courts, and open-air swimming pools, will also be allowed to reopen.</a:t>
            </a:r>
          </a:p>
          <a:p>
            <a:pPr marL="285750" indent="-285750" algn="l">
              <a:buFont typeface="Arial" panose="020B0604020202020204" pitchFamily="34" charset="0"/>
              <a:buChar char="•"/>
            </a:pPr>
            <a:endParaRPr lang="en-GB" b="0" i="0" dirty="0">
              <a:solidFill>
                <a:srgbClr val="0B0C0C"/>
              </a:solidFill>
              <a:effectLst/>
              <a:latin typeface="Arial" panose="020B0604020202020204" pitchFamily="34" charset="0"/>
              <a:cs typeface="Arial" panose="020B0604020202020204" pitchFamily="34" charset="0"/>
            </a:endParaRPr>
          </a:p>
          <a:p>
            <a:pPr marL="285750" indent="-285750" algn="l">
              <a:buFont typeface="Arial" panose="020B0604020202020204" pitchFamily="34" charset="0"/>
              <a:buChar char="•"/>
            </a:pPr>
            <a:r>
              <a:rPr lang="en-GB" b="0" i="0" dirty="0">
                <a:solidFill>
                  <a:srgbClr val="0B0C0C"/>
                </a:solidFill>
                <a:effectLst/>
                <a:latin typeface="Arial" panose="020B0604020202020204" pitchFamily="34" charset="0"/>
                <a:cs typeface="Arial" panose="020B0604020202020204" pitchFamily="34" charset="0"/>
              </a:rPr>
              <a:t>The ‘stay at home’ rule will end on 29 March but many restrictions will remain in place. People should continue to work from home where they can and avoid travel at the busiest times.</a:t>
            </a:r>
          </a:p>
          <a:p>
            <a:pPr marL="285750" indent="-285750" algn="l">
              <a:buFont typeface="Arial" panose="020B0604020202020204" pitchFamily="34" charset="0"/>
              <a:buChar char="•"/>
            </a:pPr>
            <a:endParaRPr lang="en-GB" b="0" i="0" dirty="0">
              <a:solidFill>
                <a:srgbClr val="0B0C0C"/>
              </a:solidFill>
              <a:effectLst/>
              <a:latin typeface="Arial" panose="020B0604020202020204" pitchFamily="34" charset="0"/>
              <a:cs typeface="Arial" panose="020B0604020202020204" pitchFamily="34" charset="0"/>
            </a:endParaRPr>
          </a:p>
          <a:p>
            <a:pPr marL="285750" indent="-285750" algn="l">
              <a:buFont typeface="Arial" panose="020B0604020202020204" pitchFamily="34" charset="0"/>
              <a:buChar char="•"/>
            </a:pPr>
            <a:r>
              <a:rPr lang="en-GB" b="0" i="0" dirty="0">
                <a:solidFill>
                  <a:srgbClr val="0B0C0C"/>
                </a:solidFill>
                <a:effectLst/>
                <a:latin typeface="Arial" panose="020B0604020202020204" pitchFamily="34" charset="0"/>
                <a:cs typeface="Arial" panose="020B0604020202020204" pitchFamily="34" charset="0"/>
              </a:rPr>
              <a:t>Travel abroad will continue to be prohibited. </a:t>
            </a:r>
          </a:p>
        </p:txBody>
      </p:sp>
    </p:spTree>
    <p:extLst>
      <p:ext uri="{BB962C8B-B14F-4D97-AF65-F5344CB8AC3E}">
        <p14:creationId xmlns:p14="http://schemas.microsoft.com/office/powerpoint/2010/main" val="345898736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AEF3EEB7-0254-46A5-B6C8-CC3D3C9FCA72}"/>
              </a:ext>
            </a:extLst>
          </p:cNvPr>
          <p:cNvSpPr txBox="1"/>
          <p:nvPr/>
        </p:nvSpPr>
        <p:spPr>
          <a:xfrm>
            <a:off x="3047301" y="337943"/>
            <a:ext cx="6094602" cy="5078313"/>
          </a:xfrm>
          <a:prstGeom prst="rect">
            <a:avLst/>
          </a:prstGeom>
          <a:noFill/>
        </p:spPr>
        <p:txBody>
          <a:bodyPr wrap="square">
            <a:spAutoFit/>
          </a:bodyPr>
          <a:lstStyle/>
          <a:p>
            <a:r>
              <a:rPr lang="en-GB" b="1" dirty="0">
                <a:latin typeface="Arial" panose="020B0604020202020204" pitchFamily="34" charset="0"/>
                <a:cs typeface="Arial" panose="020B0604020202020204" pitchFamily="34" charset="0"/>
              </a:rPr>
              <a:t>Step 2</a:t>
            </a:r>
          </a:p>
          <a:p>
            <a:endParaRPr lang="en-GB"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GB" dirty="0">
                <a:latin typeface="Arial" panose="020B0604020202020204" pitchFamily="34" charset="0"/>
                <a:cs typeface="Arial" panose="020B0604020202020204" pitchFamily="34" charset="0"/>
              </a:rPr>
              <a:t>This step will be no earlier than </a:t>
            </a:r>
            <a:r>
              <a:rPr lang="en-GB" b="1" dirty="0">
                <a:latin typeface="Arial" panose="020B0604020202020204" pitchFamily="34" charset="0"/>
                <a:cs typeface="Arial" panose="020B0604020202020204" pitchFamily="34" charset="0"/>
              </a:rPr>
              <a:t>12 April </a:t>
            </a:r>
            <a:r>
              <a:rPr lang="en-GB" dirty="0">
                <a:latin typeface="Arial" panose="020B0604020202020204" pitchFamily="34" charset="0"/>
                <a:cs typeface="Arial" panose="020B0604020202020204" pitchFamily="34" charset="0"/>
              </a:rPr>
              <a:t>and will see the opening of retail, hairdressers, nail salons, libraries and community centres. Indoor leisure facilities such as gyms will also reopen (but only for use by people on their own or in household groups).</a:t>
            </a:r>
          </a:p>
          <a:p>
            <a:pPr marL="285750" indent="-285750">
              <a:buFont typeface="Arial" panose="020B0604020202020204" pitchFamily="34" charset="0"/>
              <a:buChar char="•"/>
            </a:pPr>
            <a:endParaRPr lang="en-GB"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GB" dirty="0">
                <a:latin typeface="Arial" panose="020B0604020202020204" pitchFamily="34" charset="0"/>
                <a:cs typeface="Arial" panose="020B0604020202020204" pitchFamily="34" charset="0"/>
              </a:rPr>
              <a:t>Most outdoor attractions such zoos, theme parks, drive-in cinemas and campsites will reopen.</a:t>
            </a:r>
          </a:p>
          <a:p>
            <a:endParaRPr lang="en-GB"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GB" dirty="0">
                <a:latin typeface="Arial" panose="020B0604020202020204" pitchFamily="34" charset="0"/>
                <a:cs typeface="Arial" panose="020B0604020202020204" pitchFamily="34" charset="0"/>
              </a:rPr>
              <a:t>Pubs and restaurants will be allowed to serve people outdoors and customers must order, eat and drink while seated. Social contact rules will apply in all of these settings. </a:t>
            </a:r>
          </a:p>
          <a:p>
            <a:endParaRPr lang="en-GB"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GB" dirty="0">
                <a:latin typeface="Arial" panose="020B0604020202020204" pitchFamily="34" charset="0"/>
                <a:cs typeface="Arial" panose="020B0604020202020204" pitchFamily="34" charset="0"/>
              </a:rPr>
              <a:t>The number of people able to attend weddings will rise to 15.</a:t>
            </a:r>
          </a:p>
        </p:txBody>
      </p:sp>
    </p:spTree>
    <p:extLst>
      <p:ext uri="{BB962C8B-B14F-4D97-AF65-F5344CB8AC3E}">
        <p14:creationId xmlns:p14="http://schemas.microsoft.com/office/powerpoint/2010/main" val="85342908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605B6AAC-CFCD-420F-9274-72BD2C816C18}"/>
              </a:ext>
            </a:extLst>
          </p:cNvPr>
          <p:cNvSpPr txBox="1"/>
          <p:nvPr/>
        </p:nvSpPr>
        <p:spPr>
          <a:xfrm>
            <a:off x="1208016" y="536895"/>
            <a:ext cx="10083566" cy="5078313"/>
          </a:xfrm>
          <a:prstGeom prst="rect">
            <a:avLst/>
          </a:prstGeom>
          <a:noFill/>
        </p:spPr>
        <p:txBody>
          <a:bodyPr wrap="square">
            <a:spAutoFit/>
          </a:bodyPr>
          <a:lstStyle/>
          <a:p>
            <a:pPr algn="l" fontAlgn="base"/>
            <a:r>
              <a:rPr lang="en-GB" b="1" i="0" dirty="0">
                <a:solidFill>
                  <a:srgbClr val="0B0C0C"/>
                </a:solidFill>
                <a:effectLst/>
                <a:latin typeface="Arial" panose="020B0604020202020204" pitchFamily="34" charset="0"/>
                <a:cs typeface="Arial" panose="020B0604020202020204" pitchFamily="34" charset="0"/>
              </a:rPr>
              <a:t>Step 3</a:t>
            </a:r>
          </a:p>
          <a:p>
            <a:pPr marL="285750" indent="-285750" algn="l">
              <a:buFont typeface="Arial" panose="020B0604020202020204" pitchFamily="34" charset="0"/>
              <a:buChar char="•"/>
            </a:pPr>
            <a:r>
              <a:rPr lang="en-GB" i="0" dirty="0">
                <a:solidFill>
                  <a:srgbClr val="0B0C0C"/>
                </a:solidFill>
                <a:effectLst/>
                <a:latin typeface="Arial" panose="020B0604020202020204" pitchFamily="34" charset="0"/>
                <a:cs typeface="Arial" panose="020B0604020202020204" pitchFamily="34" charset="0"/>
              </a:rPr>
              <a:t>As part of Step 3, no earlier than </a:t>
            </a:r>
            <a:r>
              <a:rPr lang="en-GB" b="1" i="0" dirty="0">
                <a:solidFill>
                  <a:srgbClr val="0B0C0C"/>
                </a:solidFill>
                <a:effectLst/>
                <a:latin typeface="Arial" panose="020B0604020202020204" pitchFamily="34" charset="0"/>
                <a:cs typeface="Arial" panose="020B0604020202020204" pitchFamily="34" charset="0"/>
              </a:rPr>
              <a:t>17 May</a:t>
            </a:r>
            <a:r>
              <a:rPr lang="en-GB" i="0" dirty="0">
                <a:solidFill>
                  <a:srgbClr val="0B0C0C"/>
                </a:solidFill>
                <a:effectLst/>
                <a:latin typeface="Arial" panose="020B0604020202020204" pitchFamily="34" charset="0"/>
                <a:cs typeface="Arial" panose="020B0604020202020204" pitchFamily="34" charset="0"/>
              </a:rPr>
              <a:t>, most restrictions on meeting others outdoors will be lifted - although gatherings of over 30 people will remain illegal. </a:t>
            </a:r>
          </a:p>
          <a:p>
            <a:pPr marL="285750" indent="-285750" algn="l">
              <a:buFont typeface="Arial" panose="020B0604020202020204" pitchFamily="34" charset="0"/>
              <a:buChar char="•"/>
            </a:pPr>
            <a:endParaRPr lang="en-GB" i="0" dirty="0">
              <a:solidFill>
                <a:srgbClr val="0B0C0C"/>
              </a:solidFill>
              <a:effectLst/>
              <a:latin typeface="Arial" panose="020B0604020202020204" pitchFamily="34" charset="0"/>
              <a:cs typeface="Arial" panose="020B0604020202020204" pitchFamily="34" charset="0"/>
            </a:endParaRPr>
          </a:p>
          <a:p>
            <a:pPr marL="285750" indent="-285750" algn="l">
              <a:buFont typeface="Arial" panose="020B0604020202020204" pitchFamily="34" charset="0"/>
              <a:buChar char="•"/>
            </a:pPr>
            <a:r>
              <a:rPr lang="en-GB" i="0" dirty="0">
                <a:solidFill>
                  <a:srgbClr val="0B0C0C"/>
                </a:solidFill>
                <a:effectLst/>
                <a:latin typeface="Arial" panose="020B0604020202020204" pitchFamily="34" charset="0"/>
                <a:cs typeface="Arial" panose="020B0604020202020204" pitchFamily="34" charset="0"/>
              </a:rPr>
              <a:t>Indoors, the Rule of 6 or 2 households will apply.</a:t>
            </a:r>
          </a:p>
          <a:p>
            <a:pPr marL="285750" indent="-285750" algn="l">
              <a:buFont typeface="Arial" panose="020B0604020202020204" pitchFamily="34" charset="0"/>
              <a:buChar char="•"/>
            </a:pPr>
            <a:endParaRPr lang="en-GB" i="0" dirty="0">
              <a:solidFill>
                <a:srgbClr val="0B0C0C"/>
              </a:solidFill>
              <a:effectLst/>
              <a:latin typeface="Arial" panose="020B0604020202020204" pitchFamily="34" charset="0"/>
              <a:cs typeface="Arial" panose="020B0604020202020204" pitchFamily="34" charset="0"/>
            </a:endParaRPr>
          </a:p>
          <a:p>
            <a:pPr marL="285750" indent="-285750" algn="l">
              <a:buFont typeface="Arial" panose="020B0604020202020204" pitchFamily="34" charset="0"/>
              <a:buChar char="•"/>
            </a:pPr>
            <a:r>
              <a:rPr lang="en-GB" dirty="0">
                <a:solidFill>
                  <a:srgbClr val="0B0C0C"/>
                </a:solidFill>
                <a:latin typeface="Arial" panose="020B0604020202020204" pitchFamily="34" charset="0"/>
                <a:cs typeface="Arial" panose="020B0604020202020204" pitchFamily="34" charset="0"/>
              </a:rPr>
              <a:t>T</a:t>
            </a:r>
            <a:r>
              <a:rPr lang="en-GB" i="0" dirty="0">
                <a:solidFill>
                  <a:srgbClr val="0B0C0C"/>
                </a:solidFill>
                <a:effectLst/>
                <a:latin typeface="Arial" panose="020B0604020202020204" pitchFamily="34" charset="0"/>
                <a:cs typeface="Arial" panose="020B0604020202020204" pitchFamily="34" charset="0"/>
              </a:rPr>
              <a:t>he advice on social distancing between friends and family, including hugging, will be updated but until this point, people should continue to keep their distance from anyone not in their household or support bubble.</a:t>
            </a:r>
          </a:p>
          <a:p>
            <a:pPr marL="285750" indent="-285750" algn="l">
              <a:buFont typeface="Arial" panose="020B0604020202020204" pitchFamily="34" charset="0"/>
              <a:buChar char="•"/>
            </a:pPr>
            <a:endParaRPr lang="en-GB" i="0" dirty="0">
              <a:solidFill>
                <a:srgbClr val="0B0C0C"/>
              </a:solidFill>
              <a:effectLst/>
              <a:latin typeface="Arial" panose="020B0604020202020204" pitchFamily="34" charset="0"/>
              <a:cs typeface="Arial" panose="020B0604020202020204" pitchFamily="34" charset="0"/>
            </a:endParaRPr>
          </a:p>
          <a:p>
            <a:pPr marL="285750" indent="-285750" algn="l">
              <a:buFont typeface="Arial" panose="020B0604020202020204" pitchFamily="34" charset="0"/>
              <a:buChar char="•"/>
            </a:pPr>
            <a:r>
              <a:rPr lang="en-GB" dirty="0">
                <a:solidFill>
                  <a:srgbClr val="0B0C0C"/>
                </a:solidFill>
                <a:latin typeface="Arial" panose="020B0604020202020204" pitchFamily="34" charset="0"/>
                <a:cs typeface="Arial" panose="020B0604020202020204" pitchFamily="34" charset="0"/>
              </a:rPr>
              <a:t>Pubs and restaurants</a:t>
            </a:r>
            <a:r>
              <a:rPr lang="en-GB" i="0" dirty="0">
                <a:solidFill>
                  <a:srgbClr val="0B0C0C"/>
                </a:solidFill>
                <a:effectLst/>
                <a:latin typeface="Arial" panose="020B0604020202020204" pitchFamily="34" charset="0"/>
                <a:cs typeface="Arial" panose="020B0604020202020204" pitchFamily="34" charset="0"/>
              </a:rPr>
              <a:t> will reopen indoors but customers will</a:t>
            </a:r>
            <a:r>
              <a:rPr lang="en-GB" dirty="0">
                <a:solidFill>
                  <a:srgbClr val="0B0C0C"/>
                </a:solidFill>
                <a:latin typeface="Arial" panose="020B0604020202020204" pitchFamily="34" charset="0"/>
                <a:cs typeface="Arial" panose="020B0604020202020204" pitchFamily="34" charset="0"/>
              </a:rPr>
              <a:t> still </a:t>
            </a:r>
            <a:r>
              <a:rPr lang="en-GB" i="0" dirty="0">
                <a:solidFill>
                  <a:srgbClr val="0B0C0C"/>
                </a:solidFill>
                <a:effectLst/>
                <a:latin typeface="Arial" panose="020B0604020202020204" pitchFamily="34" charset="0"/>
                <a:cs typeface="Arial" panose="020B0604020202020204" pitchFamily="34" charset="0"/>
              </a:rPr>
              <a:t>have to order, eat and drink while seated.</a:t>
            </a:r>
          </a:p>
          <a:p>
            <a:pPr marL="285750" indent="-285750" algn="l">
              <a:buFont typeface="Arial" panose="020B0604020202020204" pitchFamily="34" charset="0"/>
              <a:buChar char="•"/>
            </a:pPr>
            <a:endParaRPr lang="en-GB" i="0" dirty="0">
              <a:solidFill>
                <a:srgbClr val="0B0C0C"/>
              </a:solidFill>
              <a:effectLst/>
              <a:latin typeface="Arial" panose="020B0604020202020204" pitchFamily="34" charset="0"/>
              <a:cs typeface="Arial" panose="020B0604020202020204" pitchFamily="34" charset="0"/>
            </a:endParaRPr>
          </a:p>
          <a:p>
            <a:pPr marL="285750" indent="-285750" algn="l">
              <a:buFont typeface="Arial" panose="020B0604020202020204" pitchFamily="34" charset="0"/>
              <a:buChar char="•"/>
            </a:pPr>
            <a:r>
              <a:rPr lang="en-GB" dirty="0">
                <a:solidFill>
                  <a:srgbClr val="0B0C0C"/>
                </a:solidFill>
                <a:latin typeface="Arial" panose="020B0604020202020204" pitchFamily="34" charset="0"/>
                <a:cs typeface="Arial" panose="020B0604020202020204" pitchFamily="34" charset="0"/>
              </a:rPr>
              <a:t>C</a:t>
            </a:r>
            <a:r>
              <a:rPr lang="en-GB" i="0" dirty="0">
                <a:solidFill>
                  <a:srgbClr val="0B0C0C"/>
                </a:solidFill>
                <a:effectLst/>
                <a:latin typeface="Arial" panose="020B0604020202020204" pitchFamily="34" charset="0"/>
                <a:cs typeface="Arial" panose="020B0604020202020204" pitchFamily="34" charset="0"/>
              </a:rPr>
              <a:t>inemas and children’s play areas</a:t>
            </a:r>
            <a:r>
              <a:rPr lang="en-GB" dirty="0">
                <a:solidFill>
                  <a:srgbClr val="0B0C0C"/>
                </a:solidFill>
                <a:latin typeface="Arial" panose="020B0604020202020204" pitchFamily="34" charset="0"/>
                <a:cs typeface="Arial" panose="020B0604020202020204" pitchFamily="34" charset="0"/>
              </a:rPr>
              <a:t>, </a:t>
            </a:r>
            <a:r>
              <a:rPr lang="en-GB" i="0" dirty="0">
                <a:solidFill>
                  <a:srgbClr val="0B0C0C"/>
                </a:solidFill>
                <a:effectLst/>
                <a:latin typeface="Arial" panose="020B0604020202020204" pitchFamily="34" charset="0"/>
                <a:cs typeface="Arial" panose="020B0604020202020204" pitchFamily="34" charset="0"/>
              </a:rPr>
              <a:t>hotels, hostels and B&amp;Bs will reopen. </a:t>
            </a:r>
          </a:p>
          <a:p>
            <a:pPr algn="l"/>
            <a:endParaRPr lang="en-GB" dirty="0">
              <a:solidFill>
                <a:srgbClr val="0B0C0C"/>
              </a:solidFill>
              <a:latin typeface="Arial" panose="020B0604020202020204" pitchFamily="34" charset="0"/>
              <a:cs typeface="Arial" panose="020B0604020202020204" pitchFamily="34" charset="0"/>
            </a:endParaRPr>
          </a:p>
          <a:p>
            <a:pPr marL="285750" indent="-285750" algn="l">
              <a:buFont typeface="Arial" panose="020B0604020202020204" pitchFamily="34" charset="0"/>
              <a:buChar char="•"/>
            </a:pPr>
            <a:r>
              <a:rPr lang="en-GB" dirty="0">
                <a:solidFill>
                  <a:srgbClr val="0B0C0C"/>
                </a:solidFill>
                <a:latin typeface="Arial" panose="020B0604020202020204" pitchFamily="34" charset="0"/>
                <a:cs typeface="Arial" panose="020B0604020202020204" pitchFamily="34" charset="0"/>
              </a:rPr>
              <a:t>Sporting events will be allowed to go ahead but with a reduced number of fans watching. </a:t>
            </a:r>
          </a:p>
          <a:p>
            <a:pPr marL="285750" indent="-285750" algn="l">
              <a:buFont typeface="Arial" panose="020B0604020202020204" pitchFamily="34" charset="0"/>
              <a:buChar char="•"/>
            </a:pPr>
            <a:endParaRPr lang="en-GB" dirty="0">
              <a:solidFill>
                <a:srgbClr val="0B0C0C"/>
              </a:solidFill>
              <a:latin typeface="Arial" panose="020B0604020202020204" pitchFamily="34" charset="0"/>
              <a:cs typeface="Arial" panose="020B0604020202020204" pitchFamily="34" charset="0"/>
            </a:endParaRPr>
          </a:p>
          <a:p>
            <a:pPr marL="285750" indent="-285750" algn="l">
              <a:buFont typeface="Arial" panose="020B0604020202020204" pitchFamily="34" charset="0"/>
              <a:buChar char="•"/>
            </a:pPr>
            <a:r>
              <a:rPr lang="en-GB" i="0" dirty="0">
                <a:solidFill>
                  <a:srgbClr val="0B0C0C"/>
                </a:solidFill>
                <a:effectLst/>
                <a:latin typeface="Arial" panose="020B0604020202020204" pitchFamily="34" charset="0"/>
                <a:cs typeface="Arial" panose="020B0604020202020204" pitchFamily="34" charset="0"/>
              </a:rPr>
              <a:t>Up to 30 people will be able to attend weddings.</a:t>
            </a:r>
          </a:p>
        </p:txBody>
      </p:sp>
    </p:spTree>
    <p:extLst>
      <p:ext uri="{BB962C8B-B14F-4D97-AF65-F5344CB8AC3E}">
        <p14:creationId xmlns:p14="http://schemas.microsoft.com/office/powerpoint/2010/main" val="124751431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ADAD126B-532A-4A67-BA18-6A5568A9368F}"/>
              </a:ext>
            </a:extLst>
          </p:cNvPr>
          <p:cNvSpPr txBox="1"/>
          <p:nvPr/>
        </p:nvSpPr>
        <p:spPr>
          <a:xfrm>
            <a:off x="3047301" y="199443"/>
            <a:ext cx="6094602" cy="5355312"/>
          </a:xfrm>
          <a:prstGeom prst="rect">
            <a:avLst/>
          </a:prstGeom>
          <a:noFill/>
        </p:spPr>
        <p:txBody>
          <a:bodyPr wrap="square">
            <a:spAutoFit/>
          </a:bodyPr>
          <a:lstStyle/>
          <a:p>
            <a:r>
              <a:rPr lang="en-GB" dirty="0">
                <a:latin typeface="Arial" panose="020B0604020202020204" pitchFamily="34" charset="0"/>
                <a:cs typeface="Arial" panose="020B0604020202020204" pitchFamily="34" charset="0"/>
              </a:rPr>
              <a:t> </a:t>
            </a:r>
            <a:r>
              <a:rPr lang="en-GB" b="1" dirty="0">
                <a:latin typeface="Arial" panose="020B0604020202020204" pitchFamily="34" charset="0"/>
                <a:cs typeface="Arial" panose="020B0604020202020204" pitchFamily="34" charset="0"/>
              </a:rPr>
              <a:t>Step 4</a:t>
            </a:r>
          </a:p>
          <a:p>
            <a:r>
              <a:rPr lang="en-GB" dirty="0">
                <a:latin typeface="Arial" panose="020B0604020202020204" pitchFamily="34" charset="0"/>
                <a:cs typeface="Arial" panose="020B0604020202020204" pitchFamily="34" charset="0"/>
              </a:rPr>
              <a:t>This will take place no earlier than </a:t>
            </a:r>
            <a:r>
              <a:rPr lang="en-GB" b="1" dirty="0">
                <a:latin typeface="Arial" panose="020B0604020202020204" pitchFamily="34" charset="0"/>
                <a:cs typeface="Arial" panose="020B0604020202020204" pitchFamily="34" charset="0"/>
              </a:rPr>
              <a:t>21 June</a:t>
            </a:r>
            <a:r>
              <a:rPr lang="en-GB" dirty="0">
                <a:latin typeface="Arial" panose="020B0604020202020204" pitchFamily="34" charset="0"/>
                <a:cs typeface="Arial" panose="020B0604020202020204" pitchFamily="34" charset="0"/>
              </a:rPr>
              <a:t>, the government hopes to be in a position to remove all legal limits on social contact.</a:t>
            </a:r>
          </a:p>
          <a:p>
            <a:endParaRPr lang="en-GB" dirty="0">
              <a:latin typeface="Arial" panose="020B0604020202020204" pitchFamily="34" charset="0"/>
              <a:cs typeface="Arial" panose="020B0604020202020204" pitchFamily="34" charset="0"/>
            </a:endParaRPr>
          </a:p>
          <a:p>
            <a:r>
              <a:rPr lang="en-GB" dirty="0">
                <a:latin typeface="Arial" panose="020B0604020202020204" pitchFamily="34" charset="0"/>
                <a:cs typeface="Arial" panose="020B0604020202020204" pitchFamily="34" charset="0"/>
              </a:rPr>
              <a:t>The government hopes to reopen all remaining premises, including nightclubs and ease the restrictions on large events. This will all be subject to the results of a scientific Events Research. </a:t>
            </a:r>
          </a:p>
          <a:p>
            <a:endParaRPr lang="en-GB" dirty="0">
              <a:latin typeface="Arial" panose="020B0604020202020204" pitchFamily="34" charset="0"/>
              <a:cs typeface="Arial" panose="020B0604020202020204" pitchFamily="34" charset="0"/>
            </a:endParaRPr>
          </a:p>
          <a:p>
            <a:r>
              <a:rPr lang="en-GB" dirty="0">
                <a:latin typeface="Arial" panose="020B0604020202020204" pitchFamily="34" charset="0"/>
                <a:cs typeface="Arial" panose="020B0604020202020204" pitchFamily="34" charset="0"/>
              </a:rPr>
              <a:t>As we move through each of these phases in the roadmap, we must all remember that COVID-19 remains a part of our lives. We are going to have to keep living our lives differently to keep ourselves and others safe. </a:t>
            </a:r>
          </a:p>
          <a:p>
            <a:pPr marL="285750" indent="-285750">
              <a:buFont typeface="Arial" panose="020B0604020202020204" pitchFamily="34" charset="0"/>
              <a:buChar char="•"/>
            </a:pPr>
            <a:r>
              <a:rPr lang="en-GB" dirty="0">
                <a:latin typeface="Arial" panose="020B0604020202020204" pitchFamily="34" charset="0"/>
                <a:cs typeface="Arial" panose="020B0604020202020204" pitchFamily="34" charset="0"/>
              </a:rPr>
              <a:t>We must carry on with ‘hands, face, space’. </a:t>
            </a:r>
          </a:p>
          <a:p>
            <a:pPr marL="285750" indent="-285750">
              <a:buFont typeface="Arial" panose="020B0604020202020204" pitchFamily="34" charset="0"/>
              <a:buChar char="•"/>
            </a:pPr>
            <a:r>
              <a:rPr lang="en-GB" dirty="0">
                <a:latin typeface="Arial" panose="020B0604020202020204" pitchFamily="34" charset="0"/>
                <a:cs typeface="Arial" panose="020B0604020202020204" pitchFamily="34" charset="0"/>
              </a:rPr>
              <a:t>Meet outdoors when we can and keep letting fresh air in.</a:t>
            </a:r>
          </a:p>
          <a:p>
            <a:pPr marL="285750" indent="-285750">
              <a:buFont typeface="Arial" panose="020B0604020202020204" pitchFamily="34" charset="0"/>
              <a:buChar char="•"/>
            </a:pPr>
            <a:r>
              <a:rPr lang="en-GB" dirty="0">
                <a:latin typeface="Arial" panose="020B0604020202020204" pitchFamily="34" charset="0"/>
                <a:cs typeface="Arial" panose="020B0604020202020204" pitchFamily="34" charset="0"/>
              </a:rPr>
              <a:t>Get tested when needed. </a:t>
            </a:r>
          </a:p>
          <a:p>
            <a:pPr marL="285750" indent="-285750">
              <a:buFont typeface="Arial" panose="020B0604020202020204" pitchFamily="34" charset="0"/>
              <a:buChar char="•"/>
            </a:pPr>
            <a:r>
              <a:rPr lang="en-GB" dirty="0">
                <a:latin typeface="Arial" panose="020B0604020202020204" pitchFamily="34" charset="0"/>
                <a:cs typeface="Arial" panose="020B0604020202020204" pitchFamily="34" charset="0"/>
              </a:rPr>
              <a:t>Get vaccinated when offered. </a:t>
            </a:r>
          </a:p>
        </p:txBody>
      </p:sp>
    </p:spTree>
    <p:extLst>
      <p:ext uri="{BB962C8B-B14F-4D97-AF65-F5344CB8AC3E}">
        <p14:creationId xmlns:p14="http://schemas.microsoft.com/office/powerpoint/2010/main" val="130761471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E112D2C8-6440-4787-A469-9007380F229C}"/>
              </a:ext>
            </a:extLst>
          </p:cNvPr>
          <p:cNvSpPr txBox="1"/>
          <p:nvPr/>
        </p:nvSpPr>
        <p:spPr>
          <a:xfrm>
            <a:off x="427839" y="327171"/>
            <a:ext cx="10586905" cy="8125301"/>
          </a:xfrm>
          <a:prstGeom prst="rect">
            <a:avLst/>
          </a:prstGeom>
          <a:noFill/>
        </p:spPr>
        <p:txBody>
          <a:bodyPr wrap="square" rtlCol="0">
            <a:spAutoFit/>
          </a:bodyPr>
          <a:lstStyle/>
          <a:p>
            <a:r>
              <a:rPr lang="en-GB" dirty="0">
                <a:latin typeface="Arial" panose="020B0604020202020204" pitchFamily="34" charset="0"/>
                <a:cs typeface="Arial" panose="020B0604020202020204" pitchFamily="34" charset="0"/>
              </a:rPr>
              <a:t>Now that you have read the information on the roadmap out of lockdown, answer the questions to go with it. </a:t>
            </a:r>
          </a:p>
          <a:p>
            <a:endParaRPr lang="en-GB" dirty="0">
              <a:latin typeface="Arial" panose="020B0604020202020204" pitchFamily="34" charset="0"/>
              <a:cs typeface="Arial" panose="020B0604020202020204" pitchFamily="34" charset="0"/>
            </a:endParaRPr>
          </a:p>
          <a:p>
            <a:pPr marL="342900" indent="-342900">
              <a:buAutoNum type="arabicPeriod"/>
            </a:pPr>
            <a:r>
              <a:rPr lang="en-GB" dirty="0">
                <a:latin typeface="Arial" panose="020B0604020202020204" pitchFamily="34" charset="0"/>
                <a:cs typeface="Arial" panose="020B0604020202020204" pitchFamily="34" charset="0"/>
              </a:rPr>
              <a:t>From which date and in how many steps will the lift on lockdown restrictions be?</a:t>
            </a:r>
          </a:p>
          <a:p>
            <a:pPr marL="342900" indent="-342900">
              <a:buAutoNum type="arabicPeriod"/>
            </a:pPr>
            <a:endParaRPr lang="en-GB" dirty="0">
              <a:latin typeface="Arial" panose="020B0604020202020204" pitchFamily="34" charset="0"/>
              <a:cs typeface="Arial" panose="020B0604020202020204" pitchFamily="34" charset="0"/>
            </a:endParaRPr>
          </a:p>
          <a:p>
            <a:pPr marL="342900" indent="-342900">
              <a:buAutoNum type="arabicPeriod"/>
            </a:pPr>
            <a:r>
              <a:rPr lang="en-GB" dirty="0">
                <a:latin typeface="Arial" panose="020B0604020202020204" pitchFamily="34" charset="0"/>
                <a:cs typeface="Arial" panose="020B0604020202020204" pitchFamily="34" charset="0"/>
              </a:rPr>
              <a:t>Give two reasons why lockdown restrictions can now be lifted? </a:t>
            </a:r>
          </a:p>
          <a:p>
            <a:pPr marL="342900" indent="-342900">
              <a:buAutoNum type="arabicPeriod"/>
            </a:pPr>
            <a:endParaRPr lang="en-GB" dirty="0">
              <a:latin typeface="Arial" panose="020B0604020202020204" pitchFamily="34" charset="0"/>
              <a:cs typeface="Arial" panose="020B0604020202020204" pitchFamily="34" charset="0"/>
            </a:endParaRPr>
          </a:p>
          <a:p>
            <a:pPr marL="342900" indent="-342900">
              <a:buAutoNum type="arabicPeriod"/>
            </a:pPr>
            <a:r>
              <a:rPr lang="en-GB" dirty="0">
                <a:latin typeface="Arial" panose="020B0604020202020204" pitchFamily="34" charset="0"/>
                <a:cs typeface="Arial" panose="020B0604020202020204" pitchFamily="34" charset="0"/>
              </a:rPr>
              <a:t>What is the priority of step 1? </a:t>
            </a:r>
          </a:p>
          <a:p>
            <a:pPr marL="342900" indent="-342900">
              <a:buAutoNum type="arabicPeriod"/>
            </a:pPr>
            <a:endParaRPr lang="en-GB" dirty="0">
              <a:latin typeface="Arial" panose="020B0604020202020204" pitchFamily="34" charset="0"/>
              <a:cs typeface="Arial" panose="020B0604020202020204" pitchFamily="34" charset="0"/>
            </a:endParaRPr>
          </a:p>
          <a:p>
            <a:pPr marL="342900" indent="-342900">
              <a:buAutoNum type="arabicPeriod"/>
            </a:pPr>
            <a:r>
              <a:rPr lang="en-GB" dirty="0">
                <a:latin typeface="Arial" panose="020B0604020202020204" pitchFamily="34" charset="0"/>
                <a:cs typeface="Arial" panose="020B0604020202020204" pitchFamily="34" charset="0"/>
              </a:rPr>
              <a:t> In step 1, before the 29</a:t>
            </a:r>
            <a:r>
              <a:rPr lang="en-GB" baseline="30000" dirty="0">
                <a:latin typeface="Arial" panose="020B0604020202020204" pitchFamily="34" charset="0"/>
                <a:cs typeface="Arial" panose="020B0604020202020204" pitchFamily="34" charset="0"/>
              </a:rPr>
              <a:t>th</a:t>
            </a:r>
            <a:r>
              <a:rPr lang="en-GB" dirty="0">
                <a:latin typeface="Arial" panose="020B0604020202020204" pitchFamily="34" charset="0"/>
                <a:cs typeface="Arial" panose="020B0604020202020204" pitchFamily="34" charset="0"/>
              </a:rPr>
              <a:t> March, for what reason can people leave their homes?</a:t>
            </a:r>
          </a:p>
          <a:p>
            <a:pPr marL="342900" indent="-342900">
              <a:buAutoNum type="arabicPeriod"/>
            </a:pPr>
            <a:endParaRPr lang="en-GB" dirty="0">
              <a:latin typeface="Arial" panose="020B0604020202020204" pitchFamily="34" charset="0"/>
              <a:cs typeface="Arial" panose="020B0604020202020204" pitchFamily="34" charset="0"/>
            </a:endParaRPr>
          </a:p>
          <a:p>
            <a:pPr marL="342900" indent="-342900">
              <a:buAutoNum type="arabicPeriod"/>
            </a:pPr>
            <a:r>
              <a:rPr lang="en-GB" dirty="0">
                <a:latin typeface="Arial" panose="020B0604020202020204" pitchFamily="34" charset="0"/>
                <a:cs typeface="Arial" panose="020B0604020202020204" pitchFamily="34" charset="0"/>
              </a:rPr>
              <a:t>What does evidence show that is safer? </a:t>
            </a:r>
          </a:p>
          <a:p>
            <a:pPr marL="342900" indent="-342900">
              <a:buAutoNum type="arabicPeriod"/>
            </a:pPr>
            <a:endParaRPr lang="en-GB" dirty="0">
              <a:latin typeface="Arial" panose="020B0604020202020204" pitchFamily="34" charset="0"/>
              <a:cs typeface="Arial" panose="020B0604020202020204" pitchFamily="34" charset="0"/>
            </a:endParaRPr>
          </a:p>
          <a:p>
            <a:pPr marL="342900" indent="-342900">
              <a:buAutoNum type="arabicPeriod"/>
            </a:pPr>
            <a:r>
              <a:rPr lang="en-GB" dirty="0">
                <a:latin typeface="Arial" panose="020B0604020202020204" pitchFamily="34" charset="0"/>
                <a:cs typeface="Arial" panose="020B0604020202020204" pitchFamily="34" charset="0"/>
              </a:rPr>
              <a:t> Travel is still prohibited on 29</a:t>
            </a:r>
            <a:r>
              <a:rPr lang="en-GB" baseline="30000" dirty="0">
                <a:latin typeface="Arial" panose="020B0604020202020204" pitchFamily="34" charset="0"/>
                <a:cs typeface="Arial" panose="020B0604020202020204" pitchFamily="34" charset="0"/>
              </a:rPr>
              <a:t>th</a:t>
            </a:r>
            <a:r>
              <a:rPr lang="en-GB" dirty="0">
                <a:latin typeface="Arial" panose="020B0604020202020204" pitchFamily="34" charset="0"/>
                <a:cs typeface="Arial" panose="020B0604020202020204" pitchFamily="34" charset="0"/>
              </a:rPr>
              <a:t> March, what does prohibited mean?</a:t>
            </a:r>
          </a:p>
          <a:p>
            <a:pPr marL="342900" indent="-342900">
              <a:buAutoNum type="arabicPeriod"/>
            </a:pPr>
            <a:endParaRPr lang="en-GB" dirty="0">
              <a:latin typeface="Arial" panose="020B0604020202020204" pitchFamily="34" charset="0"/>
              <a:cs typeface="Arial" panose="020B0604020202020204" pitchFamily="34" charset="0"/>
            </a:endParaRPr>
          </a:p>
          <a:p>
            <a:pPr marL="342900" indent="-342900">
              <a:buAutoNum type="arabicPeriod"/>
            </a:pPr>
            <a:r>
              <a:rPr lang="en-GB" dirty="0">
                <a:latin typeface="Arial" panose="020B0604020202020204" pitchFamily="34" charset="0"/>
                <a:cs typeface="Arial" panose="020B0604020202020204" pitchFamily="34" charset="0"/>
              </a:rPr>
              <a:t>On which date can retail and gyms reopen?  </a:t>
            </a:r>
          </a:p>
          <a:p>
            <a:pPr marL="342900" indent="-342900">
              <a:buAutoNum type="arabicPeriod"/>
            </a:pPr>
            <a:endParaRPr lang="en-GB" dirty="0">
              <a:latin typeface="Arial" panose="020B0604020202020204" pitchFamily="34" charset="0"/>
              <a:cs typeface="Arial" panose="020B0604020202020204" pitchFamily="34" charset="0"/>
            </a:endParaRPr>
          </a:p>
          <a:p>
            <a:pPr marL="342900" indent="-342900">
              <a:buAutoNum type="arabicPeriod"/>
            </a:pPr>
            <a:r>
              <a:rPr lang="en-GB" dirty="0">
                <a:latin typeface="Arial" panose="020B0604020202020204" pitchFamily="34" charset="0"/>
                <a:cs typeface="Arial" panose="020B0604020202020204" pitchFamily="34" charset="0"/>
              </a:rPr>
              <a:t>What are the rules for customers in pubs and restaurants during step 2? </a:t>
            </a:r>
          </a:p>
          <a:p>
            <a:pPr marL="342900" indent="-342900">
              <a:buAutoNum type="arabicPeriod"/>
            </a:pPr>
            <a:endParaRPr lang="en-GB" dirty="0">
              <a:latin typeface="Arial" panose="020B0604020202020204" pitchFamily="34" charset="0"/>
              <a:cs typeface="Arial" panose="020B0604020202020204" pitchFamily="34" charset="0"/>
            </a:endParaRPr>
          </a:p>
          <a:p>
            <a:pPr marL="342900" indent="-342900">
              <a:buAutoNum type="arabicPeriod"/>
            </a:pPr>
            <a:r>
              <a:rPr lang="en-GB" dirty="0">
                <a:latin typeface="Arial" panose="020B0604020202020204" pitchFamily="34" charset="0"/>
                <a:cs typeface="Arial" panose="020B0604020202020204" pitchFamily="34" charset="0"/>
              </a:rPr>
              <a:t>Name three things that will be allowed during step 3? </a:t>
            </a:r>
          </a:p>
          <a:p>
            <a:pPr marL="342900" indent="-342900">
              <a:buAutoNum type="arabicPeriod"/>
            </a:pPr>
            <a:endParaRPr lang="en-GB" dirty="0">
              <a:latin typeface="Arial" panose="020B0604020202020204" pitchFamily="34" charset="0"/>
              <a:cs typeface="Arial" panose="020B0604020202020204" pitchFamily="34" charset="0"/>
            </a:endParaRPr>
          </a:p>
          <a:p>
            <a:pPr marL="342900" indent="-342900">
              <a:buAutoNum type="arabicPeriod"/>
            </a:pPr>
            <a:r>
              <a:rPr lang="en-GB" dirty="0">
                <a:latin typeface="Arial" panose="020B0604020202020204" pitchFamily="34" charset="0"/>
                <a:cs typeface="Arial" panose="020B0604020202020204" pitchFamily="34" charset="0"/>
              </a:rPr>
              <a:t>By which date does the government hope to lift all restrictions? </a:t>
            </a:r>
          </a:p>
          <a:p>
            <a:pPr marL="342900" indent="-342900">
              <a:buAutoNum type="arabicPeriod"/>
            </a:pPr>
            <a:endParaRPr lang="en-GB" dirty="0"/>
          </a:p>
          <a:p>
            <a:pPr marL="342900" indent="-342900">
              <a:buAutoNum type="arabicPeriod"/>
            </a:pPr>
            <a:endParaRPr lang="en-GB" dirty="0"/>
          </a:p>
          <a:p>
            <a:pPr marL="342900" indent="-342900">
              <a:buAutoNum type="arabicPeriod"/>
            </a:pPr>
            <a:endParaRPr lang="en-GB" dirty="0"/>
          </a:p>
          <a:p>
            <a:pPr marL="342900" indent="-342900">
              <a:buAutoNum type="arabicPeriod"/>
            </a:pPr>
            <a:endParaRPr lang="en-GB" dirty="0"/>
          </a:p>
          <a:p>
            <a:pPr marL="342900" indent="-342900">
              <a:buAutoNum type="arabicPeriod"/>
            </a:pPr>
            <a:endParaRPr lang="en-GB" dirty="0"/>
          </a:p>
          <a:p>
            <a:pPr marL="342900" indent="-342900">
              <a:buAutoNum type="arabicPeriod"/>
            </a:pPr>
            <a:endParaRPr lang="en-GB" dirty="0"/>
          </a:p>
          <a:p>
            <a:pPr marL="342900" indent="-342900">
              <a:buAutoNum type="arabicPeriod"/>
            </a:pPr>
            <a:endParaRPr lang="en-GB" dirty="0"/>
          </a:p>
        </p:txBody>
      </p:sp>
    </p:spTree>
    <p:extLst>
      <p:ext uri="{BB962C8B-B14F-4D97-AF65-F5344CB8AC3E}">
        <p14:creationId xmlns:p14="http://schemas.microsoft.com/office/powerpoint/2010/main" val="66843263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926123" y="879231"/>
            <a:ext cx="10363200" cy="1938992"/>
          </a:xfrm>
          <a:prstGeom prst="rect">
            <a:avLst/>
          </a:prstGeom>
          <a:noFill/>
        </p:spPr>
        <p:txBody>
          <a:bodyPr wrap="square" rtlCol="0">
            <a:spAutoFit/>
          </a:bodyPr>
          <a:lstStyle/>
          <a:p>
            <a:r>
              <a:rPr lang="en-GB" sz="4000" dirty="0" smtClean="0">
                <a:latin typeface="Arial" panose="020B0604020202020204" pitchFamily="34" charset="0"/>
                <a:cs typeface="Arial" panose="020B0604020202020204" pitchFamily="34" charset="0"/>
              </a:rPr>
              <a:t>Use the information from this PowerPoint to draw a road map out of lockdown, for a younger audience to understand.</a:t>
            </a:r>
            <a:endParaRPr lang="en-GB" sz="4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35341122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81</TotalTime>
  <Words>873</Words>
  <Application>Microsoft Office PowerPoint</Application>
  <PresentationFormat>Widescreen</PresentationFormat>
  <Paragraphs>86</Paragraphs>
  <Slides>9</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9</vt:i4>
      </vt:variant>
    </vt:vector>
  </HeadingPairs>
  <TitlesOfParts>
    <vt:vector size="14" baseType="lpstr">
      <vt:lpstr>Arial</vt:lpstr>
      <vt:lpstr>Calibri</vt:lpstr>
      <vt:lpstr>Calibri Light</vt:lpstr>
      <vt:lpstr>nta</vt:lpstr>
      <vt:lpstr>Office Theme</vt:lpstr>
      <vt:lpstr>PSHE   Learning Intention: To answer questions about the roadmap out of lockdown.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PSHE   LI: To answer questions about the roadmap out of lockdown.</dc:title>
  <dc:creator>Christina Hall</dc:creator>
  <cp:lastModifiedBy>Kilmartin, Rachel</cp:lastModifiedBy>
  <cp:revision>10</cp:revision>
  <dcterms:created xsi:type="dcterms:W3CDTF">2021-02-23T12:10:09Z</dcterms:created>
  <dcterms:modified xsi:type="dcterms:W3CDTF">2021-02-23T14:28:02Z</dcterms:modified>
</cp:coreProperties>
</file>