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5" r:id="rId2"/>
    <p:sldId id="268" r:id="rId3"/>
    <p:sldId id="269" r:id="rId4"/>
    <p:sldId id="270" r:id="rId5"/>
    <p:sldId id="271" r:id="rId6"/>
    <p:sldId id="272" r:id="rId7"/>
    <p:sldId id="273" r:id="rId8"/>
    <p:sldId id="274" r:id="rId9"/>
  </p:sldIdLst>
  <p:sldSz cx="9144000" cy="6858000" type="screen4x3"/>
  <p:notesSz cx="6799263" cy="9929813"/>
  <p:embeddedFontLst>
    <p:embeddedFont>
      <p:font typeface="Twinkl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A86"/>
    <a:srgbClr val="C0DEC2"/>
    <a:srgbClr val="DE1E5A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08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223F13-6F67-49FD-AE18-1C7AB6B1D29F}" type="datetimeFigureOut">
              <a:rPr lang="en-GB"/>
              <a:pPr>
                <a:defRPr/>
              </a:pPr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EA95C2-1B1B-4716-A1DA-D45B65C98C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001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19FDC1-4DA7-4C66-AD8F-6BC2B22367AC}" type="datetimeFigureOut">
              <a:rPr lang="en-GB"/>
              <a:pPr>
                <a:defRPr/>
              </a:pPr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E8C17F-7850-4143-BF19-B56FF507B0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21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16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99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72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32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15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9" r:id="rId4"/>
    <p:sldLayoutId id="2147483703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b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0" smtClean="0">
                <a:latin typeface="Arial" panose="020B0604020202020204" pitchFamily="34" charset="0"/>
                <a:cs typeface="Arial" panose="020B0604020202020204" pitchFamily="34" charset="0"/>
              </a:rPr>
              <a:t>Alternative </a:t>
            </a:r>
            <a:r>
              <a:rPr lang="en-GB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Maths 1</a:t>
            </a:r>
            <a:br>
              <a:rPr lang="en-GB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GB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intention: to convert improper fractions into mixed number fractions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82861" y="2186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7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5046663"/>
            <a:ext cx="7632700" cy="1049337"/>
          </a:xfrm>
          <a:prstGeom prst="rect">
            <a:avLst/>
          </a:prstGeom>
          <a:solidFill>
            <a:srgbClr val="C0D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improper fraction is where the numerator is greater than or equal to the denominator.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happens because you have a whole or more than a whole.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Improper Fractions</a:t>
            </a:r>
          </a:p>
        </p:txBody>
      </p:sp>
      <p:grpSp>
        <p:nvGrpSpPr>
          <p:cNvPr id="9220" name="Group 8"/>
          <p:cNvGrpSpPr>
            <a:grpSpLocks/>
          </p:cNvGrpSpPr>
          <p:nvPr/>
        </p:nvGrpSpPr>
        <p:grpSpPr bwMode="auto">
          <a:xfrm>
            <a:off x="4148138" y="2286000"/>
            <a:ext cx="847725" cy="1833563"/>
            <a:chOff x="4148195" y="1883062"/>
            <a:chExt cx="847609" cy="1833360"/>
          </a:xfrm>
        </p:grpSpPr>
        <p:sp>
          <p:nvSpPr>
            <p:cNvPr id="9233" name="Rectangle 4"/>
            <p:cNvSpPr>
              <a:spLocks noChangeArrowheads="1"/>
            </p:cNvSpPr>
            <p:nvPr/>
          </p:nvSpPr>
          <p:spPr bwMode="auto">
            <a:xfrm>
              <a:off x="4178037" y="1883062"/>
              <a:ext cx="7879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234" name="Rectangle 6"/>
            <p:cNvSpPr>
              <a:spLocks noChangeArrowheads="1"/>
            </p:cNvSpPr>
            <p:nvPr/>
          </p:nvSpPr>
          <p:spPr bwMode="auto">
            <a:xfrm>
              <a:off x="4178037" y="2793092"/>
              <a:ext cx="7879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4148195" y="2800535"/>
              <a:ext cx="84760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755650" y="1674813"/>
            <a:ext cx="3041650" cy="1049337"/>
          </a:xfrm>
          <a:prstGeom prst="rect">
            <a:avLst/>
          </a:prstGeom>
          <a:solidFill>
            <a:srgbClr val="6CB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numerator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shows us the number of pieces we have.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3498850"/>
            <a:ext cx="3041650" cy="1049338"/>
          </a:xfrm>
          <a:prstGeom prst="rect">
            <a:avLst/>
          </a:prstGeom>
          <a:solidFill>
            <a:srgbClr val="6CB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denominator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shows us the number of parts we are dividing by.</a:t>
            </a:r>
          </a:p>
        </p:txBody>
      </p:sp>
      <p:grpSp>
        <p:nvGrpSpPr>
          <p:cNvPr id="9223" name="Group 17"/>
          <p:cNvGrpSpPr>
            <a:grpSpLocks/>
          </p:cNvGrpSpPr>
          <p:nvPr/>
        </p:nvGrpSpPr>
        <p:grpSpPr bwMode="auto">
          <a:xfrm>
            <a:off x="6654800" y="3190875"/>
            <a:ext cx="1733550" cy="1730375"/>
            <a:chOff x="5292528" y="2800861"/>
            <a:chExt cx="2604198" cy="2598356"/>
          </a:xfrm>
        </p:grpSpPr>
        <p:pic>
          <p:nvPicPr>
            <p:cNvPr id="9230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528" y="2805308"/>
              <a:ext cx="1277482" cy="125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787" y="2800861"/>
              <a:ext cx="1244939" cy="125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528" y="4138934"/>
              <a:ext cx="1277482" cy="126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4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1547813"/>
            <a:ext cx="8493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544638"/>
            <a:ext cx="8286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2435225"/>
            <a:ext cx="849312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2435225"/>
            <a:ext cx="8286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11" idx="3"/>
          </p:cNvCxnSpPr>
          <p:nvPr/>
        </p:nvCxnSpPr>
        <p:spPr>
          <a:xfrm>
            <a:off x="3797300" y="2200275"/>
            <a:ext cx="547688" cy="5238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3"/>
          </p:cNvCxnSpPr>
          <p:nvPr/>
        </p:nvCxnSpPr>
        <p:spPr>
          <a:xfrm flipV="1">
            <a:off x="3797300" y="3652838"/>
            <a:ext cx="547688" cy="3714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62264" y="20780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477963"/>
            <a:ext cx="7632700" cy="495300"/>
          </a:xfrm>
          <a:prstGeom prst="rect">
            <a:avLst/>
          </a:prstGeom>
          <a:solidFill>
            <a:srgbClr val="C0D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convert an improper fraction into a mixed number.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Improper Fractions to Mixed Numbers</a:t>
            </a:r>
          </a:p>
        </p:txBody>
      </p:sp>
      <p:grpSp>
        <p:nvGrpSpPr>
          <p:cNvPr id="10244" name="Group 8"/>
          <p:cNvGrpSpPr>
            <a:grpSpLocks/>
          </p:cNvGrpSpPr>
          <p:nvPr/>
        </p:nvGrpSpPr>
        <p:grpSpPr bwMode="auto">
          <a:xfrm>
            <a:off x="771525" y="3071813"/>
            <a:ext cx="847725" cy="1833562"/>
            <a:chOff x="4148195" y="1883062"/>
            <a:chExt cx="847609" cy="1833360"/>
          </a:xfrm>
        </p:grpSpPr>
        <p:sp>
          <p:nvSpPr>
            <p:cNvPr id="10263" name="Rectangle 4"/>
            <p:cNvSpPr>
              <a:spLocks noChangeArrowheads="1"/>
            </p:cNvSpPr>
            <p:nvPr/>
          </p:nvSpPr>
          <p:spPr bwMode="auto">
            <a:xfrm>
              <a:off x="4178037" y="1883062"/>
              <a:ext cx="7879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264" name="Rectangle 6"/>
            <p:cNvSpPr>
              <a:spLocks noChangeArrowheads="1"/>
            </p:cNvSpPr>
            <p:nvPr/>
          </p:nvSpPr>
          <p:spPr bwMode="auto">
            <a:xfrm>
              <a:off x="4178037" y="2793092"/>
              <a:ext cx="7879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4148195" y="2800536"/>
              <a:ext cx="84760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2065338" y="2462213"/>
            <a:ext cx="4291012" cy="1049337"/>
          </a:xfrm>
          <a:prstGeom prst="rect">
            <a:avLst/>
          </a:prstGeom>
          <a:solidFill>
            <a:srgbClr val="6CB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the numerator (7)  by the denominator (4).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÷ 4 = 1 r3 </a:t>
            </a:r>
          </a:p>
        </p:txBody>
      </p:sp>
      <p:grpSp>
        <p:nvGrpSpPr>
          <p:cNvPr id="10246" name="Group 17"/>
          <p:cNvGrpSpPr>
            <a:grpSpLocks/>
          </p:cNvGrpSpPr>
          <p:nvPr/>
        </p:nvGrpSpPr>
        <p:grpSpPr bwMode="auto">
          <a:xfrm>
            <a:off x="6654800" y="4354513"/>
            <a:ext cx="1733550" cy="1730375"/>
            <a:chOff x="5292528" y="2800861"/>
            <a:chExt cx="2604198" cy="2598356"/>
          </a:xfrm>
        </p:grpSpPr>
        <p:pic>
          <p:nvPicPr>
            <p:cNvPr id="10260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528" y="2805308"/>
              <a:ext cx="1277482" cy="125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787" y="2800861"/>
              <a:ext cx="1244939" cy="125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528" y="4138934"/>
              <a:ext cx="1277482" cy="126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7" name="Group 29"/>
          <p:cNvGrpSpPr>
            <a:grpSpLocks/>
          </p:cNvGrpSpPr>
          <p:nvPr/>
        </p:nvGrpSpPr>
        <p:grpSpPr bwMode="auto">
          <a:xfrm>
            <a:off x="6651625" y="2332038"/>
            <a:ext cx="1733550" cy="1728787"/>
            <a:chOff x="5192089" y="1544579"/>
            <a:chExt cx="1733812" cy="1729923"/>
          </a:xfrm>
        </p:grpSpPr>
        <p:pic>
          <p:nvPicPr>
            <p:cNvPr id="10256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089" y="1547540"/>
              <a:ext cx="850517" cy="83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051" y="1544579"/>
              <a:ext cx="828850" cy="83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089" y="2435436"/>
              <a:ext cx="850517" cy="83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051" y="2435435"/>
              <a:ext cx="828850" cy="83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2067023" y="4354204"/>
            <a:ext cx="4288510" cy="929443"/>
          </a:xfrm>
          <a:prstGeom prst="rect">
            <a:avLst/>
          </a:prstGeom>
          <a:solidFill>
            <a:srgbClr val="6CB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r3 written as a mixed number is      </a:t>
            </a:r>
            <a:r>
              <a:rPr lang="en-GB" dirty="0">
                <a:noFill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GB" sz="5000" b="1" dirty="0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49" name="Group 19"/>
          <p:cNvGrpSpPr>
            <a:grpSpLocks/>
          </p:cNvGrpSpPr>
          <p:nvPr/>
        </p:nvGrpSpPr>
        <p:grpSpPr bwMode="auto">
          <a:xfrm>
            <a:off x="5994400" y="4592638"/>
            <a:ext cx="225425" cy="434975"/>
            <a:chOff x="2934419" y="3996404"/>
            <a:chExt cx="225056" cy="434157"/>
          </a:xfrm>
        </p:grpSpPr>
        <p:sp>
          <p:nvSpPr>
            <p:cNvPr id="10253" name="Rectangle 26"/>
            <p:cNvSpPr>
              <a:spLocks noChangeArrowheads="1"/>
            </p:cNvSpPr>
            <p:nvPr/>
          </p:nvSpPr>
          <p:spPr bwMode="auto">
            <a:xfrm>
              <a:off x="2952503" y="3996404"/>
              <a:ext cx="1888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254" name="Rectangle 27"/>
            <p:cNvSpPr>
              <a:spLocks noChangeArrowheads="1"/>
            </p:cNvSpPr>
            <p:nvPr/>
          </p:nvSpPr>
          <p:spPr bwMode="auto">
            <a:xfrm>
              <a:off x="2952503" y="4215117"/>
              <a:ext cx="1888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29" name="Straight Connector 28"/>
            <p:cNvCxnSpPr>
              <a:cxnSpLocks/>
            </p:cNvCxnSpPr>
            <p:nvPr/>
          </p:nvCxnSpPr>
          <p:spPr>
            <a:xfrm>
              <a:off x="2934419" y="4213482"/>
              <a:ext cx="225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50" name="Rectangle 30"/>
          <p:cNvSpPr>
            <a:spLocks noChangeArrowheads="1"/>
          </p:cNvSpPr>
          <p:nvPr/>
        </p:nvSpPr>
        <p:spPr bwMode="auto">
          <a:xfrm>
            <a:off x="5624513" y="4360863"/>
            <a:ext cx="54053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33" name="Straight Arrow Connector 32"/>
          <p:cNvCxnSpPr>
            <a:cxnSpLocks/>
          </p:cNvCxnSpPr>
          <p:nvPr/>
        </p:nvCxnSpPr>
        <p:spPr>
          <a:xfrm flipV="1">
            <a:off x="5902325" y="3775075"/>
            <a:ext cx="887413" cy="7778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6237288" y="4849813"/>
            <a:ext cx="414337" cy="698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34708" y="5562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Improper Fractions to Mixed Numbers</a:t>
            </a:r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6491288" y="1689100"/>
            <a:ext cx="1897062" cy="1758950"/>
            <a:chOff x="2738691" y="2083544"/>
            <a:chExt cx="1896684" cy="1758588"/>
          </a:xfrm>
        </p:grpSpPr>
        <p:pic>
          <p:nvPicPr>
            <p:cNvPr id="11289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691" y="2083544"/>
              <a:ext cx="1896684" cy="175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90" name="Group 44"/>
            <p:cNvGrpSpPr>
              <a:grpSpLocks/>
            </p:cNvGrpSpPr>
            <p:nvPr/>
          </p:nvGrpSpPr>
          <p:grpSpPr bwMode="auto">
            <a:xfrm>
              <a:off x="3354927" y="2347285"/>
              <a:ext cx="787924" cy="1209430"/>
              <a:chOff x="1236416" y="2136497"/>
              <a:chExt cx="787924" cy="1209430"/>
            </a:xfrm>
          </p:grpSpPr>
          <p:sp>
            <p:nvSpPr>
              <p:cNvPr id="11291" name="Rectangle 4"/>
              <p:cNvSpPr>
                <a:spLocks noChangeArrowheads="1"/>
              </p:cNvSpPr>
              <p:nvPr/>
            </p:nvSpPr>
            <p:spPr bwMode="auto">
              <a:xfrm>
                <a:off x="1236416" y="2136497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</a:p>
            </p:txBody>
          </p:sp>
          <p:sp>
            <p:nvSpPr>
              <p:cNvPr id="11292" name="Rectangle 6"/>
              <p:cNvSpPr>
                <a:spLocks noChangeArrowheads="1"/>
              </p:cNvSpPr>
              <p:nvPr/>
            </p:nvSpPr>
            <p:spPr bwMode="auto">
              <a:xfrm>
                <a:off x="1236416" y="2730374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4" name="Straight Connector 3"/>
              <p:cNvCxnSpPr>
                <a:cxnSpLocks/>
              </p:cNvCxnSpPr>
              <p:nvPr/>
            </p:nvCxnSpPr>
            <p:spPr>
              <a:xfrm>
                <a:off x="1299494" y="2740941"/>
                <a:ext cx="66185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26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2"/>
          <a:stretch>
            <a:fillRect/>
          </a:stretch>
        </p:blipFill>
        <p:spPr bwMode="auto">
          <a:xfrm>
            <a:off x="576263" y="4357688"/>
            <a:ext cx="20970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46"/>
          <p:cNvGrpSpPr>
            <a:grpSpLocks/>
          </p:cNvGrpSpPr>
          <p:nvPr/>
        </p:nvGrpSpPr>
        <p:grpSpPr bwMode="auto">
          <a:xfrm>
            <a:off x="914400" y="2154238"/>
            <a:ext cx="1897063" cy="1757362"/>
            <a:chOff x="2738691" y="2083544"/>
            <a:chExt cx="1896684" cy="1758588"/>
          </a:xfrm>
        </p:grpSpPr>
        <p:pic>
          <p:nvPicPr>
            <p:cNvPr id="11284" name="Picture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691" y="2083544"/>
              <a:ext cx="1896684" cy="175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85" name="Group 48"/>
            <p:cNvGrpSpPr>
              <a:grpSpLocks/>
            </p:cNvGrpSpPr>
            <p:nvPr/>
          </p:nvGrpSpPr>
          <p:grpSpPr bwMode="auto">
            <a:xfrm>
              <a:off x="3354927" y="2347285"/>
              <a:ext cx="787924" cy="1209430"/>
              <a:chOff x="1236416" y="2136497"/>
              <a:chExt cx="787924" cy="1209430"/>
            </a:xfrm>
          </p:grpSpPr>
          <p:sp>
            <p:nvSpPr>
              <p:cNvPr id="11286" name="Rectangle 49"/>
              <p:cNvSpPr>
                <a:spLocks noChangeArrowheads="1"/>
              </p:cNvSpPr>
              <p:nvPr/>
            </p:nvSpPr>
            <p:spPr bwMode="auto">
              <a:xfrm>
                <a:off x="1236416" y="2136497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1287" name="Rectangle 50"/>
              <p:cNvSpPr>
                <a:spLocks noChangeArrowheads="1"/>
              </p:cNvSpPr>
              <p:nvPr/>
            </p:nvSpPr>
            <p:spPr bwMode="auto">
              <a:xfrm>
                <a:off x="1236416" y="2730374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52" name="Straight Connector 51"/>
              <p:cNvCxnSpPr>
                <a:cxnSpLocks/>
              </p:cNvCxnSpPr>
              <p:nvPr/>
            </p:nvCxnSpPr>
            <p:spPr>
              <a:xfrm>
                <a:off x="1299494" y="2741724"/>
                <a:ext cx="6618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2935288" y="1493838"/>
            <a:ext cx="1897062" cy="1758950"/>
            <a:chOff x="2738691" y="2083544"/>
            <a:chExt cx="1896684" cy="1758588"/>
          </a:xfrm>
        </p:grpSpPr>
        <p:pic>
          <p:nvPicPr>
            <p:cNvPr id="11279" name="Picture 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691" y="2083544"/>
              <a:ext cx="1896684" cy="175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80" name="Group 54"/>
            <p:cNvGrpSpPr>
              <a:grpSpLocks/>
            </p:cNvGrpSpPr>
            <p:nvPr/>
          </p:nvGrpSpPr>
          <p:grpSpPr bwMode="auto">
            <a:xfrm>
              <a:off x="3354927" y="2347285"/>
              <a:ext cx="787924" cy="1209430"/>
              <a:chOff x="1236416" y="2136497"/>
              <a:chExt cx="787924" cy="1209430"/>
            </a:xfrm>
          </p:grpSpPr>
          <p:sp>
            <p:nvSpPr>
              <p:cNvPr id="11281" name="Rectangle 55"/>
              <p:cNvSpPr>
                <a:spLocks noChangeArrowheads="1"/>
              </p:cNvSpPr>
              <p:nvPr/>
            </p:nvSpPr>
            <p:spPr bwMode="auto">
              <a:xfrm>
                <a:off x="1236416" y="2136497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</a:p>
            </p:txBody>
          </p:sp>
          <p:sp>
            <p:nvSpPr>
              <p:cNvPr id="11282" name="Rectangle 56"/>
              <p:cNvSpPr>
                <a:spLocks noChangeArrowheads="1"/>
              </p:cNvSpPr>
              <p:nvPr/>
            </p:nvSpPr>
            <p:spPr bwMode="auto">
              <a:xfrm>
                <a:off x="1236416" y="2730374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58" name="Straight Connector 57"/>
              <p:cNvCxnSpPr>
                <a:cxnSpLocks/>
              </p:cNvCxnSpPr>
              <p:nvPr/>
            </p:nvCxnSpPr>
            <p:spPr>
              <a:xfrm>
                <a:off x="1299494" y="2740940"/>
                <a:ext cx="66185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4684713" y="2659063"/>
            <a:ext cx="1897062" cy="1758950"/>
            <a:chOff x="2738691" y="2083544"/>
            <a:chExt cx="1896684" cy="1758588"/>
          </a:xfrm>
        </p:grpSpPr>
        <p:pic>
          <p:nvPicPr>
            <p:cNvPr id="11274" name="Picture 5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691" y="2083544"/>
              <a:ext cx="1896684" cy="175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5" name="Group 60"/>
            <p:cNvGrpSpPr>
              <a:grpSpLocks/>
            </p:cNvGrpSpPr>
            <p:nvPr/>
          </p:nvGrpSpPr>
          <p:grpSpPr bwMode="auto">
            <a:xfrm>
              <a:off x="3354927" y="2347285"/>
              <a:ext cx="787924" cy="1209430"/>
              <a:chOff x="1236416" y="2136497"/>
              <a:chExt cx="787924" cy="1209430"/>
            </a:xfrm>
          </p:grpSpPr>
          <p:sp>
            <p:nvSpPr>
              <p:cNvPr id="11276" name="Rectangle 61"/>
              <p:cNvSpPr>
                <a:spLocks noChangeArrowheads="1"/>
              </p:cNvSpPr>
              <p:nvPr/>
            </p:nvSpPr>
            <p:spPr bwMode="auto">
              <a:xfrm>
                <a:off x="1236416" y="2136497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1277" name="Rectangle 62"/>
              <p:cNvSpPr>
                <a:spLocks noChangeArrowheads="1"/>
              </p:cNvSpPr>
              <p:nvPr/>
            </p:nvSpPr>
            <p:spPr bwMode="auto">
              <a:xfrm>
                <a:off x="1236416" y="2730374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64" name="Straight Connector 63"/>
              <p:cNvCxnSpPr>
                <a:cxnSpLocks/>
              </p:cNvCxnSpPr>
              <p:nvPr/>
            </p:nvCxnSpPr>
            <p:spPr>
              <a:xfrm>
                <a:off x="1299494" y="2740940"/>
                <a:ext cx="66185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Oval 64"/>
          <p:cNvSpPr/>
          <p:nvPr/>
        </p:nvSpPr>
        <p:spPr>
          <a:xfrm>
            <a:off x="1882775" y="3975100"/>
            <a:ext cx="227013" cy="2254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1717675" y="4341813"/>
            <a:ext cx="165100" cy="1651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35019" y="41105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Improper Fractions to Mixed 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b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Answers 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2"/>
          <a:stretch>
            <a:fillRect/>
          </a:stretch>
        </p:blipFill>
        <p:spPr bwMode="auto">
          <a:xfrm>
            <a:off x="576263" y="4357688"/>
            <a:ext cx="20970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Oval 64"/>
          <p:cNvSpPr/>
          <p:nvPr/>
        </p:nvSpPr>
        <p:spPr>
          <a:xfrm>
            <a:off x="1882775" y="3975100"/>
            <a:ext cx="227013" cy="2254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1717675" y="4341813"/>
            <a:ext cx="165100" cy="1651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2294" name="Group 12"/>
          <p:cNvGrpSpPr>
            <a:grpSpLocks/>
          </p:cNvGrpSpPr>
          <p:nvPr/>
        </p:nvGrpSpPr>
        <p:grpSpPr bwMode="auto">
          <a:xfrm>
            <a:off x="914400" y="2154238"/>
            <a:ext cx="1897063" cy="1757362"/>
            <a:chOff x="914853" y="2153746"/>
            <a:chExt cx="1896684" cy="1758588"/>
          </a:xfrm>
        </p:grpSpPr>
        <p:pic>
          <p:nvPicPr>
            <p:cNvPr id="12337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853" y="2153746"/>
              <a:ext cx="1896684" cy="175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38" name="Group 8"/>
            <p:cNvGrpSpPr>
              <a:grpSpLocks/>
            </p:cNvGrpSpPr>
            <p:nvPr/>
          </p:nvGrpSpPr>
          <p:grpSpPr bwMode="auto">
            <a:xfrm>
              <a:off x="1213525" y="2648426"/>
              <a:ext cx="442090" cy="615554"/>
              <a:chOff x="1586511" y="2596289"/>
              <a:chExt cx="442090" cy="615554"/>
            </a:xfrm>
          </p:grpSpPr>
          <p:sp>
            <p:nvSpPr>
              <p:cNvPr id="12345" name="Rectangle 49"/>
              <p:cNvSpPr>
                <a:spLocks noChangeArrowheads="1"/>
              </p:cNvSpPr>
              <p:nvPr/>
            </p:nvSpPr>
            <p:spPr bwMode="auto">
              <a:xfrm>
                <a:off x="1586511" y="2596289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2346" name="Rectangle 50"/>
              <p:cNvSpPr>
                <a:spLocks noChangeArrowheads="1"/>
              </p:cNvSpPr>
              <p:nvPr/>
            </p:nvSpPr>
            <p:spPr bwMode="auto">
              <a:xfrm>
                <a:off x="1586511" y="2904066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52" name="Straight Connector 51"/>
              <p:cNvCxnSpPr>
                <a:cxnSpLocks/>
              </p:cNvCxnSpPr>
              <p:nvPr/>
            </p:nvCxnSpPr>
            <p:spPr>
              <a:xfrm>
                <a:off x="1648130" y="2903855"/>
                <a:ext cx="31902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39" name="Rectangle 9"/>
            <p:cNvSpPr>
              <a:spLocks noChangeArrowheads="1"/>
            </p:cNvSpPr>
            <p:nvPr/>
          </p:nvSpPr>
          <p:spPr bwMode="auto">
            <a:xfrm>
              <a:off x="1626401" y="2768385"/>
              <a:ext cx="3209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12340" name="Rectangle 10"/>
            <p:cNvSpPr>
              <a:spLocks noChangeArrowheads="1"/>
            </p:cNvSpPr>
            <p:nvPr/>
          </p:nvSpPr>
          <p:spPr bwMode="auto">
            <a:xfrm>
              <a:off x="1799495" y="2640404"/>
              <a:ext cx="420224" cy="600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12341" name="Group 36"/>
            <p:cNvGrpSpPr>
              <a:grpSpLocks/>
            </p:cNvGrpSpPr>
            <p:nvPr/>
          </p:nvGrpSpPr>
          <p:grpSpPr bwMode="auto">
            <a:xfrm>
              <a:off x="2079798" y="2648426"/>
              <a:ext cx="442090" cy="615554"/>
              <a:chOff x="1586511" y="2596289"/>
              <a:chExt cx="442090" cy="615554"/>
            </a:xfrm>
          </p:grpSpPr>
          <p:sp>
            <p:nvSpPr>
              <p:cNvPr id="12342" name="Rectangle 37"/>
              <p:cNvSpPr>
                <a:spLocks noChangeArrowheads="1"/>
              </p:cNvSpPr>
              <p:nvPr/>
            </p:nvSpPr>
            <p:spPr bwMode="auto">
              <a:xfrm>
                <a:off x="1586511" y="2596289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2343" name="Rectangle 38"/>
              <p:cNvSpPr>
                <a:spLocks noChangeArrowheads="1"/>
              </p:cNvSpPr>
              <p:nvPr/>
            </p:nvSpPr>
            <p:spPr bwMode="auto">
              <a:xfrm>
                <a:off x="1586511" y="2904066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40" name="Straight Connector 39"/>
              <p:cNvCxnSpPr>
                <a:cxnSpLocks/>
              </p:cNvCxnSpPr>
              <p:nvPr/>
            </p:nvCxnSpPr>
            <p:spPr>
              <a:xfrm>
                <a:off x="1648459" y="2903855"/>
                <a:ext cx="31902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3054350" y="1670050"/>
            <a:ext cx="1897063" cy="1758950"/>
            <a:chOff x="914853" y="2153746"/>
            <a:chExt cx="1896684" cy="1758588"/>
          </a:xfrm>
        </p:grpSpPr>
        <p:pic>
          <p:nvPicPr>
            <p:cNvPr id="12326" name="Picture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853" y="2153746"/>
              <a:ext cx="1896684" cy="175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27" name="Group 43"/>
            <p:cNvGrpSpPr>
              <a:grpSpLocks/>
            </p:cNvGrpSpPr>
            <p:nvPr/>
          </p:nvGrpSpPr>
          <p:grpSpPr bwMode="auto">
            <a:xfrm>
              <a:off x="1213525" y="2648426"/>
              <a:ext cx="442090" cy="615554"/>
              <a:chOff x="1586511" y="2596289"/>
              <a:chExt cx="442090" cy="615554"/>
            </a:xfrm>
          </p:grpSpPr>
          <p:sp>
            <p:nvSpPr>
              <p:cNvPr id="12334" name="Rectangle 72"/>
              <p:cNvSpPr>
                <a:spLocks noChangeArrowheads="1"/>
              </p:cNvSpPr>
              <p:nvPr/>
            </p:nvSpPr>
            <p:spPr bwMode="auto">
              <a:xfrm>
                <a:off x="1586511" y="2596289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</a:p>
            </p:txBody>
          </p:sp>
          <p:sp>
            <p:nvSpPr>
              <p:cNvPr id="12335" name="Rectangle 73"/>
              <p:cNvSpPr>
                <a:spLocks noChangeArrowheads="1"/>
              </p:cNvSpPr>
              <p:nvPr/>
            </p:nvSpPr>
            <p:spPr bwMode="auto">
              <a:xfrm>
                <a:off x="1586511" y="2904066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75" name="Straight Connector 74"/>
              <p:cNvCxnSpPr>
                <a:cxnSpLocks/>
              </p:cNvCxnSpPr>
              <p:nvPr/>
            </p:nvCxnSpPr>
            <p:spPr>
              <a:xfrm>
                <a:off x="1648130" y="2904718"/>
                <a:ext cx="31902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28" name="Rectangle 66"/>
            <p:cNvSpPr>
              <a:spLocks noChangeArrowheads="1"/>
            </p:cNvSpPr>
            <p:nvPr/>
          </p:nvSpPr>
          <p:spPr bwMode="auto">
            <a:xfrm>
              <a:off x="1626401" y="2768385"/>
              <a:ext cx="3209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12329" name="Rectangle 67"/>
            <p:cNvSpPr>
              <a:spLocks noChangeArrowheads="1"/>
            </p:cNvSpPr>
            <p:nvPr/>
          </p:nvSpPr>
          <p:spPr bwMode="auto">
            <a:xfrm>
              <a:off x="1799495" y="2640404"/>
              <a:ext cx="420224" cy="60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12330" name="Group 68"/>
            <p:cNvGrpSpPr>
              <a:grpSpLocks/>
            </p:cNvGrpSpPr>
            <p:nvPr/>
          </p:nvGrpSpPr>
          <p:grpSpPr bwMode="auto">
            <a:xfrm>
              <a:off x="2079798" y="2648426"/>
              <a:ext cx="442090" cy="615554"/>
              <a:chOff x="1586511" y="2596289"/>
              <a:chExt cx="442090" cy="615554"/>
            </a:xfrm>
          </p:grpSpPr>
          <p:sp>
            <p:nvSpPr>
              <p:cNvPr id="12331" name="Rectangle 69"/>
              <p:cNvSpPr>
                <a:spLocks noChangeArrowheads="1"/>
              </p:cNvSpPr>
              <p:nvPr/>
            </p:nvSpPr>
            <p:spPr bwMode="auto">
              <a:xfrm>
                <a:off x="1586511" y="2596289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332" name="Rectangle 70"/>
              <p:cNvSpPr>
                <a:spLocks noChangeArrowheads="1"/>
              </p:cNvSpPr>
              <p:nvPr/>
            </p:nvSpPr>
            <p:spPr bwMode="auto">
              <a:xfrm>
                <a:off x="1586511" y="2904066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72" name="Straight Connector 71"/>
              <p:cNvCxnSpPr>
                <a:cxnSpLocks/>
              </p:cNvCxnSpPr>
              <p:nvPr/>
            </p:nvCxnSpPr>
            <p:spPr>
              <a:xfrm>
                <a:off x="1648459" y="2904718"/>
                <a:ext cx="31902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6310313" y="1624013"/>
            <a:ext cx="1897062" cy="1758950"/>
            <a:chOff x="914853" y="2153746"/>
            <a:chExt cx="1896684" cy="1758588"/>
          </a:xfrm>
        </p:grpSpPr>
        <p:pic>
          <p:nvPicPr>
            <p:cNvPr id="12315" name="Picture 9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853" y="2153746"/>
              <a:ext cx="1896684" cy="175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16" name="Group 95"/>
            <p:cNvGrpSpPr>
              <a:grpSpLocks/>
            </p:cNvGrpSpPr>
            <p:nvPr/>
          </p:nvGrpSpPr>
          <p:grpSpPr bwMode="auto">
            <a:xfrm>
              <a:off x="1213525" y="2648426"/>
              <a:ext cx="442090" cy="615554"/>
              <a:chOff x="1586511" y="2596289"/>
              <a:chExt cx="442090" cy="615554"/>
            </a:xfrm>
          </p:grpSpPr>
          <p:sp>
            <p:nvSpPr>
              <p:cNvPr id="12323" name="Rectangle 102"/>
              <p:cNvSpPr>
                <a:spLocks noChangeArrowheads="1"/>
              </p:cNvSpPr>
              <p:nvPr/>
            </p:nvSpPr>
            <p:spPr bwMode="auto">
              <a:xfrm>
                <a:off x="1586511" y="2596289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</a:p>
            </p:txBody>
          </p:sp>
          <p:sp>
            <p:nvSpPr>
              <p:cNvPr id="12324" name="Rectangle 103"/>
              <p:cNvSpPr>
                <a:spLocks noChangeArrowheads="1"/>
              </p:cNvSpPr>
              <p:nvPr/>
            </p:nvSpPr>
            <p:spPr bwMode="auto">
              <a:xfrm>
                <a:off x="1586511" y="2904066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105" name="Straight Connector 104"/>
              <p:cNvCxnSpPr>
                <a:cxnSpLocks/>
              </p:cNvCxnSpPr>
              <p:nvPr/>
            </p:nvCxnSpPr>
            <p:spPr>
              <a:xfrm>
                <a:off x="1648129" y="2904718"/>
                <a:ext cx="319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17" name="Rectangle 96"/>
            <p:cNvSpPr>
              <a:spLocks noChangeArrowheads="1"/>
            </p:cNvSpPr>
            <p:nvPr/>
          </p:nvSpPr>
          <p:spPr bwMode="auto">
            <a:xfrm>
              <a:off x="1626401" y="2768385"/>
              <a:ext cx="3209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12318" name="Rectangle 97"/>
            <p:cNvSpPr>
              <a:spLocks noChangeArrowheads="1"/>
            </p:cNvSpPr>
            <p:nvPr/>
          </p:nvSpPr>
          <p:spPr bwMode="auto">
            <a:xfrm>
              <a:off x="1799496" y="2640404"/>
              <a:ext cx="420224" cy="60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12319" name="Group 98"/>
            <p:cNvGrpSpPr>
              <a:grpSpLocks/>
            </p:cNvGrpSpPr>
            <p:nvPr/>
          </p:nvGrpSpPr>
          <p:grpSpPr bwMode="auto">
            <a:xfrm>
              <a:off x="2079798" y="2648426"/>
              <a:ext cx="442090" cy="615554"/>
              <a:chOff x="1586511" y="2596289"/>
              <a:chExt cx="442090" cy="615554"/>
            </a:xfrm>
          </p:grpSpPr>
          <p:sp>
            <p:nvSpPr>
              <p:cNvPr id="12320" name="Rectangle 99"/>
              <p:cNvSpPr>
                <a:spLocks noChangeArrowheads="1"/>
              </p:cNvSpPr>
              <p:nvPr/>
            </p:nvSpPr>
            <p:spPr bwMode="auto">
              <a:xfrm>
                <a:off x="1586511" y="2596289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2321" name="Rectangle 100"/>
              <p:cNvSpPr>
                <a:spLocks noChangeArrowheads="1"/>
              </p:cNvSpPr>
              <p:nvPr/>
            </p:nvSpPr>
            <p:spPr bwMode="auto">
              <a:xfrm>
                <a:off x="1586511" y="2904066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102" name="Straight Connector 101"/>
              <p:cNvCxnSpPr>
                <a:cxnSpLocks/>
              </p:cNvCxnSpPr>
              <p:nvPr/>
            </p:nvCxnSpPr>
            <p:spPr>
              <a:xfrm>
                <a:off x="1648459" y="2904718"/>
                <a:ext cx="319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62488" y="3044825"/>
            <a:ext cx="1895475" cy="1757363"/>
            <a:chOff x="4662488" y="3044825"/>
            <a:chExt cx="1895475" cy="1757363"/>
          </a:xfrm>
        </p:grpSpPr>
        <p:pic>
          <p:nvPicPr>
            <p:cNvPr id="12298" name="Picture 7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488" y="3044825"/>
              <a:ext cx="1895475" cy="175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9" name="Group 16"/>
            <p:cNvGrpSpPr>
              <a:grpSpLocks/>
            </p:cNvGrpSpPr>
            <p:nvPr/>
          </p:nvGrpSpPr>
          <p:grpSpPr bwMode="auto">
            <a:xfrm>
              <a:off x="4700328" y="3539160"/>
              <a:ext cx="441808" cy="615125"/>
              <a:chOff x="4847741" y="4200613"/>
              <a:chExt cx="442090" cy="615554"/>
            </a:xfrm>
          </p:grpSpPr>
          <p:sp>
            <p:nvSpPr>
              <p:cNvPr id="12312" name="Rectangle 84"/>
              <p:cNvSpPr>
                <a:spLocks noChangeArrowheads="1"/>
              </p:cNvSpPr>
              <p:nvPr/>
            </p:nvSpPr>
            <p:spPr bwMode="auto">
              <a:xfrm>
                <a:off x="4847741" y="4200613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2313" name="Rectangle 85"/>
              <p:cNvSpPr>
                <a:spLocks noChangeArrowheads="1"/>
              </p:cNvSpPr>
              <p:nvPr/>
            </p:nvSpPr>
            <p:spPr bwMode="auto">
              <a:xfrm>
                <a:off x="4847741" y="4508390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87" name="Straight Connector 86"/>
              <p:cNvCxnSpPr>
                <a:cxnSpLocks/>
              </p:cNvCxnSpPr>
              <p:nvPr/>
            </p:nvCxnSpPr>
            <p:spPr>
              <a:xfrm>
                <a:off x="4946489" y="4508180"/>
                <a:ext cx="24463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00" name="Rectangle 78"/>
            <p:cNvSpPr>
              <a:spLocks noChangeArrowheads="1"/>
            </p:cNvSpPr>
            <p:nvPr/>
          </p:nvSpPr>
          <p:spPr bwMode="auto">
            <a:xfrm>
              <a:off x="5007937" y="3659036"/>
              <a:ext cx="320717" cy="36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2301" name="Rectangle 79"/>
            <p:cNvSpPr>
              <a:spLocks noChangeArrowheads="1"/>
            </p:cNvSpPr>
            <p:nvPr/>
          </p:nvSpPr>
          <p:spPr bwMode="auto">
            <a:xfrm>
              <a:off x="5122538" y="3531144"/>
              <a:ext cx="420308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12302" name="Group 17"/>
            <p:cNvGrpSpPr>
              <a:grpSpLocks/>
            </p:cNvGrpSpPr>
            <p:nvPr/>
          </p:nvGrpSpPr>
          <p:grpSpPr bwMode="auto">
            <a:xfrm>
              <a:off x="5324875" y="3539160"/>
              <a:ext cx="441808" cy="615125"/>
              <a:chOff x="5527278" y="4200613"/>
              <a:chExt cx="442090" cy="615554"/>
            </a:xfrm>
          </p:grpSpPr>
          <p:sp>
            <p:nvSpPr>
              <p:cNvPr id="12309" name="Rectangle 81"/>
              <p:cNvSpPr>
                <a:spLocks noChangeArrowheads="1"/>
              </p:cNvSpPr>
              <p:nvPr/>
            </p:nvSpPr>
            <p:spPr bwMode="auto">
              <a:xfrm>
                <a:off x="5527278" y="4200613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2310" name="Rectangle 82"/>
              <p:cNvSpPr>
                <a:spLocks noChangeArrowheads="1"/>
              </p:cNvSpPr>
              <p:nvPr/>
            </p:nvSpPr>
            <p:spPr bwMode="auto">
              <a:xfrm>
                <a:off x="5527278" y="4508390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84" name="Straight Connector 83"/>
              <p:cNvCxnSpPr>
                <a:cxnSpLocks/>
              </p:cNvCxnSpPr>
              <p:nvPr/>
            </p:nvCxnSpPr>
            <p:spPr>
              <a:xfrm>
                <a:off x="5630132" y="4508180"/>
                <a:ext cx="2366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03" name="Rectangle 87"/>
            <p:cNvSpPr>
              <a:spLocks noChangeArrowheads="1"/>
            </p:cNvSpPr>
            <p:nvPr/>
          </p:nvSpPr>
          <p:spPr bwMode="auto">
            <a:xfrm>
              <a:off x="5668129" y="3636251"/>
              <a:ext cx="407224" cy="36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or</a:t>
              </a:r>
            </a:p>
          </p:txBody>
        </p:sp>
        <p:grpSp>
          <p:nvGrpSpPr>
            <p:cNvPr id="12304" name="Group 19"/>
            <p:cNvGrpSpPr>
              <a:grpSpLocks/>
            </p:cNvGrpSpPr>
            <p:nvPr/>
          </p:nvGrpSpPr>
          <p:grpSpPr bwMode="auto">
            <a:xfrm>
              <a:off x="6101161" y="3536982"/>
              <a:ext cx="441808" cy="615125"/>
              <a:chOff x="6287641" y="4198433"/>
              <a:chExt cx="442090" cy="615554"/>
            </a:xfrm>
          </p:grpSpPr>
          <p:sp>
            <p:nvSpPr>
              <p:cNvPr id="12306" name="Rectangle 90"/>
              <p:cNvSpPr>
                <a:spLocks noChangeArrowheads="1"/>
              </p:cNvSpPr>
              <p:nvPr/>
            </p:nvSpPr>
            <p:spPr bwMode="auto">
              <a:xfrm>
                <a:off x="6287641" y="4198433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307" name="Rectangle 91"/>
              <p:cNvSpPr>
                <a:spLocks noChangeArrowheads="1"/>
              </p:cNvSpPr>
              <p:nvPr/>
            </p:nvSpPr>
            <p:spPr bwMode="auto">
              <a:xfrm>
                <a:off x="6287641" y="4506210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93" name="Straight Connector 92"/>
              <p:cNvCxnSpPr>
                <a:cxnSpLocks/>
              </p:cNvCxnSpPr>
              <p:nvPr/>
            </p:nvCxnSpPr>
            <p:spPr>
              <a:xfrm>
                <a:off x="6390496" y="4506591"/>
                <a:ext cx="23668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05" name="Rectangle 79"/>
            <p:cNvSpPr>
              <a:spLocks noChangeArrowheads="1"/>
            </p:cNvSpPr>
            <p:nvPr/>
          </p:nvSpPr>
          <p:spPr bwMode="auto">
            <a:xfrm>
              <a:off x="5901675" y="3531144"/>
              <a:ext cx="420308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1181" y="42021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409700"/>
            <a:ext cx="7632700" cy="493713"/>
          </a:xfrm>
          <a:prstGeom prst="rect">
            <a:avLst/>
          </a:prstGeom>
          <a:solidFill>
            <a:srgbClr val="C0D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also convert a mixed number into an improper fraction.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Mixed Numbers to Improper Fractions</a:t>
            </a:r>
          </a:p>
        </p:txBody>
      </p:sp>
      <p:grpSp>
        <p:nvGrpSpPr>
          <p:cNvPr id="13316" name="Group 23"/>
          <p:cNvGrpSpPr>
            <a:grpSpLocks/>
          </p:cNvGrpSpPr>
          <p:nvPr/>
        </p:nvGrpSpPr>
        <p:grpSpPr bwMode="auto">
          <a:xfrm>
            <a:off x="6081713" y="2765425"/>
            <a:ext cx="188912" cy="434975"/>
            <a:chOff x="6127824" y="2875053"/>
            <a:chExt cx="188888" cy="434157"/>
          </a:xfrm>
        </p:grpSpPr>
        <p:sp>
          <p:nvSpPr>
            <p:cNvPr id="13336" name="Rectangle 26"/>
            <p:cNvSpPr>
              <a:spLocks noChangeArrowheads="1"/>
            </p:cNvSpPr>
            <p:nvPr/>
          </p:nvSpPr>
          <p:spPr bwMode="auto">
            <a:xfrm>
              <a:off x="6127824" y="2875053"/>
              <a:ext cx="1888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337" name="Rectangle 27"/>
            <p:cNvSpPr>
              <a:spLocks noChangeArrowheads="1"/>
            </p:cNvSpPr>
            <p:nvPr/>
          </p:nvSpPr>
          <p:spPr bwMode="auto">
            <a:xfrm>
              <a:off x="6127824" y="3093766"/>
              <a:ext cx="1888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29" name="Straight Connector 28"/>
            <p:cNvCxnSpPr>
              <a:cxnSpLocks/>
            </p:cNvCxnSpPr>
            <p:nvPr/>
          </p:nvCxnSpPr>
          <p:spPr>
            <a:xfrm>
              <a:off x="6137348" y="3092132"/>
              <a:ext cx="1698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7" name="Rectangle 30"/>
          <p:cNvSpPr>
            <a:spLocks noChangeArrowheads="1"/>
          </p:cNvSpPr>
          <p:nvPr/>
        </p:nvSpPr>
        <p:spPr bwMode="auto">
          <a:xfrm>
            <a:off x="5583238" y="2543175"/>
            <a:ext cx="52228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755650" y="207803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you need to multiply the 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number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denominator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957763" y="2447925"/>
            <a:ext cx="684212" cy="3730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3337" idx="3"/>
          </p:cNvCxnSpPr>
          <p:nvPr/>
        </p:nvCxnSpPr>
        <p:spPr>
          <a:xfrm flipH="1">
            <a:off x="6270625" y="2397125"/>
            <a:ext cx="1235075" cy="6953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21" name="Group 42"/>
          <p:cNvGrpSpPr>
            <a:grpSpLocks/>
          </p:cNvGrpSpPr>
          <p:nvPr/>
        </p:nvGrpSpPr>
        <p:grpSpPr bwMode="auto">
          <a:xfrm>
            <a:off x="2127250" y="3357563"/>
            <a:ext cx="1270000" cy="1263650"/>
            <a:chOff x="1341766" y="3331357"/>
            <a:chExt cx="2620397" cy="2607415"/>
          </a:xfrm>
        </p:grpSpPr>
        <p:pic>
          <p:nvPicPr>
            <p:cNvPr id="13333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863" y="3331357"/>
              <a:ext cx="1248300" cy="189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766" y="3331357"/>
              <a:ext cx="1286393" cy="1899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932" y="4655179"/>
              <a:ext cx="2204178" cy="1283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2" name="Group 43"/>
          <p:cNvGrpSpPr>
            <a:grpSpLocks/>
          </p:cNvGrpSpPr>
          <p:nvPr/>
        </p:nvGrpSpPr>
        <p:grpSpPr bwMode="auto">
          <a:xfrm>
            <a:off x="3929063" y="3370263"/>
            <a:ext cx="1270000" cy="1263650"/>
            <a:chOff x="1341766" y="3331357"/>
            <a:chExt cx="2620397" cy="2607415"/>
          </a:xfrm>
        </p:grpSpPr>
        <p:pic>
          <p:nvPicPr>
            <p:cNvPr id="13330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863" y="3331357"/>
              <a:ext cx="1248300" cy="189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766" y="3331357"/>
              <a:ext cx="1286393" cy="1899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932" y="4655179"/>
              <a:ext cx="2204178" cy="1283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3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357563"/>
            <a:ext cx="6238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Box 51"/>
          <p:cNvSpPr txBox="1">
            <a:spLocks noChangeArrowheads="1"/>
          </p:cNvSpPr>
          <p:nvPr/>
        </p:nvSpPr>
        <p:spPr bwMode="auto">
          <a:xfrm>
            <a:off x="3298825" y="4660900"/>
            <a:ext cx="256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× 3 = 6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55650" y="5043488"/>
            <a:ext cx="7632700" cy="1049337"/>
          </a:xfrm>
          <a:prstGeom prst="rect">
            <a:avLst/>
          </a:prstGeom>
          <a:solidFill>
            <a:srgbClr val="C0D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add the total to the numerator.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+ 1 = 7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write the answer over the denominator. </a:t>
            </a:r>
          </a:p>
        </p:txBody>
      </p:sp>
      <p:grpSp>
        <p:nvGrpSpPr>
          <p:cNvPr id="13326" name="Group 53"/>
          <p:cNvGrpSpPr>
            <a:grpSpLocks/>
          </p:cNvGrpSpPr>
          <p:nvPr/>
        </p:nvGrpSpPr>
        <p:grpSpPr bwMode="auto">
          <a:xfrm>
            <a:off x="6919913" y="5619750"/>
            <a:ext cx="188912" cy="434975"/>
            <a:chOff x="6127824" y="2875053"/>
            <a:chExt cx="188888" cy="434157"/>
          </a:xfrm>
        </p:grpSpPr>
        <p:sp>
          <p:nvSpPr>
            <p:cNvPr id="13327" name="Rectangle 54"/>
            <p:cNvSpPr>
              <a:spLocks noChangeArrowheads="1"/>
            </p:cNvSpPr>
            <p:nvPr/>
          </p:nvSpPr>
          <p:spPr bwMode="auto">
            <a:xfrm>
              <a:off x="6127824" y="2875053"/>
              <a:ext cx="1888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328" name="Rectangle 55"/>
            <p:cNvSpPr>
              <a:spLocks noChangeArrowheads="1"/>
            </p:cNvSpPr>
            <p:nvPr/>
          </p:nvSpPr>
          <p:spPr bwMode="auto">
            <a:xfrm>
              <a:off x="6127824" y="3093766"/>
              <a:ext cx="1888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57" name="Straight Connector 56"/>
            <p:cNvCxnSpPr>
              <a:cxnSpLocks/>
            </p:cNvCxnSpPr>
            <p:nvPr/>
          </p:nvCxnSpPr>
          <p:spPr>
            <a:xfrm>
              <a:off x="6137348" y="3092132"/>
              <a:ext cx="1698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83550" y="351193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409700"/>
            <a:ext cx="7632700" cy="493713"/>
          </a:xfrm>
          <a:prstGeom prst="rect">
            <a:avLst/>
          </a:prstGeom>
          <a:solidFill>
            <a:srgbClr val="C0D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these mixed numbers into improper fractions: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4"/>
          <a:stretch>
            <a:fillRect/>
          </a:stretch>
        </p:blipFill>
        <p:spPr bwMode="auto">
          <a:xfrm>
            <a:off x="755650" y="4062413"/>
            <a:ext cx="19875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29"/>
          <p:cNvSpPr/>
          <p:nvPr/>
        </p:nvSpPr>
        <p:spPr>
          <a:xfrm>
            <a:off x="2055813" y="3835400"/>
            <a:ext cx="227012" cy="2270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1941513" y="4127500"/>
            <a:ext cx="165100" cy="1651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4343" name="Group 5"/>
          <p:cNvGrpSpPr>
            <a:grpSpLocks/>
          </p:cNvGrpSpPr>
          <p:nvPr/>
        </p:nvGrpSpPr>
        <p:grpSpPr bwMode="auto">
          <a:xfrm>
            <a:off x="2055813" y="2492375"/>
            <a:ext cx="1581150" cy="1465263"/>
            <a:chOff x="2056256" y="2492708"/>
            <a:chExt cx="1580331" cy="1465268"/>
          </a:xfrm>
        </p:grpSpPr>
        <p:pic>
          <p:nvPicPr>
            <p:cNvPr id="14358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256" y="2492708"/>
              <a:ext cx="1580331" cy="146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59" name="Group 23"/>
            <p:cNvGrpSpPr>
              <a:grpSpLocks/>
            </p:cNvGrpSpPr>
            <p:nvPr/>
          </p:nvGrpSpPr>
          <p:grpSpPr bwMode="auto">
            <a:xfrm>
              <a:off x="2901446" y="2960860"/>
              <a:ext cx="188888" cy="434157"/>
              <a:chOff x="6127824" y="2875053"/>
              <a:chExt cx="188888" cy="434157"/>
            </a:xfrm>
          </p:grpSpPr>
          <p:sp>
            <p:nvSpPr>
              <p:cNvPr id="14361" name="Rectangle 26"/>
              <p:cNvSpPr>
                <a:spLocks noChangeArrowheads="1"/>
              </p:cNvSpPr>
              <p:nvPr/>
            </p:nvSpPr>
            <p:spPr bwMode="auto">
              <a:xfrm>
                <a:off x="6127824" y="2875053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4362" name="Rectangle 27"/>
              <p:cNvSpPr>
                <a:spLocks noChangeArrowheads="1"/>
              </p:cNvSpPr>
              <p:nvPr/>
            </p:nvSpPr>
            <p:spPr bwMode="auto">
              <a:xfrm>
                <a:off x="6127824" y="3093766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cxnSp>
            <p:nvCxnSpPr>
              <p:cNvPr id="29" name="Straight Connector 28"/>
              <p:cNvCxnSpPr>
                <a:cxnSpLocks/>
              </p:cNvCxnSpPr>
              <p:nvPr/>
            </p:nvCxnSpPr>
            <p:spPr>
              <a:xfrm>
                <a:off x="6137853" y="3092704"/>
                <a:ext cx="1697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60" name="Rectangle 30"/>
            <p:cNvSpPr>
              <a:spLocks noChangeArrowheads="1"/>
            </p:cNvSpPr>
            <p:nvPr/>
          </p:nvSpPr>
          <p:spPr bwMode="auto">
            <a:xfrm>
              <a:off x="2531445" y="2728792"/>
              <a:ext cx="428322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500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084638" y="3478213"/>
            <a:ext cx="1579562" cy="1465262"/>
            <a:chOff x="3434956" y="3560015"/>
            <a:chExt cx="1580331" cy="1465268"/>
          </a:xfrm>
        </p:grpSpPr>
        <p:pic>
          <p:nvPicPr>
            <p:cNvPr id="14352" name="Picture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956" y="3560015"/>
              <a:ext cx="1580331" cy="146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53" name="Group 105"/>
            <p:cNvGrpSpPr>
              <a:grpSpLocks/>
            </p:cNvGrpSpPr>
            <p:nvPr/>
          </p:nvGrpSpPr>
          <p:grpSpPr bwMode="auto">
            <a:xfrm>
              <a:off x="4383112" y="4014519"/>
              <a:ext cx="188888" cy="434157"/>
              <a:chOff x="6127824" y="2875053"/>
              <a:chExt cx="188888" cy="434157"/>
            </a:xfrm>
          </p:grpSpPr>
          <p:sp>
            <p:nvSpPr>
              <p:cNvPr id="14355" name="Rectangle 107"/>
              <p:cNvSpPr>
                <a:spLocks noChangeArrowheads="1"/>
              </p:cNvSpPr>
              <p:nvPr/>
            </p:nvSpPr>
            <p:spPr bwMode="auto">
              <a:xfrm>
                <a:off x="6127824" y="2875053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4356" name="Rectangle 108"/>
              <p:cNvSpPr>
                <a:spLocks noChangeArrowheads="1"/>
              </p:cNvSpPr>
              <p:nvPr/>
            </p:nvSpPr>
            <p:spPr bwMode="auto">
              <a:xfrm>
                <a:off x="6127824" y="3093766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7</a:t>
                </a:r>
              </a:p>
            </p:txBody>
          </p:sp>
          <p:cxnSp>
            <p:nvCxnSpPr>
              <p:cNvPr id="110" name="Straight Connector 109"/>
              <p:cNvCxnSpPr>
                <a:cxnSpLocks/>
              </p:cNvCxnSpPr>
              <p:nvPr/>
            </p:nvCxnSpPr>
            <p:spPr>
              <a:xfrm>
                <a:off x="6137396" y="3092064"/>
                <a:ext cx="1699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54" name="Rectangle 106"/>
            <p:cNvSpPr>
              <a:spLocks noChangeArrowheads="1"/>
            </p:cNvSpPr>
            <p:nvPr/>
          </p:nvSpPr>
          <p:spPr bwMode="auto">
            <a:xfrm>
              <a:off x="3910145" y="3796099"/>
              <a:ext cx="524503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500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5929313" y="2443163"/>
            <a:ext cx="1581150" cy="1465262"/>
            <a:chOff x="3434956" y="3560015"/>
            <a:chExt cx="1580331" cy="1465268"/>
          </a:xfrm>
        </p:grpSpPr>
        <p:pic>
          <p:nvPicPr>
            <p:cNvPr id="14346" name="Picture 1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956" y="3560015"/>
              <a:ext cx="1580331" cy="146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7" name="Group 112"/>
            <p:cNvGrpSpPr>
              <a:grpSpLocks/>
            </p:cNvGrpSpPr>
            <p:nvPr/>
          </p:nvGrpSpPr>
          <p:grpSpPr bwMode="auto">
            <a:xfrm>
              <a:off x="4383112" y="4014519"/>
              <a:ext cx="188888" cy="434157"/>
              <a:chOff x="6127824" y="2875053"/>
              <a:chExt cx="188888" cy="434157"/>
            </a:xfrm>
          </p:grpSpPr>
          <p:sp>
            <p:nvSpPr>
              <p:cNvPr id="14349" name="Rectangle 114"/>
              <p:cNvSpPr>
                <a:spLocks noChangeArrowheads="1"/>
              </p:cNvSpPr>
              <p:nvPr/>
            </p:nvSpPr>
            <p:spPr bwMode="auto">
              <a:xfrm>
                <a:off x="6127824" y="2875053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350" name="Rectangle 115"/>
              <p:cNvSpPr>
                <a:spLocks noChangeArrowheads="1"/>
              </p:cNvSpPr>
              <p:nvPr/>
            </p:nvSpPr>
            <p:spPr bwMode="auto">
              <a:xfrm>
                <a:off x="6127824" y="3093766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117" name="Straight Connector 116"/>
              <p:cNvCxnSpPr>
                <a:cxnSpLocks/>
              </p:cNvCxnSpPr>
              <p:nvPr/>
            </p:nvCxnSpPr>
            <p:spPr>
              <a:xfrm>
                <a:off x="6138022" y="3092064"/>
                <a:ext cx="16977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48" name="Rectangle 113"/>
            <p:cNvSpPr>
              <a:spLocks noChangeArrowheads="1"/>
            </p:cNvSpPr>
            <p:nvPr/>
          </p:nvSpPr>
          <p:spPr bwMode="auto">
            <a:xfrm>
              <a:off x="3910145" y="3796099"/>
              <a:ext cx="524503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5000">
                  <a:solidFill>
                    <a:schemeClr val="tx1"/>
                  </a:solidFill>
                </a:rPr>
                <a:t>3</a:t>
              </a:r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08985" y="43338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400" dirty="0">
                <a:latin typeface="+mn-lt"/>
              </a:rPr>
              <a:t>Mixed Numbers to Improper Fractions </a:t>
            </a:r>
            <a:r>
              <a:rPr lang="en-GB" sz="2500" dirty="0">
                <a:latin typeface="+mn-lt"/>
              </a:rPr>
              <a:t>Answers</a:t>
            </a:r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4"/>
          <a:stretch>
            <a:fillRect/>
          </a:stretch>
        </p:blipFill>
        <p:spPr bwMode="auto">
          <a:xfrm>
            <a:off x="755650" y="4062413"/>
            <a:ext cx="19875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29"/>
          <p:cNvSpPr/>
          <p:nvPr/>
        </p:nvSpPr>
        <p:spPr>
          <a:xfrm>
            <a:off x="2055813" y="3835400"/>
            <a:ext cx="227012" cy="2270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1941513" y="4127500"/>
            <a:ext cx="165100" cy="1651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5366" name="Group 9"/>
          <p:cNvGrpSpPr>
            <a:grpSpLocks/>
          </p:cNvGrpSpPr>
          <p:nvPr/>
        </p:nvGrpSpPr>
        <p:grpSpPr bwMode="auto">
          <a:xfrm>
            <a:off x="2055813" y="2492375"/>
            <a:ext cx="1581150" cy="1465263"/>
            <a:chOff x="2056256" y="2492708"/>
            <a:chExt cx="1580331" cy="1465268"/>
          </a:xfrm>
        </p:grpSpPr>
        <p:pic>
          <p:nvPicPr>
            <p:cNvPr id="15391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256" y="2492708"/>
              <a:ext cx="1580331" cy="146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92" name="Group 23"/>
            <p:cNvGrpSpPr>
              <a:grpSpLocks/>
            </p:cNvGrpSpPr>
            <p:nvPr/>
          </p:nvGrpSpPr>
          <p:grpSpPr bwMode="auto">
            <a:xfrm>
              <a:off x="2669140" y="2960860"/>
              <a:ext cx="188888" cy="434157"/>
              <a:chOff x="6127824" y="2875053"/>
              <a:chExt cx="188888" cy="434157"/>
            </a:xfrm>
          </p:grpSpPr>
          <p:sp>
            <p:nvSpPr>
              <p:cNvPr id="15399" name="Rectangle 26"/>
              <p:cNvSpPr>
                <a:spLocks noChangeArrowheads="1"/>
              </p:cNvSpPr>
              <p:nvPr/>
            </p:nvSpPr>
            <p:spPr bwMode="auto">
              <a:xfrm>
                <a:off x="6127824" y="2875053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5400" name="Rectangle 27"/>
              <p:cNvSpPr>
                <a:spLocks noChangeArrowheads="1"/>
              </p:cNvSpPr>
              <p:nvPr/>
            </p:nvSpPr>
            <p:spPr bwMode="auto">
              <a:xfrm>
                <a:off x="6127824" y="3093766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4</a:t>
                </a:r>
              </a:p>
            </p:txBody>
          </p:sp>
          <p:cxnSp>
            <p:nvCxnSpPr>
              <p:cNvPr id="29" name="Straight Connector 28"/>
              <p:cNvCxnSpPr>
                <a:cxnSpLocks/>
              </p:cNvCxnSpPr>
              <p:nvPr/>
            </p:nvCxnSpPr>
            <p:spPr>
              <a:xfrm>
                <a:off x="6136917" y="3092704"/>
                <a:ext cx="16977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93" name="Rectangle 30"/>
            <p:cNvSpPr>
              <a:spLocks noChangeArrowheads="1"/>
            </p:cNvSpPr>
            <p:nvPr/>
          </p:nvSpPr>
          <p:spPr bwMode="auto">
            <a:xfrm>
              <a:off x="2299139" y="2728792"/>
              <a:ext cx="428322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394" name="Rectangle 31"/>
            <p:cNvSpPr>
              <a:spLocks noChangeArrowheads="1"/>
            </p:cNvSpPr>
            <p:nvPr/>
          </p:nvSpPr>
          <p:spPr bwMode="auto">
            <a:xfrm>
              <a:off x="2827425" y="2993393"/>
              <a:ext cx="3209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=</a:t>
              </a:r>
            </a:p>
          </p:txBody>
        </p:sp>
        <p:grpSp>
          <p:nvGrpSpPr>
            <p:cNvPr id="15395" name="Group 33"/>
            <p:cNvGrpSpPr>
              <a:grpSpLocks/>
            </p:cNvGrpSpPr>
            <p:nvPr/>
          </p:nvGrpSpPr>
          <p:grpSpPr bwMode="auto">
            <a:xfrm>
              <a:off x="3114081" y="2960860"/>
              <a:ext cx="188888" cy="434157"/>
              <a:chOff x="6127824" y="2875053"/>
              <a:chExt cx="188888" cy="434157"/>
            </a:xfrm>
          </p:grpSpPr>
          <p:sp>
            <p:nvSpPr>
              <p:cNvPr id="15396" name="Rectangle 34"/>
              <p:cNvSpPr>
                <a:spLocks noChangeArrowheads="1"/>
              </p:cNvSpPr>
              <p:nvPr/>
            </p:nvSpPr>
            <p:spPr bwMode="auto">
              <a:xfrm>
                <a:off x="6127824" y="2875053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397" name="Rectangle 36"/>
              <p:cNvSpPr>
                <a:spLocks noChangeArrowheads="1"/>
              </p:cNvSpPr>
              <p:nvPr/>
            </p:nvSpPr>
            <p:spPr bwMode="auto">
              <a:xfrm>
                <a:off x="6127824" y="3093766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4</a:t>
                </a:r>
              </a:p>
            </p:txBody>
          </p:sp>
          <p:cxnSp>
            <p:nvCxnSpPr>
              <p:cNvPr id="38" name="Straight Connector 37"/>
              <p:cNvCxnSpPr>
                <a:cxnSpLocks/>
              </p:cNvCxnSpPr>
              <p:nvPr/>
            </p:nvCxnSpPr>
            <p:spPr>
              <a:xfrm>
                <a:off x="6137833" y="3092704"/>
                <a:ext cx="1697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084638" y="3478213"/>
            <a:ext cx="1579562" cy="1465262"/>
            <a:chOff x="4083853" y="3477528"/>
            <a:chExt cx="1580331" cy="1465268"/>
          </a:xfrm>
        </p:grpSpPr>
        <p:pic>
          <p:nvPicPr>
            <p:cNvPr id="15380" name="Picture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853" y="3477528"/>
              <a:ext cx="1580331" cy="146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81" name="Group 38"/>
            <p:cNvGrpSpPr>
              <a:grpSpLocks/>
            </p:cNvGrpSpPr>
            <p:nvPr/>
          </p:nvGrpSpPr>
          <p:grpSpPr bwMode="auto">
            <a:xfrm>
              <a:off x="4707097" y="3920122"/>
              <a:ext cx="188888" cy="434157"/>
              <a:chOff x="6127824" y="2875053"/>
              <a:chExt cx="188888" cy="434157"/>
            </a:xfrm>
          </p:grpSpPr>
          <p:sp>
            <p:nvSpPr>
              <p:cNvPr id="15388" name="Rectangle 39"/>
              <p:cNvSpPr>
                <a:spLocks noChangeArrowheads="1"/>
              </p:cNvSpPr>
              <p:nvPr/>
            </p:nvSpPr>
            <p:spPr bwMode="auto">
              <a:xfrm>
                <a:off x="6127824" y="2875053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5389" name="Rectangle 40"/>
              <p:cNvSpPr>
                <a:spLocks noChangeArrowheads="1"/>
              </p:cNvSpPr>
              <p:nvPr/>
            </p:nvSpPr>
            <p:spPr bwMode="auto">
              <a:xfrm>
                <a:off x="6127824" y="3093766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7</a:t>
                </a:r>
              </a:p>
            </p:txBody>
          </p:sp>
          <p:cxnSp>
            <p:nvCxnSpPr>
              <p:cNvPr id="42" name="Straight Connector 41"/>
              <p:cNvCxnSpPr>
                <a:cxnSpLocks/>
              </p:cNvCxnSpPr>
              <p:nvPr/>
            </p:nvCxnSpPr>
            <p:spPr>
              <a:xfrm>
                <a:off x="6136712" y="3092862"/>
                <a:ext cx="1699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82" name="Rectangle 42"/>
            <p:cNvSpPr>
              <a:spLocks noChangeArrowheads="1"/>
            </p:cNvSpPr>
            <p:nvPr/>
          </p:nvSpPr>
          <p:spPr bwMode="auto">
            <a:xfrm>
              <a:off x="4257203" y="3688054"/>
              <a:ext cx="524503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50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5383" name="Rectangle 43"/>
            <p:cNvSpPr>
              <a:spLocks noChangeArrowheads="1"/>
            </p:cNvSpPr>
            <p:nvPr/>
          </p:nvSpPr>
          <p:spPr bwMode="auto">
            <a:xfrm>
              <a:off x="4865382" y="3952655"/>
              <a:ext cx="3209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=</a:t>
              </a:r>
            </a:p>
          </p:txBody>
        </p:sp>
        <p:grpSp>
          <p:nvGrpSpPr>
            <p:cNvPr id="15384" name="Group 3"/>
            <p:cNvGrpSpPr>
              <a:grpSpLocks/>
            </p:cNvGrpSpPr>
            <p:nvPr/>
          </p:nvGrpSpPr>
          <p:grpSpPr bwMode="auto">
            <a:xfrm>
              <a:off x="5152038" y="3920122"/>
              <a:ext cx="256208" cy="434157"/>
              <a:chOff x="5152038" y="3920122"/>
              <a:chExt cx="256208" cy="434157"/>
            </a:xfrm>
          </p:grpSpPr>
          <p:sp>
            <p:nvSpPr>
              <p:cNvPr id="15385" name="Rectangle 45"/>
              <p:cNvSpPr>
                <a:spLocks noChangeArrowheads="1"/>
              </p:cNvSpPr>
              <p:nvPr/>
            </p:nvSpPr>
            <p:spPr bwMode="auto">
              <a:xfrm>
                <a:off x="5152038" y="3920122"/>
                <a:ext cx="25620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39</a:t>
                </a:r>
              </a:p>
            </p:txBody>
          </p:sp>
          <p:sp>
            <p:nvSpPr>
              <p:cNvPr id="15386" name="Rectangle 46"/>
              <p:cNvSpPr>
                <a:spLocks noChangeArrowheads="1"/>
              </p:cNvSpPr>
              <p:nvPr/>
            </p:nvSpPr>
            <p:spPr bwMode="auto">
              <a:xfrm>
                <a:off x="5185698" y="4138835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7</a:t>
                </a:r>
              </a:p>
            </p:txBody>
          </p:sp>
          <p:cxnSp>
            <p:nvCxnSpPr>
              <p:cNvPr id="48" name="Straight Connector 47"/>
              <p:cNvCxnSpPr>
                <a:cxnSpLocks/>
              </p:cNvCxnSpPr>
              <p:nvPr/>
            </p:nvCxnSpPr>
            <p:spPr>
              <a:xfrm>
                <a:off x="5176585" y="4137931"/>
                <a:ext cx="208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929313" y="2443163"/>
            <a:ext cx="1581150" cy="1465262"/>
            <a:chOff x="5929627" y="2443670"/>
            <a:chExt cx="1580331" cy="1465268"/>
          </a:xfrm>
        </p:grpSpPr>
        <p:pic>
          <p:nvPicPr>
            <p:cNvPr id="15369" name="Picture 1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627" y="2443670"/>
              <a:ext cx="1580331" cy="146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70" name="Group 48"/>
            <p:cNvGrpSpPr>
              <a:grpSpLocks/>
            </p:cNvGrpSpPr>
            <p:nvPr/>
          </p:nvGrpSpPr>
          <p:grpSpPr bwMode="auto">
            <a:xfrm>
              <a:off x="6542106" y="2894831"/>
              <a:ext cx="188888" cy="434157"/>
              <a:chOff x="6127824" y="2875053"/>
              <a:chExt cx="188888" cy="434157"/>
            </a:xfrm>
          </p:grpSpPr>
          <p:sp>
            <p:nvSpPr>
              <p:cNvPr id="15377" name="Rectangle 49"/>
              <p:cNvSpPr>
                <a:spLocks noChangeArrowheads="1"/>
              </p:cNvSpPr>
              <p:nvPr/>
            </p:nvSpPr>
            <p:spPr bwMode="auto">
              <a:xfrm>
                <a:off x="6127824" y="2875053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5378" name="Rectangle 50"/>
              <p:cNvSpPr>
                <a:spLocks noChangeArrowheads="1"/>
              </p:cNvSpPr>
              <p:nvPr/>
            </p:nvSpPr>
            <p:spPr bwMode="auto">
              <a:xfrm>
                <a:off x="6127824" y="3093766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52" name="Straight Connector 51"/>
              <p:cNvCxnSpPr>
                <a:cxnSpLocks/>
              </p:cNvCxnSpPr>
              <p:nvPr/>
            </p:nvCxnSpPr>
            <p:spPr>
              <a:xfrm>
                <a:off x="6137323" y="3092232"/>
                <a:ext cx="16977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71" name="Rectangle 52"/>
            <p:cNvSpPr>
              <a:spLocks noChangeArrowheads="1"/>
            </p:cNvSpPr>
            <p:nvPr/>
          </p:nvSpPr>
          <p:spPr bwMode="auto">
            <a:xfrm>
              <a:off x="6110002" y="2662763"/>
              <a:ext cx="524503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5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5372" name="Rectangle 53"/>
            <p:cNvSpPr>
              <a:spLocks noChangeArrowheads="1"/>
            </p:cNvSpPr>
            <p:nvPr/>
          </p:nvSpPr>
          <p:spPr bwMode="auto">
            <a:xfrm>
              <a:off x="6718181" y="2927364"/>
              <a:ext cx="3209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=</a:t>
              </a:r>
            </a:p>
          </p:txBody>
        </p:sp>
        <p:grpSp>
          <p:nvGrpSpPr>
            <p:cNvPr id="15373" name="Group 54"/>
            <p:cNvGrpSpPr>
              <a:grpSpLocks/>
            </p:cNvGrpSpPr>
            <p:nvPr/>
          </p:nvGrpSpPr>
          <p:grpSpPr bwMode="auto">
            <a:xfrm>
              <a:off x="7004837" y="2894831"/>
              <a:ext cx="256208" cy="434157"/>
              <a:chOff x="5152038" y="3920122"/>
              <a:chExt cx="256208" cy="434157"/>
            </a:xfrm>
          </p:grpSpPr>
          <p:sp>
            <p:nvSpPr>
              <p:cNvPr id="15374" name="Rectangle 55"/>
              <p:cNvSpPr>
                <a:spLocks noChangeArrowheads="1"/>
              </p:cNvSpPr>
              <p:nvPr/>
            </p:nvSpPr>
            <p:spPr bwMode="auto">
              <a:xfrm>
                <a:off x="5152038" y="3920122"/>
                <a:ext cx="25620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17</a:t>
                </a:r>
              </a:p>
            </p:txBody>
          </p:sp>
          <p:sp>
            <p:nvSpPr>
              <p:cNvPr id="15375" name="Rectangle 56"/>
              <p:cNvSpPr>
                <a:spLocks noChangeArrowheads="1"/>
              </p:cNvSpPr>
              <p:nvPr/>
            </p:nvSpPr>
            <p:spPr bwMode="auto">
              <a:xfrm>
                <a:off x="5185698" y="4138835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58" name="Straight Connector 57"/>
              <p:cNvCxnSpPr>
                <a:cxnSpLocks/>
              </p:cNvCxnSpPr>
              <p:nvPr/>
            </p:nvCxnSpPr>
            <p:spPr>
              <a:xfrm>
                <a:off x="5176395" y="4137301"/>
                <a:ext cx="20785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37231" y="473026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6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156</TotalTime>
  <Words>274</Words>
  <Application>Microsoft Office PowerPoint</Application>
  <PresentationFormat>On-screen Show (4:3)</PresentationFormat>
  <Paragraphs>99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Twinkl</vt:lpstr>
      <vt:lpstr>Calibri</vt:lpstr>
      <vt:lpstr>Office Theme</vt:lpstr>
      <vt:lpstr> Alternative Maths 1 Learning intention: to convert improper fractions into mixed number fractions.</vt:lpstr>
      <vt:lpstr>Improper Fractions</vt:lpstr>
      <vt:lpstr>Improper Fractions to Mixed Numbers</vt:lpstr>
      <vt:lpstr>Improper Fractions to Mixed Numbers</vt:lpstr>
      <vt:lpstr>Improper Fractions to Mixed Numbers  Answers </vt:lpstr>
      <vt:lpstr>Mixed Numbers to Improper Fractions</vt:lpstr>
      <vt:lpstr>PowerPoint Presentation</vt:lpstr>
      <vt:lpstr>Mixed Numbers to Improper Fractions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Burns, Rachel</cp:lastModifiedBy>
  <cp:revision>17</cp:revision>
  <cp:lastPrinted>2021-02-24T14:16:10Z</cp:lastPrinted>
  <dcterms:created xsi:type="dcterms:W3CDTF">2018-12-03T14:41:59Z</dcterms:created>
  <dcterms:modified xsi:type="dcterms:W3CDTF">2021-02-24T14:16:10Z</dcterms:modified>
</cp:coreProperties>
</file>