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5" r:id="rId4"/>
    <p:sldId id="257" r:id="rId5"/>
    <p:sldId id="263" r:id="rId6"/>
    <p:sldId id="262"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5" d="100"/>
          <a:sy n="75" d="100"/>
        </p:scale>
        <p:origin x="82" y="29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BA2FBA7-F585-41DF-94F1-336C88C00835}"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296D8E-65B4-4C3E-8DAB-C6CC1ACF1968}" type="slidenum">
              <a:rPr lang="en-GB" smtClean="0"/>
              <a:t>‹#›</a:t>
            </a:fld>
            <a:endParaRPr lang="en-GB"/>
          </a:p>
        </p:txBody>
      </p:sp>
    </p:spTree>
    <p:extLst>
      <p:ext uri="{BB962C8B-B14F-4D97-AF65-F5344CB8AC3E}">
        <p14:creationId xmlns:p14="http://schemas.microsoft.com/office/powerpoint/2010/main" val="3667044749"/>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BA2FBA7-F585-41DF-94F1-336C88C00835}"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296D8E-65B4-4C3E-8DAB-C6CC1ACF1968}" type="slidenum">
              <a:rPr lang="en-GB" smtClean="0"/>
              <a:t>‹#›</a:t>
            </a:fld>
            <a:endParaRPr lang="en-GB"/>
          </a:p>
        </p:txBody>
      </p:sp>
    </p:spTree>
    <p:extLst>
      <p:ext uri="{BB962C8B-B14F-4D97-AF65-F5344CB8AC3E}">
        <p14:creationId xmlns:p14="http://schemas.microsoft.com/office/powerpoint/2010/main" val="2935928369"/>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BA2FBA7-F585-41DF-94F1-336C88C00835}"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296D8E-65B4-4C3E-8DAB-C6CC1ACF1968}" type="slidenum">
              <a:rPr lang="en-GB" smtClean="0"/>
              <a:t>‹#›</a:t>
            </a:fld>
            <a:endParaRPr lang="en-GB"/>
          </a:p>
        </p:txBody>
      </p:sp>
    </p:spTree>
    <p:extLst>
      <p:ext uri="{BB962C8B-B14F-4D97-AF65-F5344CB8AC3E}">
        <p14:creationId xmlns:p14="http://schemas.microsoft.com/office/powerpoint/2010/main" val="3727210262"/>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2BA2FBA7-F585-41DF-94F1-336C88C00835}"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296D8E-65B4-4C3E-8DAB-C6CC1ACF1968}" type="slidenum">
              <a:rPr lang="en-GB" smtClean="0"/>
              <a:t>‹#›</a:t>
            </a:fld>
            <a:endParaRPr lang="en-GB"/>
          </a:p>
        </p:txBody>
      </p:sp>
    </p:spTree>
    <p:extLst>
      <p:ext uri="{BB962C8B-B14F-4D97-AF65-F5344CB8AC3E}">
        <p14:creationId xmlns:p14="http://schemas.microsoft.com/office/powerpoint/2010/main" val="2362148750"/>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A2FBA7-F585-41DF-94F1-336C88C00835}"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296D8E-65B4-4C3E-8DAB-C6CC1ACF1968}" type="slidenum">
              <a:rPr lang="en-GB" smtClean="0"/>
              <a:t>‹#›</a:t>
            </a:fld>
            <a:endParaRPr lang="en-GB"/>
          </a:p>
        </p:txBody>
      </p:sp>
    </p:spTree>
    <p:extLst>
      <p:ext uri="{BB962C8B-B14F-4D97-AF65-F5344CB8AC3E}">
        <p14:creationId xmlns:p14="http://schemas.microsoft.com/office/powerpoint/2010/main" val="767717351"/>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BA2FBA7-F585-41DF-94F1-336C88C00835}" type="datetimeFigureOut">
              <a:rPr lang="en-GB" smtClean="0"/>
              <a:t>02/02/2021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296D8E-65B4-4C3E-8DAB-C6CC1ACF1968}" type="slidenum">
              <a:rPr lang="en-GB" smtClean="0"/>
              <a:t>‹#›</a:t>
            </a:fld>
            <a:endParaRPr lang="en-GB"/>
          </a:p>
        </p:txBody>
      </p:sp>
    </p:spTree>
    <p:extLst>
      <p:ext uri="{BB962C8B-B14F-4D97-AF65-F5344CB8AC3E}">
        <p14:creationId xmlns:p14="http://schemas.microsoft.com/office/powerpoint/2010/main" val="3415746321"/>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BA2FBA7-F585-41DF-94F1-336C88C00835}" type="datetimeFigureOut">
              <a:rPr lang="en-GB" smtClean="0"/>
              <a:t>02/02/2021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8296D8E-65B4-4C3E-8DAB-C6CC1ACF1968}" type="slidenum">
              <a:rPr lang="en-GB" smtClean="0"/>
              <a:t>‹#›</a:t>
            </a:fld>
            <a:endParaRPr lang="en-GB"/>
          </a:p>
        </p:txBody>
      </p:sp>
    </p:spTree>
    <p:extLst>
      <p:ext uri="{BB962C8B-B14F-4D97-AF65-F5344CB8AC3E}">
        <p14:creationId xmlns:p14="http://schemas.microsoft.com/office/powerpoint/2010/main" val="1255717805"/>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BA2FBA7-F585-41DF-94F1-336C88C00835}" type="datetimeFigureOut">
              <a:rPr lang="en-GB" smtClean="0"/>
              <a:t>02/02/2021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8296D8E-65B4-4C3E-8DAB-C6CC1ACF1968}" type="slidenum">
              <a:rPr lang="en-GB" smtClean="0"/>
              <a:t>‹#›</a:t>
            </a:fld>
            <a:endParaRPr lang="en-GB"/>
          </a:p>
        </p:txBody>
      </p:sp>
    </p:spTree>
    <p:extLst>
      <p:ext uri="{BB962C8B-B14F-4D97-AF65-F5344CB8AC3E}">
        <p14:creationId xmlns:p14="http://schemas.microsoft.com/office/powerpoint/2010/main" val="874956776"/>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A2FBA7-F585-41DF-94F1-336C88C00835}" type="datetimeFigureOut">
              <a:rPr lang="en-GB" smtClean="0"/>
              <a:t>02/02/2021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8296D8E-65B4-4C3E-8DAB-C6CC1ACF1968}" type="slidenum">
              <a:rPr lang="en-GB" smtClean="0"/>
              <a:t>‹#›</a:t>
            </a:fld>
            <a:endParaRPr lang="en-GB"/>
          </a:p>
        </p:txBody>
      </p:sp>
    </p:spTree>
    <p:extLst>
      <p:ext uri="{BB962C8B-B14F-4D97-AF65-F5344CB8AC3E}">
        <p14:creationId xmlns:p14="http://schemas.microsoft.com/office/powerpoint/2010/main" val="2419873382"/>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A2FBA7-F585-41DF-94F1-336C88C00835}" type="datetimeFigureOut">
              <a:rPr lang="en-GB" smtClean="0"/>
              <a:t>02/02/2021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296D8E-65B4-4C3E-8DAB-C6CC1ACF1968}" type="slidenum">
              <a:rPr lang="en-GB" smtClean="0"/>
              <a:t>‹#›</a:t>
            </a:fld>
            <a:endParaRPr lang="en-GB"/>
          </a:p>
        </p:txBody>
      </p:sp>
    </p:spTree>
    <p:extLst>
      <p:ext uri="{BB962C8B-B14F-4D97-AF65-F5344CB8AC3E}">
        <p14:creationId xmlns:p14="http://schemas.microsoft.com/office/powerpoint/2010/main" val="526677681"/>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A2FBA7-F585-41DF-94F1-336C88C00835}" type="datetimeFigureOut">
              <a:rPr lang="en-GB" smtClean="0"/>
              <a:t>02/02/2021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296D8E-65B4-4C3E-8DAB-C6CC1ACF1968}" type="slidenum">
              <a:rPr lang="en-GB" smtClean="0"/>
              <a:t>‹#›</a:t>
            </a:fld>
            <a:endParaRPr lang="en-GB"/>
          </a:p>
        </p:txBody>
      </p:sp>
    </p:spTree>
    <p:extLst>
      <p:ext uri="{BB962C8B-B14F-4D97-AF65-F5344CB8AC3E}">
        <p14:creationId xmlns:p14="http://schemas.microsoft.com/office/powerpoint/2010/main" val="3811570658"/>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A2FBA7-F585-41DF-94F1-336C88C00835}" type="datetimeFigureOut">
              <a:rPr lang="en-GB" smtClean="0"/>
              <a:t>02/02/2021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96D8E-65B4-4C3E-8DAB-C6CC1ACF1968}" type="slidenum">
              <a:rPr lang="en-GB" smtClean="0"/>
              <a:t>‹#›</a:t>
            </a:fld>
            <a:endParaRPr lang="en-GB"/>
          </a:p>
        </p:txBody>
      </p:sp>
    </p:spTree>
    <p:extLst>
      <p:ext uri="{BB962C8B-B14F-4D97-AF65-F5344CB8AC3E}">
        <p14:creationId xmlns:p14="http://schemas.microsoft.com/office/powerpoint/2010/main" val="2151233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thruBlk="1"/>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latin typeface="Arial" panose="020B0604020202020204" pitchFamily="34" charset="0"/>
                <a:cs typeface="Arial" panose="020B0604020202020204" pitchFamily="34" charset="0"/>
              </a:rPr>
              <a:t>Learning Intention</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Addition and subtraction</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3 digit add 3 digit numbers</a:t>
            </a:r>
          </a:p>
        </p:txBody>
      </p:sp>
      <p:sp>
        <p:nvSpPr>
          <p:cNvPr id="3" name="Subtitle 2"/>
          <p:cNvSpPr>
            <a:spLocks noGrp="1"/>
          </p:cNvSpPr>
          <p:nvPr>
            <p:ph type="subTitle" idx="1"/>
          </p:nvPr>
        </p:nvSpPr>
        <p:spPr/>
        <p:txBody>
          <a:bodyPr/>
          <a:lstStyle/>
          <a:p>
            <a:endParaRPr lang="en-GB"/>
          </a:p>
        </p:txBody>
      </p:sp>
      <p:pic>
        <p:nvPicPr>
          <p:cNvPr id="4" name="Recorded Sound">
            <a:hlinkClick r:id="" action="ppaction://media"/>
            <a:extLst>
              <a:ext uri="{FF2B5EF4-FFF2-40B4-BE49-F238E27FC236}">
                <a16:creationId xmlns:a16="http://schemas.microsoft.com/office/drawing/2014/main" id="{794A47CF-54F3-474B-9F3E-E32E69F926D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239212245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12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D7DB9-4CDE-4388-80A2-28044D3382EC}"/>
              </a:ext>
            </a:extLst>
          </p:cNvPr>
          <p:cNvSpPr>
            <a:spLocks noGrp="1"/>
          </p:cNvSpPr>
          <p:nvPr>
            <p:ph type="title"/>
          </p:nvPr>
        </p:nvSpPr>
        <p:spPr/>
        <p:txBody>
          <a:bodyPr/>
          <a:lstStyle/>
          <a:p>
            <a:r>
              <a:rPr lang="en-GB" dirty="0"/>
              <a:t>Warm up</a:t>
            </a:r>
            <a:br>
              <a:rPr lang="en-GB" dirty="0"/>
            </a:br>
            <a:r>
              <a:rPr lang="en-GB" dirty="0"/>
              <a:t>Where will the numbers go in this grid?</a:t>
            </a:r>
          </a:p>
        </p:txBody>
      </p:sp>
      <p:graphicFrame>
        <p:nvGraphicFramePr>
          <p:cNvPr id="4" name="Table 4">
            <a:extLst>
              <a:ext uri="{FF2B5EF4-FFF2-40B4-BE49-F238E27FC236}">
                <a16:creationId xmlns:a16="http://schemas.microsoft.com/office/drawing/2014/main" id="{D1F20411-8331-4484-B510-2B3D5D3374FF}"/>
              </a:ext>
            </a:extLst>
          </p:cNvPr>
          <p:cNvGraphicFramePr>
            <a:graphicFrameLocks noGrp="1"/>
          </p:cNvGraphicFramePr>
          <p:nvPr>
            <p:ph idx="1"/>
            <p:extLst>
              <p:ext uri="{D42A27DB-BD31-4B8C-83A1-F6EECF244321}">
                <p14:modId xmlns:p14="http://schemas.microsoft.com/office/powerpoint/2010/main" val="3105191488"/>
              </p:ext>
            </p:extLst>
          </p:nvPr>
        </p:nvGraphicFramePr>
        <p:xfrm>
          <a:off x="330200" y="1855470"/>
          <a:ext cx="5339297" cy="4212000"/>
        </p:xfrm>
        <a:graphic>
          <a:graphicData uri="http://schemas.openxmlformats.org/drawingml/2006/table">
            <a:tbl>
              <a:tblPr firstRow="1" bandRow="1">
                <a:tableStyleId>{69012ECD-51FC-41F1-AA8D-1B2483CD663E}</a:tableStyleId>
              </a:tblPr>
              <a:tblGrid>
                <a:gridCol w="1908683">
                  <a:extLst>
                    <a:ext uri="{9D8B030D-6E8A-4147-A177-3AD203B41FA5}">
                      <a16:colId xmlns:a16="http://schemas.microsoft.com/office/drawing/2014/main" val="1691358596"/>
                    </a:ext>
                  </a:extLst>
                </a:gridCol>
                <a:gridCol w="1722087">
                  <a:extLst>
                    <a:ext uri="{9D8B030D-6E8A-4147-A177-3AD203B41FA5}">
                      <a16:colId xmlns:a16="http://schemas.microsoft.com/office/drawing/2014/main" val="3796334665"/>
                    </a:ext>
                  </a:extLst>
                </a:gridCol>
                <a:gridCol w="1708527">
                  <a:extLst>
                    <a:ext uri="{9D8B030D-6E8A-4147-A177-3AD203B41FA5}">
                      <a16:colId xmlns:a16="http://schemas.microsoft.com/office/drawing/2014/main" val="406078754"/>
                    </a:ext>
                  </a:extLst>
                </a:gridCol>
              </a:tblGrid>
              <a:tr h="468000">
                <a:tc>
                  <a:txBody>
                    <a:bodyPr/>
                    <a:lstStyle/>
                    <a:p>
                      <a:r>
                        <a:rPr lang="en-GB" sz="2400" dirty="0"/>
                        <a:t>Hundreds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dirty="0"/>
                        <a:t>Tens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dirty="0"/>
                        <a:t>ones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1254861"/>
                  </a:ext>
                </a:extLst>
              </a:tr>
              <a:tr h="468000">
                <a:tc>
                  <a:txBody>
                    <a:bodyPr/>
                    <a:lstStyle/>
                    <a:p>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35030548"/>
                  </a:ext>
                </a:extLst>
              </a:tr>
              <a:tr h="468000">
                <a:tc>
                  <a:txBody>
                    <a:bodyPr/>
                    <a:lstStyle/>
                    <a:p>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9474381"/>
                  </a:ext>
                </a:extLst>
              </a:tr>
              <a:tr h="468000">
                <a:tc>
                  <a:txBody>
                    <a:bodyPr/>
                    <a:lstStyle/>
                    <a:p>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5737382"/>
                  </a:ext>
                </a:extLst>
              </a:tr>
              <a:tr h="468000">
                <a:tc>
                  <a:txBody>
                    <a:bodyPr/>
                    <a:lstStyle/>
                    <a:p>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914904"/>
                  </a:ext>
                </a:extLst>
              </a:tr>
              <a:tr h="468000">
                <a:tc>
                  <a:txBody>
                    <a:bodyPr/>
                    <a:lstStyle/>
                    <a:p>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2438822"/>
                  </a:ext>
                </a:extLst>
              </a:tr>
              <a:tr h="468000">
                <a:tc>
                  <a:txBody>
                    <a:bodyPr/>
                    <a:lstStyle/>
                    <a:p>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57668053"/>
                  </a:ext>
                </a:extLst>
              </a:tr>
              <a:tr h="468000">
                <a:tc>
                  <a:txBody>
                    <a:bodyPr/>
                    <a:lstStyle/>
                    <a:p>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568608"/>
                  </a:ext>
                </a:extLst>
              </a:tr>
              <a:tr h="468000">
                <a:tc>
                  <a:txBody>
                    <a:bodyPr/>
                    <a:lstStyle/>
                    <a:p>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0368684"/>
                  </a:ext>
                </a:extLst>
              </a:tr>
            </a:tbl>
          </a:graphicData>
        </a:graphic>
      </p:graphicFrame>
      <p:sp>
        <p:nvSpPr>
          <p:cNvPr id="5" name="Title 1">
            <a:extLst>
              <a:ext uri="{FF2B5EF4-FFF2-40B4-BE49-F238E27FC236}">
                <a16:creationId xmlns:a16="http://schemas.microsoft.com/office/drawing/2014/main" id="{19D16D55-0BED-4547-B70F-9230108E2454}"/>
              </a:ext>
            </a:extLst>
          </p:cNvPr>
          <p:cNvSpPr txBox="1">
            <a:spLocks/>
          </p:cNvSpPr>
          <p:nvPr/>
        </p:nvSpPr>
        <p:spPr>
          <a:xfrm>
            <a:off x="7025640" y="2597150"/>
            <a:ext cx="4932680" cy="34703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b="1" dirty="0"/>
              <a:t>45			9			205		300		548		48		19		1</a:t>
            </a:r>
          </a:p>
        </p:txBody>
      </p:sp>
      <p:pic>
        <p:nvPicPr>
          <p:cNvPr id="3" name="Recorded Sound">
            <a:hlinkClick r:id="" action="ppaction://media"/>
            <a:extLst>
              <a:ext uri="{FF2B5EF4-FFF2-40B4-BE49-F238E27FC236}">
                <a16:creationId xmlns:a16="http://schemas.microsoft.com/office/drawing/2014/main" id="{EEAF6D54-F38E-43E4-849D-8280A0F1603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375103317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35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D7DB9-4CDE-4388-80A2-28044D3382EC}"/>
              </a:ext>
            </a:extLst>
          </p:cNvPr>
          <p:cNvSpPr>
            <a:spLocks noGrp="1"/>
          </p:cNvSpPr>
          <p:nvPr>
            <p:ph type="title"/>
          </p:nvPr>
        </p:nvSpPr>
        <p:spPr/>
        <p:txBody>
          <a:bodyPr/>
          <a:lstStyle/>
          <a:p>
            <a:r>
              <a:rPr lang="en-GB" dirty="0"/>
              <a:t>Warm up</a:t>
            </a:r>
            <a:br>
              <a:rPr lang="en-GB" dirty="0"/>
            </a:br>
            <a:r>
              <a:rPr lang="en-GB" dirty="0"/>
              <a:t>Where will the numbers go in this grid?</a:t>
            </a:r>
          </a:p>
        </p:txBody>
      </p:sp>
      <p:graphicFrame>
        <p:nvGraphicFramePr>
          <p:cNvPr id="4" name="Table 4">
            <a:extLst>
              <a:ext uri="{FF2B5EF4-FFF2-40B4-BE49-F238E27FC236}">
                <a16:creationId xmlns:a16="http://schemas.microsoft.com/office/drawing/2014/main" id="{D1F20411-8331-4484-B510-2B3D5D3374FF}"/>
              </a:ext>
            </a:extLst>
          </p:cNvPr>
          <p:cNvGraphicFramePr>
            <a:graphicFrameLocks noGrp="1"/>
          </p:cNvGraphicFramePr>
          <p:nvPr>
            <p:ph idx="1"/>
            <p:extLst>
              <p:ext uri="{D42A27DB-BD31-4B8C-83A1-F6EECF244321}">
                <p14:modId xmlns:p14="http://schemas.microsoft.com/office/powerpoint/2010/main" val="2762223555"/>
              </p:ext>
            </p:extLst>
          </p:nvPr>
        </p:nvGraphicFramePr>
        <p:xfrm>
          <a:off x="330200" y="1855470"/>
          <a:ext cx="5339297" cy="4613280"/>
        </p:xfrm>
        <a:graphic>
          <a:graphicData uri="http://schemas.openxmlformats.org/drawingml/2006/table">
            <a:tbl>
              <a:tblPr firstRow="1" bandRow="1">
                <a:tableStyleId>{69012ECD-51FC-41F1-AA8D-1B2483CD663E}</a:tableStyleId>
              </a:tblPr>
              <a:tblGrid>
                <a:gridCol w="1908683">
                  <a:extLst>
                    <a:ext uri="{9D8B030D-6E8A-4147-A177-3AD203B41FA5}">
                      <a16:colId xmlns:a16="http://schemas.microsoft.com/office/drawing/2014/main" val="1691358596"/>
                    </a:ext>
                  </a:extLst>
                </a:gridCol>
                <a:gridCol w="1722087">
                  <a:extLst>
                    <a:ext uri="{9D8B030D-6E8A-4147-A177-3AD203B41FA5}">
                      <a16:colId xmlns:a16="http://schemas.microsoft.com/office/drawing/2014/main" val="3796334665"/>
                    </a:ext>
                  </a:extLst>
                </a:gridCol>
                <a:gridCol w="1708527">
                  <a:extLst>
                    <a:ext uri="{9D8B030D-6E8A-4147-A177-3AD203B41FA5}">
                      <a16:colId xmlns:a16="http://schemas.microsoft.com/office/drawing/2014/main" val="406078754"/>
                    </a:ext>
                  </a:extLst>
                </a:gridCol>
              </a:tblGrid>
              <a:tr h="468000">
                <a:tc>
                  <a:txBody>
                    <a:bodyPr/>
                    <a:lstStyle/>
                    <a:p>
                      <a:r>
                        <a:rPr lang="en-GB" sz="2400" dirty="0"/>
                        <a:t>Hundreds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dirty="0"/>
                        <a:t>Tens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dirty="0"/>
                        <a:t>ones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1254861"/>
                  </a:ext>
                </a:extLst>
              </a:tr>
              <a:tr h="468000">
                <a:tc>
                  <a:txBody>
                    <a:bodyPr/>
                    <a:lstStyle/>
                    <a:p>
                      <a:pPr algn="ctr"/>
                      <a:endParaRPr lang="en-GB" sz="28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800" b="1" dirty="0">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800" b="1" dirty="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35030548"/>
                  </a:ext>
                </a:extLst>
              </a:tr>
              <a:tr h="468000">
                <a:tc>
                  <a:txBody>
                    <a:bodyPr/>
                    <a:lstStyle/>
                    <a:p>
                      <a:pPr algn="ctr"/>
                      <a:endParaRPr lang="en-GB" sz="28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800" b="1" dirty="0">
                          <a:latin typeface="Arial" panose="020B0604020202020204" pitchFamily="34" charset="0"/>
                          <a:cs typeface="Arial" panose="020B0604020202020204" pitchFamily="34"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9474381"/>
                  </a:ext>
                </a:extLst>
              </a:tr>
              <a:tr h="468000">
                <a:tc>
                  <a:txBody>
                    <a:bodyPr/>
                    <a:lstStyle/>
                    <a:p>
                      <a:pPr algn="ctr"/>
                      <a:r>
                        <a:rPr lang="en-GB" sz="2800" b="1" dirty="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800" b="1" dirty="0">
                          <a:latin typeface="Arial" panose="020B0604020202020204" pitchFamily="34" charset="0"/>
                          <a:cs typeface="Arial" panose="020B0604020202020204"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800" b="1" dirty="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5737382"/>
                  </a:ext>
                </a:extLst>
              </a:tr>
              <a:tr h="468000">
                <a:tc>
                  <a:txBody>
                    <a:bodyPr/>
                    <a:lstStyle/>
                    <a:p>
                      <a:pPr algn="ctr"/>
                      <a:r>
                        <a:rPr lang="en-GB" sz="2800" b="1"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800" b="1" dirty="0">
                          <a:latin typeface="Arial" panose="020B0604020202020204" pitchFamily="34" charset="0"/>
                          <a:cs typeface="Arial" panose="020B0604020202020204"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800" b="1" dirty="0">
                          <a:latin typeface="Arial" panose="020B0604020202020204" pitchFamily="34" charset="0"/>
                          <a:cs typeface="Arial" panose="020B0604020202020204"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914904"/>
                  </a:ext>
                </a:extLst>
              </a:tr>
              <a:tr h="468000">
                <a:tc>
                  <a:txBody>
                    <a:bodyPr/>
                    <a:lstStyle/>
                    <a:p>
                      <a:pPr algn="ctr"/>
                      <a:r>
                        <a:rPr lang="en-GB" sz="2800" b="1" dirty="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800" b="1" dirty="0">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800" b="1" dirty="0">
                          <a:latin typeface="Arial" panose="020B0604020202020204" pitchFamily="34" charset="0"/>
                          <a:cs typeface="Arial" panose="020B0604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2438822"/>
                  </a:ext>
                </a:extLst>
              </a:tr>
              <a:tr h="468000">
                <a:tc>
                  <a:txBody>
                    <a:bodyPr/>
                    <a:lstStyle/>
                    <a:p>
                      <a:pPr algn="ctr"/>
                      <a:endParaRPr lang="en-GB" sz="28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57668053"/>
                  </a:ext>
                </a:extLst>
              </a:tr>
              <a:tr h="468000">
                <a:tc>
                  <a:txBody>
                    <a:bodyPr/>
                    <a:lstStyle/>
                    <a:p>
                      <a:pPr algn="ctr"/>
                      <a:endParaRPr lang="en-GB" sz="28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800" b="1" dirty="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568608"/>
                  </a:ext>
                </a:extLst>
              </a:tr>
              <a:tr h="468000">
                <a:tc>
                  <a:txBody>
                    <a:bodyPr/>
                    <a:lstStyle/>
                    <a:p>
                      <a:pPr algn="ctr"/>
                      <a:endParaRPr lang="en-GB" sz="28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800" b="1" dirty="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800" b="1" dirty="0">
                          <a:latin typeface="Arial" panose="020B0604020202020204" pitchFamily="34" charset="0"/>
                          <a:cs typeface="Arial" panose="020B0604020202020204" pitchFamily="34"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0368684"/>
                  </a:ext>
                </a:extLst>
              </a:tr>
            </a:tbl>
          </a:graphicData>
        </a:graphic>
      </p:graphicFrame>
      <p:sp>
        <p:nvSpPr>
          <p:cNvPr id="5" name="Title 1">
            <a:extLst>
              <a:ext uri="{FF2B5EF4-FFF2-40B4-BE49-F238E27FC236}">
                <a16:creationId xmlns:a16="http://schemas.microsoft.com/office/drawing/2014/main" id="{19D16D55-0BED-4547-B70F-9230108E2454}"/>
              </a:ext>
            </a:extLst>
          </p:cNvPr>
          <p:cNvSpPr txBox="1">
            <a:spLocks/>
          </p:cNvSpPr>
          <p:nvPr/>
        </p:nvSpPr>
        <p:spPr>
          <a:xfrm>
            <a:off x="6522505" y="1946910"/>
            <a:ext cx="4932680" cy="31229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b="1" dirty="0"/>
              <a:t>45			9			205		300		548		48		19		1</a:t>
            </a:r>
          </a:p>
        </p:txBody>
      </p:sp>
      <p:sp>
        <p:nvSpPr>
          <p:cNvPr id="3" name="TextBox 2">
            <a:extLst>
              <a:ext uri="{FF2B5EF4-FFF2-40B4-BE49-F238E27FC236}">
                <a16:creationId xmlns:a16="http://schemas.microsoft.com/office/drawing/2014/main" id="{D5389690-4389-4FFD-833C-E10FF055F470}"/>
              </a:ext>
            </a:extLst>
          </p:cNvPr>
          <p:cNvSpPr txBox="1"/>
          <p:nvPr/>
        </p:nvSpPr>
        <p:spPr>
          <a:xfrm>
            <a:off x="6299200" y="5212080"/>
            <a:ext cx="4846320" cy="954107"/>
          </a:xfrm>
          <a:prstGeom prst="rect">
            <a:avLst/>
          </a:prstGeom>
          <a:noFill/>
        </p:spPr>
        <p:txBody>
          <a:bodyPr wrap="square" rtlCol="0">
            <a:spAutoFit/>
          </a:bodyPr>
          <a:lstStyle/>
          <a:p>
            <a:r>
              <a:rPr lang="en-GB" sz="2800" dirty="0">
                <a:solidFill>
                  <a:srgbClr val="7030A0"/>
                </a:solidFill>
                <a:latin typeface="Arial" panose="020B0604020202020204" pitchFamily="34" charset="0"/>
                <a:cs typeface="Arial" panose="020B0604020202020204" pitchFamily="34" charset="0"/>
              </a:rPr>
              <a:t>Is this correct?</a:t>
            </a:r>
          </a:p>
          <a:p>
            <a:r>
              <a:rPr lang="en-GB" sz="2800" dirty="0">
                <a:solidFill>
                  <a:srgbClr val="7030A0"/>
                </a:solidFill>
                <a:latin typeface="Arial" panose="020B0604020202020204" pitchFamily="34" charset="0"/>
                <a:cs typeface="Arial" panose="020B0604020202020204" pitchFamily="34" charset="0"/>
              </a:rPr>
              <a:t>Which one is wrong? Why?</a:t>
            </a:r>
            <a:endParaRPr lang="en-GB" dirty="0">
              <a:solidFill>
                <a:srgbClr val="7030A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66DF92B-9411-415E-91E6-1FB8A7132823}"/>
              </a:ext>
            </a:extLst>
          </p:cNvPr>
          <p:cNvSpPr txBox="1"/>
          <p:nvPr/>
        </p:nvSpPr>
        <p:spPr>
          <a:xfrm>
            <a:off x="6014720" y="4612640"/>
            <a:ext cx="184731" cy="369332"/>
          </a:xfrm>
          <a:prstGeom prst="rect">
            <a:avLst/>
          </a:prstGeom>
          <a:noFill/>
        </p:spPr>
        <p:txBody>
          <a:bodyPr wrap="none" rtlCol="0">
            <a:spAutoFit/>
          </a:bodyPr>
          <a:lstStyle/>
          <a:p>
            <a:endParaRPr lang="en-GB" dirty="0"/>
          </a:p>
        </p:txBody>
      </p:sp>
      <p:sp>
        <p:nvSpPr>
          <p:cNvPr id="7" name="TextBox 6">
            <a:extLst>
              <a:ext uri="{FF2B5EF4-FFF2-40B4-BE49-F238E27FC236}">
                <a16:creationId xmlns:a16="http://schemas.microsoft.com/office/drawing/2014/main" id="{5C79F357-8E28-4B61-821C-82D252E5EC3D}"/>
              </a:ext>
            </a:extLst>
          </p:cNvPr>
          <p:cNvSpPr txBox="1"/>
          <p:nvPr/>
        </p:nvSpPr>
        <p:spPr>
          <a:xfrm>
            <a:off x="1046480" y="4951492"/>
            <a:ext cx="2274982" cy="954107"/>
          </a:xfrm>
          <a:prstGeom prst="rect">
            <a:avLst/>
          </a:prstGeom>
          <a:noFill/>
        </p:spPr>
        <p:txBody>
          <a:bodyPr wrap="none" rtlCol="0">
            <a:spAutoFit/>
          </a:bodyPr>
          <a:lstStyle/>
          <a:p>
            <a:r>
              <a:rPr lang="en-GB" sz="2800" b="1" dirty="0">
                <a:latin typeface="Arial" panose="020B0604020202020204" pitchFamily="34" charset="0"/>
                <a:cs typeface="Arial" panose="020B0604020202020204" pitchFamily="34" charset="0"/>
              </a:rPr>
              <a:t>4                 8</a:t>
            </a:r>
          </a:p>
          <a:p>
            <a:r>
              <a:rPr lang="en-GB" sz="2800" dirty="0"/>
              <a:t>         </a:t>
            </a:r>
          </a:p>
        </p:txBody>
      </p:sp>
      <p:pic>
        <p:nvPicPr>
          <p:cNvPr id="8" name="Recorded Sound">
            <a:hlinkClick r:id="" action="ppaction://media"/>
            <a:extLst>
              <a:ext uri="{FF2B5EF4-FFF2-40B4-BE49-F238E27FC236}">
                <a16:creationId xmlns:a16="http://schemas.microsoft.com/office/drawing/2014/main" id="{A406D80F-ACF6-4A97-84DA-EA4A21E10C3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175496095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687" fill="hold"/>
                                        <p:tgtEl>
                                          <p:spTgt spid="8"/>
                                        </p:tgtEl>
                                      </p:cBhvr>
                                    </p:cmd>
                                  </p:childTnLst>
                                </p:cTn>
                              </p:par>
                              <p:par>
                                <p:cTn id="7" presetID="2" presetClass="entr" presetSubtype="4" fill="hold" grpId="0" nodeType="withEffect">
                                  <p:stCondLst>
                                    <p:cond delay="700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500" fill="hold"/>
                                        <p:tgtEl>
                                          <p:spTgt spid="3"/>
                                        </p:tgtEl>
                                        <p:attrNameLst>
                                          <p:attrName>ppt_x</p:attrName>
                                        </p:attrNameLst>
                                      </p:cBhvr>
                                      <p:tavLst>
                                        <p:tav tm="0">
                                          <p:val>
                                            <p:strVal val="#ppt_x"/>
                                          </p:val>
                                        </p:tav>
                                        <p:tav tm="100000">
                                          <p:val>
                                            <p:strVal val="#ppt_x"/>
                                          </p:val>
                                        </p:tav>
                                      </p:tavLst>
                                    </p:anim>
                                    <p:anim calcmode="lin" valueType="num">
                                      <p:cBhvr additive="base">
                                        <p:cTn id="10" dur="500" fill="hold"/>
                                        <p:tgtEl>
                                          <p:spTgt spid="3"/>
                                        </p:tgtEl>
                                        <p:attrNameLst>
                                          <p:attrName>ppt_y</p:attrName>
                                        </p:attrNameLst>
                                      </p:cBhvr>
                                      <p:tavLst>
                                        <p:tav tm="0">
                                          <p:val>
                                            <p:strVal val="1+#ppt_h/2"/>
                                          </p:val>
                                        </p:tav>
                                        <p:tav tm="100000">
                                          <p:val>
                                            <p:strVal val="#ppt_y"/>
                                          </p:val>
                                        </p:tav>
                                      </p:tavLst>
                                    </p:anim>
                                  </p:childTnLst>
                                </p:cTn>
                              </p:par>
                              <p:par>
                                <p:cTn id="11" presetID="42" presetClass="path" presetSubtype="0" accel="50000" decel="50000" fill="hold" grpId="0" nodeType="withEffect">
                                  <p:stCondLst>
                                    <p:cond delay="15000"/>
                                  </p:stCondLst>
                                  <p:childTnLst>
                                    <p:animMotion origin="layout" path="M 3.54167E-6 4.81481E-6 L 0.14505 -0.00186 " pathEditMode="relative" rAng="0" ptsTypes="AA">
                                      <p:cBhvr>
                                        <p:cTn id="12" dur="2000" fill="hold"/>
                                        <p:tgtEl>
                                          <p:spTgt spid="7"/>
                                        </p:tgtEl>
                                        <p:attrNameLst>
                                          <p:attrName>ppt_x</p:attrName>
                                          <p:attrName>ppt_y</p:attrName>
                                        </p:attrNameLst>
                                      </p:cBhvr>
                                      <p:rCtr x="7253" y="-93"/>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8"/>
                </p:tgtEl>
              </p:cMediaNode>
            </p:audio>
          </p:childTnLst>
        </p:cTn>
      </p:par>
    </p:tnLst>
    <p:bldLst>
      <p:bldP spid="3"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74767"/>
            <a:ext cx="10515600" cy="1410787"/>
          </a:xfrm>
        </p:spPr>
        <p:txBody>
          <a:bodyPr>
            <a:noAutofit/>
          </a:bodyPr>
          <a:lstStyle/>
          <a:p>
            <a:pPr marL="0" indent="0">
              <a:buNone/>
            </a:pPr>
            <a:r>
              <a:rPr lang="en-GB" sz="4000" dirty="0"/>
              <a:t>Recap yesterday</a:t>
            </a:r>
          </a:p>
          <a:p>
            <a:pPr marL="0" indent="0">
              <a:buNone/>
            </a:pPr>
            <a:endParaRPr lang="en-GB" sz="4000" dirty="0"/>
          </a:p>
          <a:p>
            <a:pPr marL="0" indent="0">
              <a:buNone/>
            </a:pPr>
            <a:r>
              <a:rPr lang="en-GB" sz="4000" dirty="0"/>
              <a:t>43 + 51 =____               26 + 63 = ____ </a:t>
            </a:r>
          </a:p>
        </p:txBody>
      </p:sp>
      <p:sp>
        <p:nvSpPr>
          <p:cNvPr id="4" name="Title 3"/>
          <p:cNvSpPr>
            <a:spLocks noGrp="1"/>
          </p:cNvSpPr>
          <p:nvPr>
            <p:ph type="title"/>
          </p:nvPr>
        </p:nvSpPr>
        <p:spPr/>
        <p:txBody>
          <a:bodyPr/>
          <a:lstStyle/>
          <a:p>
            <a:endParaRPr lang="en-GB" dirty="0"/>
          </a:p>
        </p:txBody>
      </p:sp>
      <p:sp>
        <p:nvSpPr>
          <p:cNvPr id="6" name="TextBox 5"/>
          <p:cNvSpPr txBox="1"/>
          <p:nvPr/>
        </p:nvSpPr>
        <p:spPr>
          <a:xfrm>
            <a:off x="1794558" y="3487783"/>
            <a:ext cx="1572867" cy="1569660"/>
          </a:xfrm>
          <a:prstGeom prst="rect">
            <a:avLst/>
          </a:prstGeom>
          <a:noFill/>
        </p:spPr>
        <p:txBody>
          <a:bodyPr wrap="none" rtlCol="0">
            <a:spAutoFit/>
          </a:bodyPr>
          <a:lstStyle/>
          <a:p>
            <a:pPr algn="r"/>
            <a:r>
              <a:rPr lang="en-GB" sz="4800" dirty="0">
                <a:latin typeface="Arial" panose="020B0604020202020204" pitchFamily="34" charset="0"/>
                <a:cs typeface="Arial" panose="020B0604020202020204" pitchFamily="34" charset="0"/>
              </a:rPr>
              <a:t>43</a:t>
            </a:r>
          </a:p>
          <a:p>
            <a:pPr algn="r"/>
            <a:r>
              <a:rPr lang="en-GB" sz="4800" dirty="0">
                <a:latin typeface="Arial" panose="020B0604020202020204" pitchFamily="34" charset="0"/>
                <a:cs typeface="Arial" panose="020B0604020202020204" pitchFamily="34" charset="0"/>
              </a:rPr>
              <a:t> + 51</a:t>
            </a:r>
          </a:p>
        </p:txBody>
      </p:sp>
      <p:cxnSp>
        <p:nvCxnSpPr>
          <p:cNvPr id="7" name="Straight Connector 6"/>
          <p:cNvCxnSpPr/>
          <p:nvPr/>
        </p:nvCxnSpPr>
        <p:spPr>
          <a:xfrm>
            <a:off x="2052975" y="5506539"/>
            <a:ext cx="1314450"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2052975" y="4940482"/>
            <a:ext cx="1314450" cy="0"/>
          </a:xfrm>
          <a:prstGeom prst="line">
            <a:avLst/>
          </a:prstGeom>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6505895" y="3487783"/>
            <a:ext cx="1572867" cy="1569660"/>
          </a:xfrm>
          <a:prstGeom prst="rect">
            <a:avLst/>
          </a:prstGeom>
          <a:noFill/>
        </p:spPr>
        <p:txBody>
          <a:bodyPr wrap="none" rtlCol="0">
            <a:spAutoFit/>
          </a:bodyPr>
          <a:lstStyle/>
          <a:p>
            <a:pPr algn="r"/>
            <a:r>
              <a:rPr lang="en-GB" sz="4800" dirty="0">
                <a:latin typeface="Arial" panose="020B0604020202020204" pitchFamily="34" charset="0"/>
                <a:cs typeface="Arial" panose="020B0604020202020204" pitchFamily="34" charset="0"/>
              </a:rPr>
              <a:t>26</a:t>
            </a:r>
          </a:p>
          <a:p>
            <a:pPr algn="r"/>
            <a:r>
              <a:rPr lang="en-GB" sz="4800" dirty="0">
                <a:latin typeface="Arial" panose="020B0604020202020204" pitchFamily="34" charset="0"/>
                <a:cs typeface="Arial" panose="020B0604020202020204" pitchFamily="34" charset="0"/>
              </a:rPr>
              <a:t> + 63</a:t>
            </a:r>
          </a:p>
        </p:txBody>
      </p:sp>
      <p:cxnSp>
        <p:nvCxnSpPr>
          <p:cNvPr id="10" name="Straight Connector 9"/>
          <p:cNvCxnSpPr/>
          <p:nvPr/>
        </p:nvCxnSpPr>
        <p:spPr>
          <a:xfrm>
            <a:off x="6764312" y="5506539"/>
            <a:ext cx="1314450"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6764312" y="4940482"/>
            <a:ext cx="1314450" cy="0"/>
          </a:xfrm>
          <a:prstGeom prst="line">
            <a:avLst/>
          </a:prstGeom>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2496982" y="4866493"/>
            <a:ext cx="870751" cy="830997"/>
          </a:xfrm>
          <a:prstGeom prst="rect">
            <a:avLst/>
          </a:prstGeom>
          <a:noFill/>
        </p:spPr>
        <p:txBody>
          <a:bodyPr wrap="none" rtlCol="0">
            <a:spAutoFit/>
          </a:bodyPr>
          <a:lstStyle/>
          <a:p>
            <a:r>
              <a:rPr lang="en-GB" sz="4800" dirty="0">
                <a:solidFill>
                  <a:srgbClr val="FF0000"/>
                </a:solidFill>
                <a:latin typeface="Arial" panose="020B0604020202020204" pitchFamily="34" charset="0"/>
                <a:cs typeface="Arial" panose="020B0604020202020204" pitchFamily="34" charset="0"/>
              </a:rPr>
              <a:t>94</a:t>
            </a:r>
          </a:p>
        </p:txBody>
      </p:sp>
      <p:sp>
        <p:nvSpPr>
          <p:cNvPr id="13" name="TextBox 12"/>
          <p:cNvSpPr txBox="1"/>
          <p:nvPr/>
        </p:nvSpPr>
        <p:spPr>
          <a:xfrm>
            <a:off x="7208011" y="4860506"/>
            <a:ext cx="870751" cy="830997"/>
          </a:xfrm>
          <a:prstGeom prst="rect">
            <a:avLst/>
          </a:prstGeom>
          <a:noFill/>
        </p:spPr>
        <p:txBody>
          <a:bodyPr wrap="none" rtlCol="0">
            <a:spAutoFit/>
          </a:bodyPr>
          <a:lstStyle/>
          <a:p>
            <a:r>
              <a:rPr lang="en-GB" sz="4800" dirty="0">
                <a:solidFill>
                  <a:srgbClr val="FF0000"/>
                </a:solidFill>
                <a:latin typeface="Arial" panose="020B0604020202020204" pitchFamily="34" charset="0"/>
                <a:cs typeface="Arial" panose="020B0604020202020204" pitchFamily="34" charset="0"/>
              </a:rPr>
              <a:t>89</a:t>
            </a:r>
          </a:p>
        </p:txBody>
      </p:sp>
      <p:sp>
        <p:nvSpPr>
          <p:cNvPr id="14" name="TextBox 13">
            <a:extLst>
              <a:ext uri="{FF2B5EF4-FFF2-40B4-BE49-F238E27FC236}">
                <a16:creationId xmlns:a16="http://schemas.microsoft.com/office/drawing/2014/main" id="{4394FFA4-6768-4FA1-B994-58B450E150C1}"/>
              </a:ext>
            </a:extLst>
          </p:cNvPr>
          <p:cNvSpPr txBox="1"/>
          <p:nvPr/>
        </p:nvSpPr>
        <p:spPr>
          <a:xfrm>
            <a:off x="3693371" y="3606178"/>
            <a:ext cx="2486578" cy="1077218"/>
          </a:xfrm>
          <a:prstGeom prst="rect">
            <a:avLst/>
          </a:prstGeom>
          <a:noFill/>
        </p:spPr>
        <p:txBody>
          <a:bodyPr wrap="none" rtlCol="0">
            <a:spAutoFit/>
          </a:bodyPr>
          <a:lstStyle/>
          <a:p>
            <a:r>
              <a:rPr lang="en-GB" sz="3200" dirty="0">
                <a:latin typeface="Arial" panose="020B0604020202020204" pitchFamily="34" charset="0"/>
                <a:cs typeface="Arial" panose="020B0604020202020204" pitchFamily="34" charset="0"/>
              </a:rPr>
              <a:t>  3 +   1 =   4</a:t>
            </a:r>
          </a:p>
          <a:p>
            <a:r>
              <a:rPr lang="en-GB" sz="3200" dirty="0">
                <a:latin typeface="Arial" panose="020B0604020202020204" pitchFamily="34" charset="0"/>
                <a:cs typeface="Arial" panose="020B0604020202020204" pitchFamily="34" charset="0"/>
              </a:rPr>
              <a:t>40 + 50 = 90</a:t>
            </a:r>
          </a:p>
        </p:txBody>
      </p:sp>
      <p:sp>
        <p:nvSpPr>
          <p:cNvPr id="15" name="TextBox 14">
            <a:extLst>
              <a:ext uri="{FF2B5EF4-FFF2-40B4-BE49-F238E27FC236}">
                <a16:creationId xmlns:a16="http://schemas.microsoft.com/office/drawing/2014/main" id="{06FF16CF-9255-40FE-B52C-44A8A1226670}"/>
              </a:ext>
            </a:extLst>
          </p:cNvPr>
          <p:cNvSpPr txBox="1"/>
          <p:nvPr/>
        </p:nvSpPr>
        <p:spPr>
          <a:xfrm>
            <a:off x="8404708" y="3617806"/>
            <a:ext cx="2486578" cy="1077218"/>
          </a:xfrm>
          <a:prstGeom prst="rect">
            <a:avLst/>
          </a:prstGeom>
          <a:noFill/>
        </p:spPr>
        <p:txBody>
          <a:bodyPr wrap="none" rtlCol="0">
            <a:spAutoFit/>
          </a:bodyPr>
          <a:lstStyle/>
          <a:p>
            <a:r>
              <a:rPr lang="en-GB" sz="3200" dirty="0">
                <a:latin typeface="Arial" panose="020B0604020202020204" pitchFamily="34" charset="0"/>
                <a:cs typeface="Arial" panose="020B0604020202020204" pitchFamily="34" charset="0"/>
              </a:rPr>
              <a:t>  6 +   3 =   9</a:t>
            </a:r>
          </a:p>
          <a:p>
            <a:r>
              <a:rPr lang="en-GB" sz="3200" dirty="0">
                <a:latin typeface="Arial" panose="020B0604020202020204" pitchFamily="34" charset="0"/>
                <a:cs typeface="Arial" panose="020B0604020202020204" pitchFamily="34" charset="0"/>
              </a:rPr>
              <a:t>20 + 60 = 80</a:t>
            </a:r>
          </a:p>
        </p:txBody>
      </p:sp>
      <p:pic>
        <p:nvPicPr>
          <p:cNvPr id="16" name="Recorded Sound">
            <a:hlinkClick r:id="" action="ppaction://media"/>
            <a:extLst>
              <a:ext uri="{FF2B5EF4-FFF2-40B4-BE49-F238E27FC236}">
                <a16:creationId xmlns:a16="http://schemas.microsoft.com/office/drawing/2014/main" id="{F06ABCB0-D6E7-40E9-ABC3-18E2D9AACB3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307018992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24613" fill="hold"/>
                                        <p:tgtEl>
                                          <p:spTgt spid="16"/>
                                        </p:tgtEl>
                                      </p:cBhvr>
                                    </p:cmd>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
                                            <p:txEl>
                                              <p:pRg st="0" end="0"/>
                                            </p:txEl>
                                          </p:spTgt>
                                        </p:tgtEl>
                                        <p:attrNameLst>
                                          <p:attrName>style.visibility</p:attrName>
                                        </p:attrNameLst>
                                      </p:cBhvr>
                                      <p:to>
                                        <p:strVal val="visible"/>
                                      </p:to>
                                    </p:set>
                                    <p:animEffect transition="in" filter="fade">
                                      <p:cBhvr>
                                        <p:cTn id="30" dur="500"/>
                                        <p:tgtEl>
                                          <p:spTgt spid="12">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
                                            <p:txEl>
                                              <p:pRg st="0" end="0"/>
                                            </p:txEl>
                                          </p:spTgt>
                                        </p:tgtEl>
                                        <p:attrNameLst>
                                          <p:attrName>style.visibility</p:attrName>
                                        </p:attrNameLst>
                                      </p:cBhvr>
                                      <p:to>
                                        <p:strVal val="visible"/>
                                      </p:to>
                                    </p:set>
                                    <p:animEffect transition="in" filter="fade">
                                      <p:cBhvr>
                                        <p:cTn id="40"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1" fill="hold" display="0">
                  <p:stCondLst>
                    <p:cond delay="indefinite"/>
                  </p:stCondLst>
                  <p:endCondLst>
                    <p:cond evt="onStopAudio" delay="0">
                      <p:tgtEl>
                        <p:sldTgt/>
                      </p:tgtEl>
                    </p:cond>
                  </p:endCondLst>
                </p:cTn>
                <p:tgtEl>
                  <p:spTgt spid="16"/>
                </p:tgtEl>
              </p:cMediaNode>
            </p:audio>
          </p:childTnLst>
        </p:cTn>
      </p:par>
    </p:tnLst>
    <p:bldLst>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6E3FD-1B5E-4568-A050-5E76EF89DD7B}"/>
              </a:ext>
            </a:extLst>
          </p:cNvPr>
          <p:cNvSpPr>
            <a:spLocks noGrp="1"/>
          </p:cNvSpPr>
          <p:nvPr>
            <p:ph type="title"/>
          </p:nvPr>
        </p:nvSpPr>
        <p:spPr>
          <a:xfrm>
            <a:off x="838200" y="365125"/>
            <a:ext cx="10515600" cy="2369196"/>
          </a:xfrm>
        </p:spPr>
        <p:txBody>
          <a:bodyPr>
            <a:normAutofit fontScale="90000"/>
          </a:bodyPr>
          <a:lstStyle/>
          <a:p>
            <a:r>
              <a:rPr lang="en-GB" dirty="0"/>
              <a:t>Today we are going to add 3 digit numbers using column addition. It is the same method as adding 2 digit numbers but with the hundreds numbers added.</a:t>
            </a:r>
            <a:br>
              <a:rPr lang="en-GB" dirty="0"/>
            </a:br>
            <a:r>
              <a:rPr lang="en-GB" dirty="0"/>
              <a:t>Example:</a:t>
            </a:r>
          </a:p>
        </p:txBody>
      </p:sp>
      <p:sp>
        <p:nvSpPr>
          <p:cNvPr id="4" name="TextBox 3">
            <a:extLst>
              <a:ext uri="{FF2B5EF4-FFF2-40B4-BE49-F238E27FC236}">
                <a16:creationId xmlns:a16="http://schemas.microsoft.com/office/drawing/2014/main" id="{F213D531-44CB-4B9B-8BCF-0D4809FDEF15}"/>
              </a:ext>
            </a:extLst>
          </p:cNvPr>
          <p:cNvSpPr txBox="1"/>
          <p:nvPr/>
        </p:nvSpPr>
        <p:spPr>
          <a:xfrm>
            <a:off x="576908" y="3339991"/>
            <a:ext cx="1572867" cy="1569660"/>
          </a:xfrm>
          <a:prstGeom prst="rect">
            <a:avLst/>
          </a:prstGeom>
          <a:noFill/>
        </p:spPr>
        <p:txBody>
          <a:bodyPr wrap="none" rtlCol="0">
            <a:spAutoFit/>
          </a:bodyPr>
          <a:lstStyle/>
          <a:p>
            <a:pPr algn="r"/>
            <a:r>
              <a:rPr lang="en-GB" sz="4800" dirty="0">
                <a:latin typeface="Arial" panose="020B0604020202020204" pitchFamily="34" charset="0"/>
                <a:cs typeface="Arial" panose="020B0604020202020204" pitchFamily="34" charset="0"/>
              </a:rPr>
              <a:t>25</a:t>
            </a:r>
          </a:p>
          <a:p>
            <a:pPr algn="r"/>
            <a:r>
              <a:rPr lang="en-GB" sz="4800" dirty="0">
                <a:latin typeface="Arial" panose="020B0604020202020204" pitchFamily="34" charset="0"/>
                <a:cs typeface="Arial" panose="020B0604020202020204" pitchFamily="34" charset="0"/>
              </a:rPr>
              <a:t> + 31</a:t>
            </a:r>
          </a:p>
        </p:txBody>
      </p:sp>
      <p:cxnSp>
        <p:nvCxnSpPr>
          <p:cNvPr id="5" name="Straight Connector 4">
            <a:extLst>
              <a:ext uri="{FF2B5EF4-FFF2-40B4-BE49-F238E27FC236}">
                <a16:creationId xmlns:a16="http://schemas.microsoft.com/office/drawing/2014/main" id="{C03C0FDD-1D89-49EA-B88F-B89E4163BAD6}"/>
              </a:ext>
            </a:extLst>
          </p:cNvPr>
          <p:cNvCxnSpPr/>
          <p:nvPr/>
        </p:nvCxnSpPr>
        <p:spPr>
          <a:xfrm>
            <a:off x="835325" y="5358747"/>
            <a:ext cx="1314450"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EDCDCF8B-88F8-4D5D-A031-2083F4771CE7}"/>
              </a:ext>
            </a:extLst>
          </p:cNvPr>
          <p:cNvCxnSpPr/>
          <p:nvPr/>
        </p:nvCxnSpPr>
        <p:spPr>
          <a:xfrm>
            <a:off x="835325" y="4792690"/>
            <a:ext cx="131445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71E5CF3A-C41A-474F-9EA7-D78E8BB210FE}"/>
              </a:ext>
            </a:extLst>
          </p:cNvPr>
          <p:cNvSpPr txBox="1"/>
          <p:nvPr/>
        </p:nvSpPr>
        <p:spPr>
          <a:xfrm>
            <a:off x="1279332" y="4718701"/>
            <a:ext cx="870751" cy="830997"/>
          </a:xfrm>
          <a:prstGeom prst="rect">
            <a:avLst/>
          </a:prstGeom>
          <a:noFill/>
        </p:spPr>
        <p:txBody>
          <a:bodyPr wrap="none" rtlCol="0">
            <a:spAutoFit/>
          </a:bodyPr>
          <a:lstStyle/>
          <a:p>
            <a:r>
              <a:rPr lang="en-GB" sz="4800" dirty="0">
                <a:solidFill>
                  <a:srgbClr val="FF0000"/>
                </a:solidFill>
                <a:latin typeface="Arial" panose="020B0604020202020204" pitchFamily="34" charset="0"/>
                <a:cs typeface="Arial" panose="020B0604020202020204" pitchFamily="34" charset="0"/>
              </a:rPr>
              <a:t>56</a:t>
            </a:r>
          </a:p>
        </p:txBody>
      </p:sp>
      <p:sp>
        <p:nvSpPr>
          <p:cNvPr id="8" name="TextBox 7">
            <a:extLst>
              <a:ext uri="{FF2B5EF4-FFF2-40B4-BE49-F238E27FC236}">
                <a16:creationId xmlns:a16="http://schemas.microsoft.com/office/drawing/2014/main" id="{3354697C-F821-4740-8401-51011042FA10}"/>
              </a:ext>
            </a:extLst>
          </p:cNvPr>
          <p:cNvSpPr txBox="1"/>
          <p:nvPr/>
        </p:nvSpPr>
        <p:spPr>
          <a:xfrm>
            <a:off x="5571811" y="3338850"/>
            <a:ext cx="1915910" cy="1569660"/>
          </a:xfrm>
          <a:prstGeom prst="rect">
            <a:avLst/>
          </a:prstGeom>
          <a:noFill/>
        </p:spPr>
        <p:txBody>
          <a:bodyPr wrap="none" rtlCol="0">
            <a:spAutoFit/>
          </a:bodyPr>
          <a:lstStyle/>
          <a:p>
            <a:pPr algn="r"/>
            <a:r>
              <a:rPr lang="en-GB" sz="4800" dirty="0">
                <a:solidFill>
                  <a:srgbClr val="7030A0"/>
                </a:solidFill>
                <a:latin typeface="Arial" panose="020B0604020202020204" pitchFamily="34" charset="0"/>
                <a:cs typeface="Arial" panose="020B0604020202020204" pitchFamily="34" charset="0"/>
              </a:rPr>
              <a:t>3</a:t>
            </a:r>
            <a:r>
              <a:rPr lang="en-GB" sz="4800" dirty="0">
                <a:latin typeface="Arial" panose="020B0604020202020204" pitchFamily="34" charset="0"/>
                <a:cs typeface="Arial" panose="020B0604020202020204" pitchFamily="34" charset="0"/>
              </a:rPr>
              <a:t>25</a:t>
            </a:r>
          </a:p>
          <a:p>
            <a:pPr algn="r"/>
            <a:r>
              <a:rPr lang="en-GB" sz="4800" dirty="0">
                <a:latin typeface="Arial" panose="020B0604020202020204" pitchFamily="34" charset="0"/>
                <a:cs typeface="Arial" panose="020B0604020202020204" pitchFamily="34" charset="0"/>
              </a:rPr>
              <a:t> + </a:t>
            </a:r>
            <a:r>
              <a:rPr lang="en-GB" sz="4800" dirty="0">
                <a:solidFill>
                  <a:srgbClr val="7030A0"/>
                </a:solidFill>
                <a:latin typeface="Arial" panose="020B0604020202020204" pitchFamily="34" charset="0"/>
                <a:cs typeface="Arial" panose="020B0604020202020204" pitchFamily="34" charset="0"/>
              </a:rPr>
              <a:t>1</a:t>
            </a:r>
            <a:r>
              <a:rPr lang="en-GB" sz="4800" dirty="0">
                <a:latin typeface="Arial" panose="020B0604020202020204" pitchFamily="34" charset="0"/>
                <a:cs typeface="Arial" panose="020B0604020202020204" pitchFamily="34" charset="0"/>
              </a:rPr>
              <a:t>31</a:t>
            </a:r>
          </a:p>
        </p:txBody>
      </p:sp>
      <p:cxnSp>
        <p:nvCxnSpPr>
          <p:cNvPr id="9" name="Straight Connector 8">
            <a:extLst>
              <a:ext uri="{FF2B5EF4-FFF2-40B4-BE49-F238E27FC236}">
                <a16:creationId xmlns:a16="http://schemas.microsoft.com/office/drawing/2014/main" id="{29C2C4A2-1CDA-43FF-A828-92AF26859B0B}"/>
              </a:ext>
            </a:extLst>
          </p:cNvPr>
          <p:cNvCxnSpPr/>
          <p:nvPr/>
        </p:nvCxnSpPr>
        <p:spPr>
          <a:xfrm>
            <a:off x="6173271" y="5357606"/>
            <a:ext cx="1314450"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75767F14-E156-49BB-886C-229A4DB35172}"/>
              </a:ext>
            </a:extLst>
          </p:cNvPr>
          <p:cNvCxnSpPr/>
          <p:nvPr/>
        </p:nvCxnSpPr>
        <p:spPr>
          <a:xfrm>
            <a:off x="6173271" y="4791549"/>
            <a:ext cx="1314450" cy="0"/>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50C87AAC-D43F-4CFA-8772-563C8A9697A5}"/>
              </a:ext>
            </a:extLst>
          </p:cNvPr>
          <p:cNvSpPr txBox="1"/>
          <p:nvPr/>
        </p:nvSpPr>
        <p:spPr>
          <a:xfrm>
            <a:off x="6273927" y="4717560"/>
            <a:ext cx="1213794" cy="830997"/>
          </a:xfrm>
          <a:prstGeom prst="rect">
            <a:avLst/>
          </a:prstGeom>
          <a:noFill/>
        </p:spPr>
        <p:txBody>
          <a:bodyPr wrap="none" rtlCol="0">
            <a:spAutoFit/>
          </a:bodyPr>
          <a:lstStyle/>
          <a:p>
            <a:r>
              <a:rPr lang="en-GB" sz="4800" dirty="0">
                <a:solidFill>
                  <a:srgbClr val="FF0000"/>
                </a:solidFill>
                <a:latin typeface="Arial" panose="020B0604020202020204" pitchFamily="34" charset="0"/>
                <a:cs typeface="Arial" panose="020B0604020202020204" pitchFamily="34" charset="0"/>
              </a:rPr>
              <a:t>456</a:t>
            </a:r>
          </a:p>
        </p:txBody>
      </p:sp>
      <p:sp>
        <p:nvSpPr>
          <p:cNvPr id="12" name="TextBox 11">
            <a:extLst>
              <a:ext uri="{FF2B5EF4-FFF2-40B4-BE49-F238E27FC236}">
                <a16:creationId xmlns:a16="http://schemas.microsoft.com/office/drawing/2014/main" id="{01C24BCD-F748-4B96-BD82-51274DDF3D11}"/>
              </a:ext>
            </a:extLst>
          </p:cNvPr>
          <p:cNvSpPr txBox="1"/>
          <p:nvPr/>
        </p:nvSpPr>
        <p:spPr>
          <a:xfrm>
            <a:off x="2617504" y="3433458"/>
            <a:ext cx="2486578" cy="1077218"/>
          </a:xfrm>
          <a:prstGeom prst="rect">
            <a:avLst/>
          </a:prstGeom>
          <a:noFill/>
        </p:spPr>
        <p:txBody>
          <a:bodyPr wrap="none" rtlCol="0">
            <a:spAutoFit/>
          </a:bodyPr>
          <a:lstStyle/>
          <a:p>
            <a:r>
              <a:rPr lang="en-GB" sz="3200" dirty="0">
                <a:latin typeface="Arial" panose="020B0604020202020204" pitchFamily="34" charset="0"/>
                <a:cs typeface="Arial" panose="020B0604020202020204" pitchFamily="34" charset="0"/>
              </a:rPr>
              <a:t>  5 +   1 =   6</a:t>
            </a:r>
          </a:p>
          <a:p>
            <a:r>
              <a:rPr lang="en-GB" sz="3200" dirty="0">
                <a:latin typeface="Arial" panose="020B0604020202020204" pitchFamily="34" charset="0"/>
                <a:cs typeface="Arial" panose="020B0604020202020204" pitchFamily="34" charset="0"/>
              </a:rPr>
              <a:t>20 + 30 = 50</a:t>
            </a:r>
          </a:p>
        </p:txBody>
      </p:sp>
      <p:sp>
        <p:nvSpPr>
          <p:cNvPr id="13" name="TextBox 12">
            <a:extLst>
              <a:ext uri="{FF2B5EF4-FFF2-40B4-BE49-F238E27FC236}">
                <a16:creationId xmlns:a16="http://schemas.microsoft.com/office/drawing/2014/main" id="{96E2C24C-C22F-47E8-94AC-206ED88D83A1}"/>
              </a:ext>
            </a:extLst>
          </p:cNvPr>
          <p:cNvSpPr txBox="1"/>
          <p:nvPr/>
        </p:nvSpPr>
        <p:spPr>
          <a:xfrm>
            <a:off x="8107784" y="3338850"/>
            <a:ext cx="3169457" cy="1569660"/>
          </a:xfrm>
          <a:prstGeom prst="rect">
            <a:avLst/>
          </a:prstGeom>
          <a:noFill/>
        </p:spPr>
        <p:txBody>
          <a:bodyPr wrap="none" rtlCol="0">
            <a:spAutoFit/>
          </a:bodyPr>
          <a:lstStyle/>
          <a:p>
            <a:r>
              <a:rPr lang="en-GB" sz="3200" dirty="0">
                <a:latin typeface="Arial" panose="020B0604020202020204" pitchFamily="34" charset="0"/>
                <a:cs typeface="Arial" panose="020B0604020202020204" pitchFamily="34" charset="0"/>
              </a:rPr>
              <a:t>    5 +     1 =     6</a:t>
            </a:r>
          </a:p>
          <a:p>
            <a:r>
              <a:rPr lang="en-GB" sz="3200" dirty="0">
                <a:latin typeface="Arial" panose="020B0604020202020204" pitchFamily="34" charset="0"/>
                <a:cs typeface="Arial" panose="020B0604020202020204" pitchFamily="34" charset="0"/>
              </a:rPr>
              <a:t>  20 +   30 =   50</a:t>
            </a:r>
          </a:p>
          <a:p>
            <a:r>
              <a:rPr lang="en-GB" sz="3200" dirty="0">
                <a:solidFill>
                  <a:srgbClr val="7030A0"/>
                </a:solidFill>
                <a:latin typeface="Arial" panose="020B0604020202020204" pitchFamily="34" charset="0"/>
                <a:cs typeface="Arial" panose="020B0604020202020204" pitchFamily="34" charset="0"/>
              </a:rPr>
              <a:t>300 + 100 = 400</a:t>
            </a:r>
          </a:p>
        </p:txBody>
      </p:sp>
      <p:pic>
        <p:nvPicPr>
          <p:cNvPr id="3" name="Recorded Sound">
            <a:hlinkClick r:id="" action="ppaction://media"/>
            <a:extLst>
              <a:ext uri="{FF2B5EF4-FFF2-40B4-BE49-F238E27FC236}">
                <a16:creationId xmlns:a16="http://schemas.microsoft.com/office/drawing/2014/main" id="{BCA9D260-1D37-4E54-AE6E-06889236CA9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376195270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1318" fill="hold"/>
                                        <p:tgtEl>
                                          <p:spTgt spid="3"/>
                                        </p:tgtEl>
                                      </p:cBhvr>
                                    </p:cmd>
                                  </p:childTnLst>
                                </p:cTn>
                              </p:par>
                              <p:par>
                                <p:cTn id="7" presetID="10" presetClass="entr" presetSubtype="0" fill="hold" grpId="0" nodeType="withEffect">
                                  <p:stCondLst>
                                    <p:cond delay="1500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190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2900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par>
                                <p:cTn id="22" presetID="10" presetClass="entr" presetSubtype="0" fill="hold" grpId="0" nodeType="withEffect">
                                  <p:stCondLst>
                                    <p:cond delay="3300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nodeType="withEffect">
                                  <p:stCondLst>
                                    <p:cond delay="3300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nodeType="withEffect">
                                  <p:stCondLst>
                                    <p:cond delay="3300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400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nodeType="withEffect">
                                  <p:stCondLst>
                                    <p:cond delay="59000"/>
                                  </p:st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7" fill="hold" display="0">
                  <p:stCondLst>
                    <p:cond delay="indefinite"/>
                  </p:stCondLst>
                  <p:endCondLst>
                    <p:cond evt="onStopAudio" delay="0">
                      <p:tgtEl>
                        <p:sldTgt/>
                      </p:tgtEl>
                    </p:cond>
                  </p:endCondLst>
                </p:cTn>
                <p:tgtEl>
                  <p:spTgt spid="3"/>
                </p:tgtEl>
              </p:cMediaNode>
            </p:audio>
          </p:childTnLst>
        </p:cTn>
      </p:par>
    </p:tnLst>
    <p:bldLst>
      <p:bldP spid="4" grpId="0"/>
      <p:bldP spid="8"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Top Tips</a:t>
            </a:r>
          </a:p>
        </p:txBody>
      </p:sp>
      <p:sp>
        <p:nvSpPr>
          <p:cNvPr id="3" name="Content Placeholder 2"/>
          <p:cNvSpPr>
            <a:spLocks noGrp="1"/>
          </p:cNvSpPr>
          <p:nvPr>
            <p:ph idx="1"/>
          </p:nvPr>
        </p:nvSpPr>
        <p:spPr/>
        <p:txBody>
          <a:bodyPr/>
          <a:lstStyle/>
          <a:p>
            <a:pPr marL="0" indent="0">
              <a:buNone/>
            </a:pPr>
            <a:r>
              <a:rPr lang="en-GB" dirty="0"/>
              <a:t>Make sure your digits line up correctly. The 1’s need to be in ones column and the 10’s need to be in the tens column and the 100’s need to be in </a:t>
            </a:r>
            <a:r>
              <a:rPr lang="en-GB"/>
              <a:t>the hundreds </a:t>
            </a:r>
            <a:r>
              <a:rPr lang="en-GB" dirty="0"/>
              <a:t>column..</a:t>
            </a:r>
          </a:p>
          <a:p>
            <a:endParaRPr lang="en-GB" dirty="0"/>
          </a:p>
        </p:txBody>
      </p:sp>
      <p:sp>
        <p:nvSpPr>
          <p:cNvPr id="4" name="TextBox 3"/>
          <p:cNvSpPr txBox="1"/>
          <p:nvPr/>
        </p:nvSpPr>
        <p:spPr>
          <a:xfrm>
            <a:off x="1438075" y="3601244"/>
            <a:ext cx="1928797" cy="2800767"/>
          </a:xfrm>
          <a:prstGeom prst="rect">
            <a:avLst/>
          </a:prstGeom>
          <a:noFill/>
        </p:spPr>
        <p:txBody>
          <a:bodyPr wrap="none" rtlCol="0">
            <a:spAutoFit/>
          </a:bodyPr>
          <a:lstStyle/>
          <a:p>
            <a:pPr algn="r"/>
            <a:r>
              <a:rPr lang="en-GB" sz="4400" dirty="0"/>
              <a:t>  H T O</a:t>
            </a:r>
          </a:p>
          <a:p>
            <a:pPr algn="r"/>
            <a:r>
              <a:rPr lang="en-GB" sz="4400" b="1" dirty="0">
                <a:latin typeface="Arial" panose="020B0604020202020204" pitchFamily="34" charset="0"/>
                <a:cs typeface="Arial" panose="020B0604020202020204" pitchFamily="34" charset="0"/>
              </a:rPr>
              <a:t>2 4 3</a:t>
            </a:r>
          </a:p>
          <a:p>
            <a:pPr algn="r"/>
            <a:r>
              <a:rPr lang="en-GB" sz="4400" b="1" dirty="0">
                <a:latin typeface="Arial" panose="020B0604020202020204" pitchFamily="34" charset="0"/>
                <a:cs typeface="Arial" panose="020B0604020202020204" pitchFamily="34" charset="0"/>
              </a:rPr>
              <a:t>+ 4 2 1</a:t>
            </a:r>
          </a:p>
          <a:p>
            <a:pPr algn="r"/>
            <a:endParaRPr lang="en-GB" sz="4400" dirty="0">
              <a:latin typeface="Arial" panose="020B0604020202020204" pitchFamily="34" charset="0"/>
              <a:cs typeface="Arial" panose="020B0604020202020204" pitchFamily="34" charset="0"/>
            </a:endParaRPr>
          </a:p>
        </p:txBody>
      </p:sp>
      <p:cxnSp>
        <p:nvCxnSpPr>
          <p:cNvPr id="5" name="Straight Connector 4"/>
          <p:cNvCxnSpPr/>
          <p:nvPr/>
        </p:nvCxnSpPr>
        <p:spPr>
          <a:xfrm>
            <a:off x="2052422" y="5543550"/>
            <a:ext cx="1314450"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2052422" y="6176963"/>
            <a:ext cx="131445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5719422" y="3601244"/>
            <a:ext cx="1928733" cy="2123658"/>
          </a:xfrm>
          <a:prstGeom prst="rect">
            <a:avLst/>
          </a:prstGeom>
          <a:noFill/>
        </p:spPr>
        <p:txBody>
          <a:bodyPr wrap="none" rtlCol="0">
            <a:spAutoFit/>
          </a:bodyPr>
          <a:lstStyle/>
          <a:p>
            <a:r>
              <a:rPr lang="en-GB" sz="4400" dirty="0"/>
              <a:t>H T O</a:t>
            </a:r>
          </a:p>
          <a:p>
            <a:r>
              <a:rPr lang="en-GB" sz="4400" b="1" dirty="0">
                <a:latin typeface="Arial" panose="020B0604020202020204" pitchFamily="34" charset="0"/>
                <a:cs typeface="Arial" panose="020B0604020202020204" pitchFamily="34" charset="0"/>
              </a:rPr>
              <a:t>2 4 3</a:t>
            </a:r>
          </a:p>
          <a:p>
            <a:r>
              <a:rPr lang="en-GB" sz="4400" b="1" dirty="0">
                <a:latin typeface="Arial" panose="020B0604020202020204" pitchFamily="34" charset="0"/>
                <a:cs typeface="Arial" panose="020B0604020202020204" pitchFamily="34" charset="0"/>
              </a:rPr>
              <a:t>+ 4 2 1</a:t>
            </a:r>
            <a:endParaRPr lang="en-GB" sz="4400" dirty="0">
              <a:latin typeface="Arial" panose="020B0604020202020204" pitchFamily="34" charset="0"/>
              <a:cs typeface="Arial" panose="020B0604020202020204" pitchFamily="34" charset="0"/>
            </a:endParaRPr>
          </a:p>
        </p:txBody>
      </p:sp>
      <p:cxnSp>
        <p:nvCxnSpPr>
          <p:cNvPr id="8" name="Straight Connector 7"/>
          <p:cNvCxnSpPr>
            <a:cxnSpLocks/>
          </p:cNvCxnSpPr>
          <p:nvPr/>
        </p:nvCxnSpPr>
        <p:spPr>
          <a:xfrm>
            <a:off x="5747136" y="6176963"/>
            <a:ext cx="1612452"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a:cxnSpLocks/>
          </p:cNvCxnSpPr>
          <p:nvPr/>
        </p:nvCxnSpPr>
        <p:spPr>
          <a:xfrm>
            <a:off x="5747136" y="5543550"/>
            <a:ext cx="1612452"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a:cxnSpLocks/>
          </p:cNvCxnSpPr>
          <p:nvPr/>
        </p:nvCxnSpPr>
        <p:spPr>
          <a:xfrm flipH="1">
            <a:off x="5610688" y="3707230"/>
            <a:ext cx="2308194" cy="2434391"/>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2" name="Straight Connector 11"/>
          <p:cNvCxnSpPr>
            <a:cxnSpLocks/>
          </p:cNvCxnSpPr>
          <p:nvPr/>
        </p:nvCxnSpPr>
        <p:spPr>
          <a:xfrm>
            <a:off x="5747136" y="3601243"/>
            <a:ext cx="2171746" cy="2540378"/>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pic>
        <p:nvPicPr>
          <p:cNvPr id="16" name="Recorded Sound">
            <a:hlinkClick r:id="" action="ppaction://media"/>
            <a:extLst>
              <a:ext uri="{FF2B5EF4-FFF2-40B4-BE49-F238E27FC236}">
                <a16:creationId xmlns:a16="http://schemas.microsoft.com/office/drawing/2014/main" id="{596311C1-8F2A-42D7-AFFB-3A608BE128A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sp>
        <p:nvSpPr>
          <p:cNvPr id="17" name="TextBox 16">
            <a:extLst>
              <a:ext uri="{FF2B5EF4-FFF2-40B4-BE49-F238E27FC236}">
                <a16:creationId xmlns:a16="http://schemas.microsoft.com/office/drawing/2014/main" id="{ECE1929B-E153-40AB-B6C8-19D86E0391A6}"/>
              </a:ext>
            </a:extLst>
          </p:cNvPr>
          <p:cNvSpPr txBox="1"/>
          <p:nvPr/>
        </p:nvSpPr>
        <p:spPr>
          <a:xfrm>
            <a:off x="1925415" y="5543550"/>
            <a:ext cx="1441485" cy="1446550"/>
          </a:xfrm>
          <a:prstGeom prst="rect">
            <a:avLst/>
          </a:prstGeom>
          <a:noFill/>
        </p:spPr>
        <p:txBody>
          <a:bodyPr wrap="none" rtlCol="0">
            <a:spAutoFit/>
          </a:bodyPr>
          <a:lstStyle/>
          <a:p>
            <a:pPr algn="r"/>
            <a:r>
              <a:rPr lang="en-GB" sz="4400" b="1" dirty="0">
                <a:latin typeface="Arial" panose="020B0604020202020204" pitchFamily="34" charset="0"/>
                <a:cs typeface="Arial" panose="020B0604020202020204" pitchFamily="34" charset="0"/>
              </a:rPr>
              <a:t>6 6 4</a:t>
            </a:r>
          </a:p>
          <a:p>
            <a:pPr algn="r"/>
            <a:endParaRPr lang="en-GB" sz="44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0152986F-FD8D-49EA-BE37-7E86561F46EF}"/>
              </a:ext>
            </a:extLst>
          </p:cNvPr>
          <p:cNvSpPr txBox="1"/>
          <p:nvPr/>
        </p:nvSpPr>
        <p:spPr>
          <a:xfrm>
            <a:off x="5727404" y="5518922"/>
            <a:ext cx="1912767" cy="1446550"/>
          </a:xfrm>
          <a:prstGeom prst="rect">
            <a:avLst/>
          </a:prstGeom>
          <a:noFill/>
        </p:spPr>
        <p:txBody>
          <a:bodyPr wrap="none" rtlCol="0">
            <a:spAutoFit/>
          </a:bodyPr>
          <a:lstStyle/>
          <a:p>
            <a:pPr algn="r"/>
            <a:r>
              <a:rPr lang="en-GB" sz="4400" b="1" dirty="0">
                <a:latin typeface="Arial" panose="020B0604020202020204" pitchFamily="34" charset="0"/>
                <a:cs typeface="Arial" panose="020B0604020202020204" pitchFamily="34" charset="0"/>
              </a:rPr>
              <a:t>2 8 5 1</a:t>
            </a:r>
          </a:p>
          <a:p>
            <a:pPr algn="r"/>
            <a:endParaRPr lang="en-GB"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443487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072"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95550"/>
            <a:ext cx="10515600" cy="814388"/>
          </a:xfrm>
        </p:spPr>
        <p:txBody>
          <a:bodyPr>
            <a:normAutofit fontScale="90000"/>
          </a:bodyPr>
          <a:lstStyle/>
          <a:p>
            <a:r>
              <a:rPr lang="en-GB" dirty="0"/>
              <a:t>Try the examples on the sheet </a:t>
            </a:r>
            <a:br>
              <a:rPr lang="en-GB" dirty="0"/>
            </a:br>
            <a:r>
              <a:rPr lang="en-GB" dirty="0"/>
              <a:t>Maths </a:t>
            </a:r>
            <a:r>
              <a:rPr lang="en-GB"/>
              <a:t>Addition 4.2.21</a:t>
            </a:r>
            <a:endParaRPr lang="en-GB" dirty="0"/>
          </a:p>
        </p:txBody>
      </p:sp>
      <p:pic>
        <p:nvPicPr>
          <p:cNvPr id="3" name="Recorded Sound">
            <a:hlinkClick r:id="" action="ppaction://media"/>
            <a:extLst>
              <a:ext uri="{FF2B5EF4-FFF2-40B4-BE49-F238E27FC236}">
                <a16:creationId xmlns:a16="http://schemas.microsoft.com/office/drawing/2014/main" id="{E06C1D4F-1CC3-4838-80B7-F2A3166C027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38792631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47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TotalTime>
  <Words>311</Words>
  <Application>Microsoft Office PowerPoint</Application>
  <PresentationFormat>Widescreen</PresentationFormat>
  <Paragraphs>66</Paragraphs>
  <Slides>7</Slides>
  <Notes>0</Notes>
  <HiddenSlides>0</HiddenSlides>
  <MMClips>7</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Learning Intention Addition and subtraction 3 digit add 3 digit numbers</vt:lpstr>
      <vt:lpstr>Warm up Where will the numbers go in this grid?</vt:lpstr>
      <vt:lpstr>Warm up Where will the numbers go in this grid?</vt:lpstr>
      <vt:lpstr>PowerPoint Presentation</vt:lpstr>
      <vt:lpstr>Today we are going to add 3 digit numbers using column addition. It is the same method as adding 2 digit numbers but with the hundreds numbers added. Example:</vt:lpstr>
      <vt:lpstr>Top Tips</vt:lpstr>
      <vt:lpstr>Try the examples on the sheet  Maths Addition 4.2.21</vt:lpstr>
    </vt:vector>
  </TitlesOfParts>
  <Company>ncc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Intention Addition and subtraction 2 digit add 2 digit numbers</dc:title>
  <dc:creator>Wilkinson, Sean</dc:creator>
  <cp:lastModifiedBy>Matilda Scott-Wilkinson</cp:lastModifiedBy>
  <cp:revision>15</cp:revision>
  <dcterms:created xsi:type="dcterms:W3CDTF">2021-02-02T14:08:33Z</dcterms:created>
  <dcterms:modified xsi:type="dcterms:W3CDTF">2021-02-02T17:56:16Z</dcterms:modified>
</cp:coreProperties>
</file>