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64" r:id="rId4"/>
    <p:sldId id="266" r:id="rId5"/>
    <p:sldId id="258" r:id="rId6"/>
    <p:sldId id="261" r:id="rId7"/>
    <p:sldId id="259" r:id="rId8"/>
    <p:sldId id="262" r:id="rId9"/>
    <p:sldId id="265" r:id="rId10"/>
    <p:sldId id="316" r:id="rId11"/>
    <p:sldId id="318" r:id="rId12"/>
    <p:sldId id="31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1C6E63-0FF5-4CB6-944D-70B95BAC1CF5}" type="datetimeFigureOut">
              <a:rPr lang="en-GB" smtClean="0"/>
              <a:t>07/02/2021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E62859-8DA6-414C-82F2-1640F669ADF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7003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97D7463-967E-4A9E-ADD3-0C815BEC940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E030637C-A10E-409B-80AC-1CA9963C234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1850A86F-1220-40CF-AB17-FE0F6F9C87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1E265D2-3A37-4E33-BDB3-B300C7DBCF94}" type="slidenum">
              <a:rPr lang="en-GB" altLang="en-US" sz="1200"/>
              <a:pPr/>
              <a:t>10</a:t>
            </a:fld>
            <a:endParaRPr lang="en-GB" altLang="en-US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>
            <a:extLst>
              <a:ext uri="{FF2B5EF4-FFF2-40B4-BE49-F238E27FC236}">
                <a16:creationId xmlns:a16="http://schemas.microsoft.com/office/drawing/2014/main" id="{6A014DF8-55A1-4E1E-A582-9F5015D5D6B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>
            <a:extLst>
              <a:ext uri="{FF2B5EF4-FFF2-40B4-BE49-F238E27FC236}">
                <a16:creationId xmlns:a16="http://schemas.microsoft.com/office/drawing/2014/main" id="{B53D4E92-E079-47D4-A014-29370BFE104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28676" name="Slide Number Placeholder 3">
            <a:extLst>
              <a:ext uri="{FF2B5EF4-FFF2-40B4-BE49-F238E27FC236}">
                <a16:creationId xmlns:a16="http://schemas.microsoft.com/office/drawing/2014/main" id="{53D299FF-5F2B-4E6D-BD90-EA33D82582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741C77F-A6DA-4B41-8ACC-880AED3CB553}" type="slidenum">
              <a:rPr lang="en-GB" altLang="en-US" sz="1200"/>
              <a:pPr/>
              <a:t>11</a:t>
            </a:fld>
            <a:endParaRPr lang="en-GB" alt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2040B-EA43-46BD-9177-8E2E4AC778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E74628-852C-48AC-B51B-26D9046DB4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C1F0F8-D86B-49C4-9F84-F4209ED54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DB6F0-A040-4C6B-9CAC-E7E64EAD4245}" type="datetimeFigureOut">
              <a:rPr lang="en-GB" smtClean="0"/>
              <a:t>07/02/2021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FCABF6-5521-4CD8-B28E-BB01D3FCD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FA4388-CBCD-4A7B-814A-0A91A4B70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9E792-DD82-4A7B-A163-C1B13B74C1A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1971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F9DD1-55B9-49D7-B3EC-EE2E1D0DB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EA4C02-EDB5-4642-8594-E6DD10522A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2C292E-AD84-4307-89B4-8002D7579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DB6F0-A040-4C6B-9CAC-E7E64EAD4245}" type="datetimeFigureOut">
              <a:rPr lang="en-GB" smtClean="0"/>
              <a:t>07/02/2021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6CE71-29B0-42BE-8C21-A75CFCDB2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2EC35-58C9-487C-8EF0-0DC085B55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9E792-DD82-4A7B-A163-C1B13B74C1A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8246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E32516-7023-42C6-BF7F-F421F6225C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A59804-1B93-455B-9E88-D93EEBB610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F8817-E30A-47FC-A8ED-7077A5B9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DB6F0-A040-4C6B-9CAC-E7E64EAD4245}" type="datetimeFigureOut">
              <a:rPr lang="en-GB" smtClean="0"/>
              <a:t>07/02/2021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94C3D3-0604-4421-94DF-A2CAEA04D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B255F-3EBA-4D13-8DAA-7A85F18E0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9E792-DD82-4A7B-A163-C1B13B74C1A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7016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DA24-0FDD-43B4-A61D-B64832B75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11E47F-BE6A-41A9-880B-CB0C2D2083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83F58E-2D91-4555-A728-09202EFC4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DB6F0-A040-4C6B-9CAC-E7E64EAD4245}" type="datetimeFigureOut">
              <a:rPr lang="en-GB" smtClean="0"/>
              <a:t>07/02/2021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AD1CA-2395-4F5E-968E-75721EA21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E10CFE-D13E-45F0-A54D-B33D0A181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9E792-DD82-4A7B-A163-C1B13B74C1A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770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163B4-7632-48FA-B77C-959A0F6A1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DB07A8-ECD0-47A2-B8F6-B025F666DD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4C1CC-7E21-4511-BC1D-B65EB727D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DB6F0-A040-4C6B-9CAC-E7E64EAD4245}" type="datetimeFigureOut">
              <a:rPr lang="en-GB" smtClean="0"/>
              <a:t>07/02/2021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50C5FD-0A54-4186-B868-5C6E42A1C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DE7ECB-0CB5-4561-AACA-36AC8ABA4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9E792-DD82-4A7B-A163-C1B13B74C1A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1639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F99E8-77B3-456B-9DD5-AE9466536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56D86-E4DD-47D5-89F1-327008E8FE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8E48E4-5363-47BD-9BED-1DC5D5E664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72854B-5D1B-476F-A922-A497D6154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DB6F0-A040-4C6B-9CAC-E7E64EAD4245}" type="datetimeFigureOut">
              <a:rPr lang="en-GB" smtClean="0"/>
              <a:t>07/02/2021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CB1D1E-02C1-46A8-8155-C4BD663F6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C5D738-1A48-4DEB-90EF-8036CD960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9E792-DD82-4A7B-A163-C1B13B74C1A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5211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91FAC-0536-4D83-B9FC-FF3CC77F1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CC3BAF-D421-4A8E-94C0-5AC3610FC7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678C20-F6E7-47A3-8BC0-B9A65C3C0F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28697E-4203-428A-9D6A-2B5AD73C7F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AD0235-2B0A-4663-8FE7-B7A7BCA856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563569-EC95-44EB-A946-D1CDD4708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DB6F0-A040-4C6B-9CAC-E7E64EAD4245}" type="datetimeFigureOut">
              <a:rPr lang="en-GB" smtClean="0"/>
              <a:t>07/02/2021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0BA1AA-4C0F-4109-8A3E-DD73A555B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39BD62-7DCC-4823-B308-7C4F9DF53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9E792-DD82-4A7B-A163-C1B13B74C1A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8360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2EA33-F761-4069-A214-E94FE7B05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4207F4-563C-4DBC-B175-59C51B65A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DB6F0-A040-4C6B-9CAC-E7E64EAD4245}" type="datetimeFigureOut">
              <a:rPr lang="en-GB" smtClean="0"/>
              <a:t>07/02/2021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9956CD-E1B9-4CDB-8727-EA38B7C67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152E17-2A3B-420D-81F0-AF114A72B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9E792-DD82-4A7B-A163-C1B13B74C1A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5522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BF1E8E-77F0-4202-B744-7A2B00AA8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DB6F0-A040-4C6B-9CAC-E7E64EAD4245}" type="datetimeFigureOut">
              <a:rPr lang="en-GB" smtClean="0"/>
              <a:t>07/02/2021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62FC1A-2491-4618-9D72-F97068F26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AD92C3-4877-42B6-90E4-DA1B0EB7B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9E792-DD82-4A7B-A163-C1B13B74C1A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6658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1F1B0-9B0E-4819-BAD0-0484951ED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D8B5E-1E3C-473B-A1B4-48F9E7EFF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5C9282-4916-4383-9CB8-9943A27078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2150-F95C-428D-88D9-60644327F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DB6F0-A040-4C6B-9CAC-E7E64EAD4245}" type="datetimeFigureOut">
              <a:rPr lang="en-GB" smtClean="0"/>
              <a:t>07/02/2021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B9C831-55EC-44C8-8BCD-46CD3C585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A78787-B69D-4650-8C37-21EA86A07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9E792-DD82-4A7B-A163-C1B13B74C1A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9649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395C7-E205-420F-98B3-7FC6B10AC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8DCDAE-01AF-4FA9-B752-856F507511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938BF6-187E-477B-A3C0-C42F7CE708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1092F5-08A3-424E-BD26-11CE3EEC0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DB6F0-A040-4C6B-9CAC-E7E64EAD4245}" type="datetimeFigureOut">
              <a:rPr lang="en-GB" smtClean="0"/>
              <a:t>07/02/2021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FEEA-6CAD-44FF-8AB2-70EAF2BA3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FB24E8-CF98-42CD-B456-6A4781510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9E792-DD82-4A7B-A163-C1B13B74C1A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8842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6C20AF-BC70-4D6C-AAAC-74DE19D46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CAE5FC-EF44-4464-AA49-1F782D3847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F5A0A-7419-4176-8AB0-505997B440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DB6F0-A040-4C6B-9CAC-E7E64EAD4245}" type="datetimeFigureOut">
              <a:rPr lang="en-GB" smtClean="0"/>
              <a:t>07/02/2021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38C5EF-31B5-4696-9941-7A336A77BB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9F7B22-A692-446F-9557-BDF6CF293B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19E792-DD82-4A7B-A163-C1B13B74C1A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9057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hyperlink" Target="https://www.bbc.co.uk/bitesize/topics/zyhp34j/articles/zr2h47h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0D0759A-F5EE-4118-87FA-722DF5455394}"/>
              </a:ext>
            </a:extLst>
          </p:cNvPr>
          <p:cNvSpPr txBox="1"/>
          <p:nvPr/>
        </p:nvSpPr>
        <p:spPr>
          <a:xfrm>
            <a:off x="512164" y="1004341"/>
            <a:ext cx="111676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Learning intention: To begin to recognise continents and increase knowledge of these. </a:t>
            </a:r>
          </a:p>
          <a:p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Today we will learn about the continent of South America.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D7255B7-8A6E-47D3-9398-AFB03026C0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732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41"/>
    </mc:Choice>
    <mc:Fallback>
      <p:transition spd="slow" advTm="9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 Box 2">
            <a:extLst>
              <a:ext uri="{FF2B5EF4-FFF2-40B4-BE49-F238E27FC236}">
                <a16:creationId xmlns:a16="http://schemas.microsoft.com/office/drawing/2014/main" id="{657C6A3B-B657-4A2C-9866-5CDAD468A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2663" y="260351"/>
            <a:ext cx="51117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Arial" panose="020B0604020202020204" pitchFamily="34" charset="0"/>
                <a:ea typeface="Kozuka Gothic Pro B" pitchFamily="34" charset="-128"/>
                <a:cs typeface="Arial" panose="020B0604020202020204" pitchFamily="34" charset="0"/>
              </a:rPr>
              <a:t>Rio de Janeiro</a:t>
            </a:r>
          </a:p>
        </p:txBody>
      </p:sp>
      <p:pic>
        <p:nvPicPr>
          <p:cNvPr id="21509" name="Picture 1">
            <a:extLst>
              <a:ext uri="{FF2B5EF4-FFF2-40B4-BE49-F238E27FC236}">
                <a16:creationId xmlns:a16="http://schemas.microsoft.com/office/drawing/2014/main" id="{9B5216DF-9506-4FE5-8D24-BB6C376B55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425" y="2972077"/>
            <a:ext cx="3173412" cy="316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Rectangle 2">
            <a:extLst>
              <a:ext uri="{FF2B5EF4-FFF2-40B4-BE49-F238E27FC236}">
                <a16:creationId xmlns:a16="http://schemas.microsoft.com/office/drawing/2014/main" id="{E6BF6CA8-F72E-491C-B358-3A6264AE64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5705" y="1118776"/>
            <a:ext cx="424058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People call Rio de Janeiro ‘Rio’ for short.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It is the second largest city in Brazil.</a:t>
            </a:r>
          </a:p>
        </p:txBody>
      </p:sp>
      <p:sp>
        <p:nvSpPr>
          <p:cNvPr id="21511" name="Text Box 2">
            <a:extLst>
              <a:ext uri="{FF2B5EF4-FFF2-40B4-BE49-F238E27FC236}">
                <a16:creationId xmlns:a16="http://schemas.microsoft.com/office/drawing/2014/main" id="{009DD429-00E1-4402-A3BC-737A560F73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249" y="696121"/>
            <a:ext cx="25177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400" dirty="0">
                <a:latin typeface="Arial" panose="020B0604020202020204" pitchFamily="34" charset="0"/>
                <a:ea typeface="Kozuka Gothic Pro B" pitchFamily="34" charset="-128"/>
                <a:cs typeface="Arial" panose="020B0604020202020204" pitchFamily="34" charset="0"/>
              </a:rPr>
              <a:t>Human Feature</a:t>
            </a:r>
          </a:p>
        </p:txBody>
      </p:sp>
      <p:sp>
        <p:nvSpPr>
          <p:cNvPr id="21512" name="Text Box 2">
            <a:extLst>
              <a:ext uri="{FF2B5EF4-FFF2-40B4-BE49-F238E27FC236}">
                <a16:creationId xmlns:a16="http://schemas.microsoft.com/office/drawing/2014/main" id="{CBD0162C-C2BD-4BA2-99DD-B2585949CB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2052" y="439256"/>
            <a:ext cx="25082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400" dirty="0">
                <a:latin typeface="Arial" panose="020B0604020202020204" pitchFamily="34" charset="0"/>
                <a:ea typeface="Kozuka Gothic Pro B" pitchFamily="34" charset="-128"/>
                <a:cs typeface="Arial" panose="020B0604020202020204" pitchFamily="34" charset="0"/>
              </a:rPr>
              <a:t>Physical Features</a:t>
            </a:r>
          </a:p>
        </p:txBody>
      </p:sp>
      <p:sp>
        <p:nvSpPr>
          <p:cNvPr id="21513" name="Rectangle 8">
            <a:extLst>
              <a:ext uri="{FF2B5EF4-FFF2-40B4-BE49-F238E27FC236}">
                <a16:creationId xmlns:a16="http://schemas.microsoft.com/office/drawing/2014/main" id="{A21A2E21-E23E-448C-8579-F8BAD6750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453" y="3974584"/>
            <a:ext cx="3069638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Tijuca Forest is a hand-planted rainforest.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Christ the Redeemer statue is in Tijuca Forest and is a religious statue that stands on top of Corcovado Mountain</a:t>
            </a:r>
            <a:r>
              <a:rPr lang="en-GB" altLang="en-US" sz="1400" dirty="0">
                <a:latin typeface="Twinkl SemiBold" pitchFamily="2" charset="0"/>
              </a:rPr>
              <a:t>.</a:t>
            </a:r>
          </a:p>
        </p:txBody>
      </p:sp>
      <p:sp>
        <p:nvSpPr>
          <p:cNvPr id="21514" name="Rectangle 11">
            <a:extLst>
              <a:ext uri="{FF2B5EF4-FFF2-40B4-BE49-F238E27FC236}">
                <a16:creationId xmlns:a16="http://schemas.microsoft.com/office/drawing/2014/main" id="{1907CF09-31DC-4AC6-B57C-748C74057D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7595" y="2867122"/>
            <a:ext cx="337716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Sugarloaf Mountain is a peak located at the mouth of Guanabara Bay.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It is nearly 400 </a:t>
            </a: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metres high.</a:t>
            </a:r>
          </a:p>
        </p:txBody>
      </p:sp>
      <p:pic>
        <p:nvPicPr>
          <p:cNvPr id="21517" name="Picture 2" descr="https://farm4.staticflickr.com/3715/9607751481_5c059920be_b.jpg">
            <a:extLst>
              <a:ext uri="{FF2B5EF4-FFF2-40B4-BE49-F238E27FC236}">
                <a16:creationId xmlns:a16="http://schemas.microsoft.com/office/drawing/2014/main" id="{00A672C5-0277-4823-B9C4-29BC89032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49"/>
          <a:stretch>
            <a:fillRect/>
          </a:stretch>
        </p:blipFill>
        <p:spPr bwMode="auto">
          <a:xfrm>
            <a:off x="528431" y="1338919"/>
            <a:ext cx="1979613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8" name="Rectangle 17">
            <a:extLst>
              <a:ext uri="{FF2B5EF4-FFF2-40B4-BE49-F238E27FC236}">
                <a16:creationId xmlns:a16="http://schemas.microsoft.com/office/drawing/2014/main" id="{8CC2E1FA-821B-4502-9A2A-5DB328DE1E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61127" y="6032085"/>
            <a:ext cx="29284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Copacabana beach is 4km in length.</a:t>
            </a:r>
          </a:p>
        </p:txBody>
      </p:sp>
      <p:pic>
        <p:nvPicPr>
          <p:cNvPr id="21519" name="Picture 4" descr="https://farm7.staticflickr.com/6137/5928131501_ed460a1041_b.jpg">
            <a:extLst>
              <a:ext uri="{FF2B5EF4-FFF2-40B4-BE49-F238E27FC236}">
                <a16:creationId xmlns:a16="http://schemas.microsoft.com/office/drawing/2014/main" id="{CB962FA7-E244-466F-9876-1DF3F4628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0177" y="1315003"/>
            <a:ext cx="2270125" cy="150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Picture 8" descr="https://farm6.staticflickr.com/5556/14608522134_bd602108b1_b.jpg">
            <a:extLst>
              <a:ext uri="{FF2B5EF4-FFF2-40B4-BE49-F238E27FC236}">
                <a16:creationId xmlns:a16="http://schemas.microsoft.com/office/drawing/2014/main" id="{D88A4F59-4E7C-4B4C-8108-E86BED4A5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0176" y="4372302"/>
            <a:ext cx="2270125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BAA5B50-068C-40EC-B5F6-037CAF63B3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539"/>
    </mc:Choice>
    <mc:Fallback>
      <p:transition spd="slow" advTm="78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8" descr="https://farm8.staticflickr.com/7070/6786843196_104002acbd_b.jpg">
            <a:extLst>
              <a:ext uri="{FF2B5EF4-FFF2-40B4-BE49-F238E27FC236}">
                <a16:creationId xmlns:a16="http://schemas.microsoft.com/office/drawing/2014/main" id="{6BD38D8B-CB70-49E0-A434-78373E5CB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930" y="1540230"/>
            <a:ext cx="3025775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4" descr="https://farm9.staticflickr.com/8342/8247700497_c661295b17_b.jpg">
            <a:extLst>
              <a:ext uri="{FF2B5EF4-FFF2-40B4-BE49-F238E27FC236}">
                <a16:creationId xmlns:a16="http://schemas.microsoft.com/office/drawing/2014/main" id="{D062A773-0B43-4D28-9A74-5605196EF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94" y="3570642"/>
            <a:ext cx="2924175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2" descr="https://farm9.staticflickr.com/8206/8247704445_ae9048a467_b.jpg">
            <a:extLst>
              <a:ext uri="{FF2B5EF4-FFF2-40B4-BE49-F238E27FC236}">
                <a16:creationId xmlns:a16="http://schemas.microsoft.com/office/drawing/2014/main" id="{0A028B42-9E69-47C3-82BA-B962B4AC1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5" b="8214"/>
          <a:stretch>
            <a:fillRect/>
          </a:stretch>
        </p:blipFill>
        <p:spPr bwMode="auto">
          <a:xfrm>
            <a:off x="8909694" y="656785"/>
            <a:ext cx="2894012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E8C1B31-86A8-40E1-A595-EC64E9615D77}"/>
              </a:ext>
            </a:extLst>
          </p:cNvPr>
          <p:cNvSpPr/>
          <p:nvPr/>
        </p:nvSpPr>
        <p:spPr>
          <a:xfrm>
            <a:off x="1811338" y="260351"/>
            <a:ext cx="8532812" cy="644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27656" name="Text Box 2">
            <a:extLst>
              <a:ext uri="{FF2B5EF4-FFF2-40B4-BE49-F238E27FC236}">
                <a16:creationId xmlns:a16="http://schemas.microsoft.com/office/drawing/2014/main" id="{9995BEC1-411C-4D44-9FDA-6F2C00B23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2663" y="196183"/>
            <a:ext cx="51117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Arial" panose="020B0604020202020204" pitchFamily="34" charset="0"/>
                <a:ea typeface="Kozuka Gothic Pro B" pitchFamily="34" charset="-128"/>
                <a:cs typeface="Arial" panose="020B0604020202020204" pitchFamily="34" charset="0"/>
              </a:rPr>
              <a:t>Carnival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D59079-E1B5-4856-933A-E7B5D92BD296}"/>
              </a:ext>
            </a:extLst>
          </p:cNvPr>
          <p:cNvSpPr/>
          <p:nvPr/>
        </p:nvSpPr>
        <p:spPr>
          <a:xfrm>
            <a:off x="1811339" y="908051"/>
            <a:ext cx="3436937" cy="18272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27658" name="Rectangle 2">
            <a:extLst>
              <a:ext uri="{FF2B5EF4-FFF2-40B4-BE49-F238E27FC236}">
                <a16:creationId xmlns:a16="http://schemas.microsoft.com/office/drawing/2014/main" id="{FF9515AE-A3AE-4CEE-9FFB-DF2C8F9FBE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292" y="519238"/>
            <a:ext cx="3278187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Rio de Janeiro is famous for its carnival. 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Even though carnivals are celebrated all around the country, Rio is known as the capital of carnival. </a:t>
            </a:r>
          </a:p>
        </p:txBody>
      </p:sp>
      <p:sp>
        <p:nvSpPr>
          <p:cNvPr id="27661" name="Rectangle 25">
            <a:extLst>
              <a:ext uri="{FF2B5EF4-FFF2-40B4-BE49-F238E27FC236}">
                <a16:creationId xmlns:a16="http://schemas.microsoft.com/office/drawing/2014/main" id="{EF118220-2A28-461A-820D-6FEDAD110B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7578" y="4262223"/>
            <a:ext cx="571261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carnival lasts for three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days. 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Rio is filled with dancing, music, singing and lots of street parades with colourful costumed dancers performing the samba.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28C1280-D90C-4482-9A97-68A0503009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455"/>
    </mc:Choice>
    <mc:Fallback>
      <p:transition spd="slow" advTm="35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ED7ADD0-2684-4EF5-B4CE-291FF45071A8}"/>
              </a:ext>
            </a:extLst>
          </p:cNvPr>
          <p:cNvSpPr txBox="1"/>
          <p:nvPr/>
        </p:nvSpPr>
        <p:spPr>
          <a:xfrm>
            <a:off x="238539" y="4308544"/>
            <a:ext cx="89717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u="sng" dirty="0"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GB" dirty="0">
                <a:solidFill>
                  <a:srgbClr val="0563C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https://www.bbc.co.uk/bitesize/topics/zyhp34j/articles/zr2h47h</a:t>
            </a:r>
            <a:endParaRPr lang="en-GB" dirty="0"/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6959B4-D90C-4C12-BC50-6304644F9F5C}"/>
              </a:ext>
            </a:extLst>
          </p:cNvPr>
          <p:cNvSpPr txBox="1"/>
          <p:nvPr/>
        </p:nvSpPr>
        <p:spPr>
          <a:xfrm>
            <a:off x="238538" y="795131"/>
            <a:ext cx="1073426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/>
              <a:t>Task: </a:t>
            </a:r>
          </a:p>
          <a:p>
            <a:endParaRPr lang="en-GB" u="sng" dirty="0"/>
          </a:p>
          <a:p>
            <a:r>
              <a:rPr lang="en-GB" dirty="0"/>
              <a:t>Talk to an adult about what you have learnt about the continent of South America. </a:t>
            </a:r>
          </a:p>
          <a:p>
            <a:endParaRPr lang="en-GB" dirty="0"/>
          </a:p>
          <a:p>
            <a:r>
              <a:rPr lang="en-GB" dirty="0"/>
              <a:t>Would you like to visit here?</a:t>
            </a:r>
          </a:p>
          <a:p>
            <a:endParaRPr lang="en-GB" dirty="0"/>
          </a:p>
          <a:p>
            <a:r>
              <a:rPr lang="en-GB" dirty="0"/>
              <a:t>Write down four facts you have learnt about this continent.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If you have access to the internet you could find out more about Brazil on BBC bitesize. </a:t>
            </a:r>
          </a:p>
          <a:p>
            <a:endParaRPr lang="en-GB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6AB9595-7A90-4195-BABF-68258C7B99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826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181"/>
    </mc:Choice>
    <mc:Fallback>
      <p:transition spd="slow" advTm="24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004D7C-9E91-4CBC-80BD-A927D45B37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889" y="1375354"/>
            <a:ext cx="8648700" cy="53816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0421A0-D6DD-45D3-8A04-5A36E3E49ED4}"/>
              </a:ext>
            </a:extLst>
          </p:cNvPr>
          <p:cNvSpPr txBox="1"/>
          <p:nvPr/>
        </p:nvSpPr>
        <p:spPr>
          <a:xfrm>
            <a:off x="169889" y="101021"/>
            <a:ext cx="61759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Remember the seven continents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Find South America on the map.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What do you already know about this continent</a:t>
            </a:r>
            <a:r>
              <a:rPr lang="en-GB" sz="2000" dirty="0"/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2B6FC0-A23E-4FF3-BC06-4608FA495383}"/>
              </a:ext>
            </a:extLst>
          </p:cNvPr>
          <p:cNvSpPr txBox="1"/>
          <p:nvPr/>
        </p:nvSpPr>
        <p:spPr>
          <a:xfrm>
            <a:off x="8949128" y="3859860"/>
            <a:ext cx="30729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North America is in the Northern Hemisphere.</a:t>
            </a:r>
          </a:p>
          <a:p>
            <a:endParaRPr lang="en-GB" sz="2000" dirty="0"/>
          </a:p>
          <a:p>
            <a:r>
              <a:rPr lang="en-GB" sz="2000" dirty="0"/>
              <a:t>South America is mostly in the Southern Hemisphere. </a:t>
            </a:r>
            <a:endParaRPr lang="en-GB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43B2E9E-01A5-4C4D-B517-C6F99CE79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547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92"/>
    </mc:Choice>
    <mc:Fallback>
      <p:transition spd="slow" advTm="16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05FB07-DAD4-4AE4-BC7E-D4FFE32F00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802" y="318618"/>
            <a:ext cx="8027824" cy="62207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049BF8-CC89-4B3B-BF62-680F019FE690}"/>
              </a:ext>
            </a:extLst>
          </p:cNvPr>
          <p:cNvSpPr txBox="1"/>
          <p:nvPr/>
        </p:nvSpPr>
        <p:spPr>
          <a:xfrm>
            <a:off x="8484432" y="539646"/>
            <a:ext cx="31929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Which is the biggest country in South America? </a:t>
            </a:r>
          </a:p>
          <a:p>
            <a:endParaRPr lang="en-GB" sz="2400" dirty="0"/>
          </a:p>
          <a:p>
            <a:endParaRPr lang="en-GB" sz="24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2612989-4AF7-4A41-AB0B-051C1EBC79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49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01"/>
    </mc:Choice>
    <mc:Fallback>
      <p:transition spd="slow" advTm="17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96ACD9-05E0-41DF-BA49-3F04DDD6C2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883" y="921896"/>
            <a:ext cx="8439980" cy="42946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FFD1C4-4510-449E-A231-A46261205F95}"/>
              </a:ext>
            </a:extLst>
          </p:cNvPr>
          <p:cNvSpPr txBox="1"/>
          <p:nvPr/>
        </p:nvSpPr>
        <p:spPr>
          <a:xfrm>
            <a:off x="0" y="322599"/>
            <a:ext cx="6940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/>
              <a:t>The Panama canal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3522D7-51B1-45ED-BA3F-EB48DD9CCA74}"/>
              </a:ext>
            </a:extLst>
          </p:cNvPr>
          <p:cNvSpPr txBox="1"/>
          <p:nvPr/>
        </p:nvSpPr>
        <p:spPr>
          <a:xfrm>
            <a:off x="8619863" y="1169233"/>
            <a:ext cx="339225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This is a human feature.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It is 48 miles long.</a:t>
            </a:r>
          </a:p>
          <a:p>
            <a:r>
              <a:rPr lang="en-GB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Instead of boats going all the way down to the bottom of South America, they can go on the canal straight through North and South America.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This saves a lot of time.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14,000 ships go through it every year.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DE12FF2-00D4-43E0-892C-A6FEBF5156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757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704"/>
    </mc:Choice>
    <mc:Fallback>
      <p:transition spd="slow" advTm="28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4302466-D3A6-4CC2-9642-403B28DCDB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141" y="1336318"/>
            <a:ext cx="5514975" cy="36766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C4BA7FE-2C0E-42D7-851B-3976CE08C709}"/>
              </a:ext>
            </a:extLst>
          </p:cNvPr>
          <p:cNvSpPr txBox="1"/>
          <p:nvPr/>
        </p:nvSpPr>
        <p:spPr>
          <a:xfrm>
            <a:off x="299803" y="239843"/>
            <a:ext cx="4431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u="sng" dirty="0"/>
              <a:t>The Amazon River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6905F8-A879-4997-B79E-BFE3522C5543}"/>
              </a:ext>
            </a:extLst>
          </p:cNvPr>
          <p:cNvSpPr txBox="1"/>
          <p:nvPr/>
        </p:nvSpPr>
        <p:spPr>
          <a:xfrm>
            <a:off x="5814778" y="725528"/>
            <a:ext cx="6154771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This is the Amazon River from space. Look how long and winding it is!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It’s the second longest River in the world. (Remember the longest River is the River Nile in Africa).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It runs through three countries in South America. These are: Brazil, Peru and Columbia.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It is 4,086 miles long.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The widest part is 62 miles wide.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You could stand on one side and not be able to see the other side.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There are no bridges crossing the river so you would need a boat. 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A7CB6AE-CEF0-4394-ACEA-0C8EABCB91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02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744"/>
    </mc:Choice>
    <mc:Fallback>
      <p:transition spd="slow" advTm="51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31A304E-3BE9-460C-9192-7027E81FE9EC}"/>
              </a:ext>
            </a:extLst>
          </p:cNvPr>
          <p:cNvSpPr txBox="1"/>
          <p:nvPr/>
        </p:nvSpPr>
        <p:spPr>
          <a:xfrm>
            <a:off x="159657" y="275771"/>
            <a:ext cx="8621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Let’s find out about some of the animals that live in the Amazon River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B6291D-40F6-4FCB-99E7-CB6A041EBE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184" y="739177"/>
            <a:ext cx="3512456" cy="27711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0C438E-51CF-4409-80B2-7692FB37A624}"/>
              </a:ext>
            </a:extLst>
          </p:cNvPr>
          <p:cNvSpPr txBox="1"/>
          <p:nvPr/>
        </p:nvSpPr>
        <p:spPr>
          <a:xfrm>
            <a:off x="4075506" y="821949"/>
            <a:ext cx="7994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/>
              <a:t>Piranha</a:t>
            </a:r>
          </a:p>
          <a:p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Did you know piranhas are actually omnivores? They eat both meat and plants.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People believe that these are fierce carnivores.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They do have one of the most powerful bites among fish.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353162-FEB7-4F15-93D7-974D9CBC13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184" y="4509562"/>
            <a:ext cx="3912839" cy="207266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F251CAE-BFB5-4058-A23F-04F3B92659E9}"/>
              </a:ext>
            </a:extLst>
          </p:cNvPr>
          <p:cNvSpPr txBox="1"/>
          <p:nvPr/>
        </p:nvSpPr>
        <p:spPr>
          <a:xfrm>
            <a:off x="4470400" y="4019007"/>
            <a:ext cx="75994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/>
              <a:t>The black caiman</a:t>
            </a:r>
          </a:p>
          <a:p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This is the largest and most dangerous reptile in the River.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It can be up to 17 feet long. (That’s about the same as 3 men)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They are nocturnal and hunt at night. This makes them difficult to be seen by their prey.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26BBB7E-E1F4-4EEC-9EE3-146C882F37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401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264"/>
    </mc:Choice>
    <mc:Fallback>
      <p:transition spd="slow" advTm="62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A015D65-EC60-484F-A526-BCD8021E9F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46" y="32079"/>
            <a:ext cx="6368329" cy="21156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1C2356-0E0F-4381-9D4F-7F98104254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933" y="3400524"/>
            <a:ext cx="6080154" cy="304752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21E972C-AC9D-4967-B096-5326C48D22AB}"/>
              </a:ext>
            </a:extLst>
          </p:cNvPr>
          <p:cNvSpPr txBox="1"/>
          <p:nvPr/>
        </p:nvSpPr>
        <p:spPr>
          <a:xfrm>
            <a:off x="6675273" y="261257"/>
            <a:ext cx="53425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/>
              <a:t>The Arapaima</a:t>
            </a:r>
          </a:p>
          <a:p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These are carnivores.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They are torpedo-shaped and have hard scales.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These fish have to come to the surface for air to breathe</a:t>
            </a:r>
            <a:r>
              <a:rPr lang="en-GB" dirty="0"/>
              <a:t>.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C8049E-2DC1-45BE-B5BA-BAADB7501FD8}"/>
              </a:ext>
            </a:extLst>
          </p:cNvPr>
          <p:cNvSpPr txBox="1"/>
          <p:nvPr/>
        </p:nvSpPr>
        <p:spPr>
          <a:xfrm>
            <a:off x="6413203" y="3400524"/>
            <a:ext cx="560462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/>
              <a:t>Green Anaconda</a:t>
            </a:r>
            <a:r>
              <a:rPr lang="en-GB" sz="2000" dirty="0"/>
              <a:t>. </a:t>
            </a:r>
          </a:p>
          <a:p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This is the heaviest and one of the longest snakes found in the world.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They are slow on land but fast in the water.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To kill their prey they coil around them to suffocate them to death. </a:t>
            </a:r>
          </a:p>
          <a:p>
            <a:endParaRPr lang="en-GB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B6E0395-6CB9-4B38-B608-7E89EC96A8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404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251"/>
    </mc:Choice>
    <mc:Fallback>
      <p:transition spd="slow" advTm="50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9CDBDB-4FFC-46D1-A519-DC7C534FA0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339" y="1427525"/>
            <a:ext cx="4258745" cy="33995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AC85D8-FD38-4619-90A8-3F2B63378582}"/>
              </a:ext>
            </a:extLst>
          </p:cNvPr>
          <p:cNvSpPr txBox="1"/>
          <p:nvPr/>
        </p:nvSpPr>
        <p:spPr>
          <a:xfrm>
            <a:off x="543339" y="450573"/>
            <a:ext cx="5698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/>
              <a:t>The Amazon rainforest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54B575-A9C0-4927-ABBD-222EB40BAB8F}"/>
              </a:ext>
            </a:extLst>
          </p:cNvPr>
          <p:cNvSpPr txBox="1"/>
          <p:nvPr/>
        </p:nvSpPr>
        <p:spPr>
          <a:xfrm>
            <a:off x="5565913" y="1265239"/>
            <a:ext cx="6626087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This is South America and the dark green colour shows the Amazon rainforest.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It is the largest tropical rainforest in the world.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It used to cover even more of the country put some was cut down or damaged.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Around 2 million tourists visit it every year.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2FD223-BC01-4948-AA69-71D5D5B2CE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1774" y="4603431"/>
            <a:ext cx="3509031" cy="1978660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85918CFC-EAD1-40B8-8149-4806744885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754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135"/>
    </mc:Choice>
    <mc:Fallback>
      <p:transition spd="slow" advTm="43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581AFD-9D5A-4BB0-9F1D-CE9DEADB0C35}"/>
              </a:ext>
            </a:extLst>
          </p:cNvPr>
          <p:cNvSpPr txBox="1"/>
          <p:nvPr/>
        </p:nvSpPr>
        <p:spPr>
          <a:xfrm>
            <a:off x="397565" y="530087"/>
            <a:ext cx="33925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Let’s look at the largest country in South America.</a:t>
            </a:r>
          </a:p>
          <a:p>
            <a:endParaRPr lang="en-GB" sz="2000" dirty="0"/>
          </a:p>
          <a:p>
            <a:r>
              <a:rPr lang="en-GB" sz="2000" dirty="0"/>
              <a:t>This is Brazil and you can see the names of some of the cities in Brazil. 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108E2475-1162-4B4E-9A17-D728DE28EC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459" y="127586"/>
            <a:ext cx="6614108" cy="660282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042F61C-EAB1-4833-B38C-6409CAA036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057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29"/>
    </mc:Choice>
    <mc:Fallback>
      <p:transition spd="slow" advTm="127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3FC7B140-657F-4BF4-81F2-1C525E196D76}" vid="{84FD2681-878A-4607-B744-D748F39145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Presentation2</Template>
  <TotalTime>206</TotalTime>
  <Words>701</Words>
  <Application>Microsoft Office PowerPoint</Application>
  <PresentationFormat>Widescreen</PresentationFormat>
  <Paragraphs>110</Paragraphs>
  <Slides>12</Slides>
  <Notes>2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Twinkl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nicola lawson</dc:creator>
  <cp:lastModifiedBy>Nicola</cp:lastModifiedBy>
  <cp:revision>19</cp:revision>
  <dcterms:created xsi:type="dcterms:W3CDTF">2021-02-05T15:57:39Z</dcterms:created>
  <dcterms:modified xsi:type="dcterms:W3CDTF">2021-02-07T12:01:20Z</dcterms:modified>
</cp:coreProperties>
</file>