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5" r:id="rId2"/>
    <p:sldId id="266" r:id="rId3"/>
    <p:sldId id="267" r:id="rId4"/>
    <p:sldId id="268" r:id="rId5"/>
    <p:sldId id="278" r:id="rId6"/>
    <p:sldId id="269" r:id="rId7"/>
    <p:sldId id="270" r:id="rId8"/>
    <p:sldId id="272" r:id="rId9"/>
    <p:sldId id="274" r:id="rId10"/>
    <p:sldId id="271" r:id="rId11"/>
    <p:sldId id="273" r:id="rId12"/>
    <p:sldId id="275" r:id="rId13"/>
    <p:sldId id="276"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8F4"/>
    <a:srgbClr val="805799"/>
    <a:srgbClr val="28235B"/>
    <a:srgbClr val="D93627"/>
    <a:srgbClr val="F36639"/>
    <a:srgbClr val="FFEA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72" d="100"/>
          <a:sy n="72" d="100"/>
        </p:scale>
        <p:origin x="208" y="5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22/01/2021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22/01/2021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tif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48029"/>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Today we will be looking at questions using the division symbol and solving the sharing questions practically.</a:t>
            </a:r>
          </a:p>
          <a:p>
            <a:pPr algn="ctr"/>
            <a:endParaRPr lang="en-GB" sz="4000" dirty="0">
              <a:latin typeface="Arial" panose="020B0604020202020204" pitchFamily="34" charset="0"/>
              <a:cs typeface="Arial" panose="020B0604020202020204" pitchFamily="34" charset="0"/>
            </a:endParaRPr>
          </a:p>
          <a:p>
            <a:pPr algn="ctr"/>
            <a:r>
              <a:rPr lang="en-GB" sz="19900" dirty="0">
                <a:solidFill>
                  <a:prstClr val="black"/>
                </a:solidFill>
                <a:latin typeface="Arial" panose="020B0604020202020204" pitchFamily="34" charset="0"/>
                <a:cs typeface="Arial" panose="020B0604020202020204" pitchFamily="34" charset="0"/>
              </a:rPr>
              <a:t>÷</a:t>
            </a:r>
          </a:p>
          <a:p>
            <a:pPr algn="ctr"/>
            <a:r>
              <a:rPr lang="en-GB" sz="4000" dirty="0">
                <a:latin typeface="Arial" panose="020B0604020202020204" pitchFamily="34" charset="0"/>
                <a:cs typeface="Arial" panose="020B0604020202020204" pitchFamily="34" charset="0"/>
              </a:rPr>
              <a:t>This means ‘divide by’, which is similar to sharing.</a:t>
            </a:r>
          </a:p>
        </p:txBody>
      </p:sp>
      <p:pic>
        <p:nvPicPr>
          <p:cNvPr id="2" name="Audio 1">
            <a:hlinkClick r:id="" action="ppaction://media"/>
            <a:extLst>
              <a:ext uri="{FF2B5EF4-FFF2-40B4-BE49-F238E27FC236}">
                <a16:creationId xmlns:a16="http://schemas.microsoft.com/office/drawing/2014/main" id="{A7AB7CD5-88B8-2643-BD87-A7060DC7DB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29095566"/>
      </p:ext>
    </p:extLst>
  </p:cSld>
  <p:clrMapOvr>
    <a:masterClrMapping/>
  </p:clrMapOvr>
  <mc:AlternateContent xmlns:mc="http://schemas.openxmlformats.org/markup-compatibility/2006">
    <mc:Choice xmlns:p14="http://schemas.microsoft.com/office/powerpoint/2010/main" Requires="p14">
      <p:transition spd="slow" p14:dur="2000" advTm="15437"/>
    </mc:Choice>
    <mc:Fallback>
      <p:transition spd="slow" advTm="15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5632311"/>
          </a:xfrm>
          <a:prstGeom prst="rect">
            <a:avLst/>
          </a:prstGeom>
          <a:noFill/>
        </p:spPr>
        <p:txBody>
          <a:bodyPr wrap="square" rtlCol="0">
            <a:spAutoFit/>
          </a:bodyPr>
          <a:lstStyle/>
          <a:p>
            <a:pPr algn="ctr"/>
            <a:r>
              <a:rPr lang="en-GB" sz="8000" dirty="0">
                <a:solidFill>
                  <a:prstClr val="black"/>
                </a:solidFill>
                <a:latin typeface="Arial" panose="020B0604020202020204" pitchFamily="34" charset="0"/>
                <a:cs typeface="Arial" panose="020B0604020202020204" pitchFamily="34" charset="0"/>
              </a:rPr>
              <a:t>20 ÷ 10 =</a:t>
            </a:r>
          </a:p>
          <a:p>
            <a:pPr algn="ctr"/>
            <a:endParaRPr lang="en-GB" sz="8000" dirty="0">
              <a:solidFill>
                <a:prstClr val="black"/>
              </a:solidFill>
              <a:latin typeface="Arial" panose="020B0604020202020204" pitchFamily="34" charset="0"/>
              <a:cs typeface="Arial" panose="020B0604020202020204" pitchFamily="34" charset="0"/>
            </a:endParaRPr>
          </a:p>
          <a:p>
            <a:pPr algn="ctr"/>
            <a:r>
              <a:rPr lang="en-GB" sz="4000" dirty="0">
                <a:solidFill>
                  <a:prstClr val="black"/>
                </a:solidFill>
                <a:latin typeface="Arial" panose="020B0604020202020204" pitchFamily="34" charset="0"/>
                <a:cs typeface="Arial" panose="020B0604020202020204" pitchFamily="34" charset="0"/>
              </a:rPr>
              <a:t>What is the amount being divided or shared?</a:t>
            </a:r>
          </a:p>
          <a:p>
            <a:pPr algn="ctr"/>
            <a:endParaRPr lang="en-GB" sz="4000" dirty="0">
              <a:solidFill>
                <a:prstClr val="black"/>
              </a:solidFill>
              <a:latin typeface="Arial" panose="020B0604020202020204" pitchFamily="34" charset="0"/>
              <a:cs typeface="Arial" panose="020B0604020202020204" pitchFamily="34" charset="0"/>
            </a:endParaRPr>
          </a:p>
          <a:p>
            <a:pPr algn="ctr"/>
            <a:r>
              <a:rPr lang="en-GB" sz="4000" dirty="0">
                <a:solidFill>
                  <a:prstClr val="black"/>
                </a:solidFill>
                <a:latin typeface="Arial" panose="020B0604020202020204" pitchFamily="34" charset="0"/>
                <a:cs typeface="Arial" panose="020B0604020202020204" pitchFamily="34" charset="0"/>
              </a:rPr>
              <a:t>How many groups are we sharing into?</a:t>
            </a:r>
          </a:p>
          <a:p>
            <a:pPr algn="ctr"/>
            <a:endParaRPr lang="en-GB" sz="4000"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FD7BCC9B-8116-2549-99CF-DD98F0EB41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813748710"/>
      </p:ext>
    </p:extLst>
  </p:cSld>
  <p:clrMapOvr>
    <a:masterClrMapping/>
  </p:clrMapOvr>
  <mc:AlternateContent xmlns:mc="http://schemas.openxmlformats.org/markup-compatibility/2006">
    <mc:Choice xmlns:p14="http://schemas.microsoft.com/office/powerpoint/2010/main" Requires="p14">
      <p:transition spd="slow" p14:dur="2000" advTm="15469"/>
    </mc:Choice>
    <mc:Fallback>
      <p:transition spd="slow" advTm="15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323439"/>
          </a:xfrm>
          <a:prstGeom prst="rect">
            <a:avLst/>
          </a:prstGeom>
          <a:noFill/>
        </p:spPr>
        <p:txBody>
          <a:bodyPr wrap="square" rtlCol="0">
            <a:spAutoFit/>
          </a:bodyPr>
          <a:lstStyle/>
          <a:p>
            <a:pPr algn="ctr"/>
            <a:r>
              <a:rPr lang="en-GB" sz="8000" dirty="0">
                <a:solidFill>
                  <a:prstClr val="black"/>
                </a:solidFill>
                <a:latin typeface="Arial" panose="020B0604020202020204" pitchFamily="34" charset="0"/>
                <a:cs typeface="Arial" panose="020B0604020202020204" pitchFamily="34" charset="0"/>
              </a:rPr>
              <a:t>20 ÷ 10 =</a:t>
            </a:r>
          </a:p>
        </p:txBody>
      </p:sp>
      <p:sp>
        <p:nvSpPr>
          <p:cNvPr id="2" name="Oval 1">
            <a:extLst>
              <a:ext uri="{FF2B5EF4-FFF2-40B4-BE49-F238E27FC236}">
                <a16:creationId xmlns:a16="http://schemas.microsoft.com/office/drawing/2014/main" id="{95B53D0F-0001-E947-B2D3-A06588B70C09}"/>
              </a:ext>
            </a:extLst>
          </p:cNvPr>
          <p:cNvSpPr/>
          <p:nvPr/>
        </p:nvSpPr>
        <p:spPr>
          <a:xfrm>
            <a:off x="206478"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F2428C0-130A-DF4E-943F-C4AC7E3A592B}"/>
              </a:ext>
            </a:extLst>
          </p:cNvPr>
          <p:cNvSpPr/>
          <p:nvPr/>
        </p:nvSpPr>
        <p:spPr>
          <a:xfrm>
            <a:off x="661005"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3B12338-0FD5-0744-975C-DF930BA1FE36}"/>
              </a:ext>
            </a:extLst>
          </p:cNvPr>
          <p:cNvSpPr/>
          <p:nvPr/>
        </p:nvSpPr>
        <p:spPr>
          <a:xfrm>
            <a:off x="1115532"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449152E-D22B-2849-B4D0-8FE13355EA46}"/>
              </a:ext>
            </a:extLst>
          </p:cNvPr>
          <p:cNvSpPr/>
          <p:nvPr/>
        </p:nvSpPr>
        <p:spPr>
          <a:xfrm>
            <a:off x="1570059"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F785A43-C3EC-5F4B-9CF3-6D651A87BF0A}"/>
              </a:ext>
            </a:extLst>
          </p:cNvPr>
          <p:cNvSpPr/>
          <p:nvPr/>
        </p:nvSpPr>
        <p:spPr>
          <a:xfrm>
            <a:off x="2024586"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AB6AB01-E9B1-9640-BC7D-A18A4D385C8A}"/>
              </a:ext>
            </a:extLst>
          </p:cNvPr>
          <p:cNvSpPr/>
          <p:nvPr/>
        </p:nvSpPr>
        <p:spPr>
          <a:xfrm>
            <a:off x="206478"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898BF36-1983-9848-B130-60EA62A96C03}"/>
              </a:ext>
            </a:extLst>
          </p:cNvPr>
          <p:cNvSpPr/>
          <p:nvPr/>
        </p:nvSpPr>
        <p:spPr>
          <a:xfrm>
            <a:off x="661005"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400A630-EB0C-7842-906D-9188F0F2FC6E}"/>
              </a:ext>
            </a:extLst>
          </p:cNvPr>
          <p:cNvSpPr/>
          <p:nvPr/>
        </p:nvSpPr>
        <p:spPr>
          <a:xfrm>
            <a:off x="1115532"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CAB53D7-C480-3940-97DA-F2A8C1F6369F}"/>
              </a:ext>
            </a:extLst>
          </p:cNvPr>
          <p:cNvSpPr/>
          <p:nvPr/>
        </p:nvSpPr>
        <p:spPr>
          <a:xfrm>
            <a:off x="1570059"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008B707-8578-8546-B917-3CBFAD3D3EE3}"/>
              </a:ext>
            </a:extLst>
          </p:cNvPr>
          <p:cNvSpPr/>
          <p:nvPr/>
        </p:nvSpPr>
        <p:spPr>
          <a:xfrm>
            <a:off x="2024586"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8FF2B61-DD3E-884E-B7B1-B24535E7F07D}"/>
              </a:ext>
            </a:extLst>
          </p:cNvPr>
          <p:cNvSpPr/>
          <p:nvPr/>
        </p:nvSpPr>
        <p:spPr>
          <a:xfrm>
            <a:off x="212517"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EFB477A-134C-4C4F-A4F4-DCAB6277E6E0}"/>
              </a:ext>
            </a:extLst>
          </p:cNvPr>
          <p:cNvSpPr/>
          <p:nvPr/>
        </p:nvSpPr>
        <p:spPr>
          <a:xfrm>
            <a:off x="667044"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872F46B-98F8-3E4F-8A81-4001B2969833}"/>
              </a:ext>
            </a:extLst>
          </p:cNvPr>
          <p:cNvSpPr/>
          <p:nvPr/>
        </p:nvSpPr>
        <p:spPr>
          <a:xfrm>
            <a:off x="1121571"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B14501C-95DF-6A49-A4AB-C48DA0DFD396}"/>
              </a:ext>
            </a:extLst>
          </p:cNvPr>
          <p:cNvSpPr/>
          <p:nvPr/>
        </p:nvSpPr>
        <p:spPr>
          <a:xfrm>
            <a:off x="1576098"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A3B49E5-32AB-744B-9918-37F828E7D45B}"/>
              </a:ext>
            </a:extLst>
          </p:cNvPr>
          <p:cNvSpPr/>
          <p:nvPr/>
        </p:nvSpPr>
        <p:spPr>
          <a:xfrm>
            <a:off x="2030625"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E3E6ACB-9B9E-8E46-9FD2-AA91B4DB60E0}"/>
              </a:ext>
            </a:extLst>
          </p:cNvPr>
          <p:cNvSpPr/>
          <p:nvPr/>
        </p:nvSpPr>
        <p:spPr>
          <a:xfrm>
            <a:off x="212517"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4BE4253-85F3-A144-8F09-2DDE4DD8223D}"/>
              </a:ext>
            </a:extLst>
          </p:cNvPr>
          <p:cNvSpPr/>
          <p:nvPr/>
        </p:nvSpPr>
        <p:spPr>
          <a:xfrm>
            <a:off x="667044"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6DEA1F6-946F-5D47-8E2D-EF236A497363}"/>
              </a:ext>
            </a:extLst>
          </p:cNvPr>
          <p:cNvSpPr/>
          <p:nvPr/>
        </p:nvSpPr>
        <p:spPr>
          <a:xfrm>
            <a:off x="1121571"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7F36048-04C5-EE4C-9D0E-2E3BD6995468}"/>
              </a:ext>
            </a:extLst>
          </p:cNvPr>
          <p:cNvSpPr/>
          <p:nvPr/>
        </p:nvSpPr>
        <p:spPr>
          <a:xfrm>
            <a:off x="1576098"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C4835F4-F6A8-6744-B7C2-BD4875280913}"/>
              </a:ext>
            </a:extLst>
          </p:cNvPr>
          <p:cNvSpPr/>
          <p:nvPr/>
        </p:nvSpPr>
        <p:spPr>
          <a:xfrm>
            <a:off x="2030625"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A525B49-C143-9A4E-AEFF-441E32A5F189}"/>
              </a:ext>
            </a:extLst>
          </p:cNvPr>
          <p:cNvSpPr/>
          <p:nvPr/>
        </p:nvSpPr>
        <p:spPr>
          <a:xfrm>
            <a:off x="104619"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D032392-8EBA-D347-B5D0-640D72D28B12}"/>
              </a:ext>
            </a:extLst>
          </p:cNvPr>
          <p:cNvSpPr/>
          <p:nvPr/>
        </p:nvSpPr>
        <p:spPr>
          <a:xfrm>
            <a:off x="2028643"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E60975D-B0B6-6049-9A53-C74D9CA88C83}"/>
              </a:ext>
            </a:extLst>
          </p:cNvPr>
          <p:cNvSpPr/>
          <p:nvPr/>
        </p:nvSpPr>
        <p:spPr>
          <a:xfrm>
            <a:off x="3986221"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7184A43-F610-1243-92EE-FB402B9FB674}"/>
              </a:ext>
            </a:extLst>
          </p:cNvPr>
          <p:cNvSpPr/>
          <p:nvPr/>
        </p:nvSpPr>
        <p:spPr>
          <a:xfrm>
            <a:off x="5931128"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A7F48B6-84C8-4443-99B0-F52ACCF43542}"/>
              </a:ext>
            </a:extLst>
          </p:cNvPr>
          <p:cNvSpPr/>
          <p:nvPr/>
        </p:nvSpPr>
        <p:spPr>
          <a:xfrm>
            <a:off x="7874055"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E95A136-1327-794E-A8F5-EC24CC274540}"/>
              </a:ext>
            </a:extLst>
          </p:cNvPr>
          <p:cNvSpPr/>
          <p:nvPr/>
        </p:nvSpPr>
        <p:spPr>
          <a:xfrm>
            <a:off x="104619" y="286686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C126584-A269-6943-99EA-74A9699FDB16}"/>
              </a:ext>
            </a:extLst>
          </p:cNvPr>
          <p:cNvSpPr/>
          <p:nvPr/>
        </p:nvSpPr>
        <p:spPr>
          <a:xfrm>
            <a:off x="2028643" y="286686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6E80C19-4552-B345-A2B8-A24AA1E6099E}"/>
              </a:ext>
            </a:extLst>
          </p:cNvPr>
          <p:cNvSpPr/>
          <p:nvPr/>
        </p:nvSpPr>
        <p:spPr>
          <a:xfrm>
            <a:off x="3986221" y="286686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D87ADCB-FDA9-4948-B629-E267232CC089}"/>
              </a:ext>
            </a:extLst>
          </p:cNvPr>
          <p:cNvSpPr/>
          <p:nvPr/>
        </p:nvSpPr>
        <p:spPr>
          <a:xfrm>
            <a:off x="5931128" y="286686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8963E82-7E71-8D46-9435-B06567AECB46}"/>
              </a:ext>
            </a:extLst>
          </p:cNvPr>
          <p:cNvSpPr/>
          <p:nvPr/>
        </p:nvSpPr>
        <p:spPr>
          <a:xfrm>
            <a:off x="7874055" y="286686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73B3713C-E192-4446-BB05-116079BA43A4}"/>
              </a:ext>
            </a:extLst>
          </p:cNvPr>
          <p:cNvCxnSpPr>
            <a:cxnSpLocks/>
          </p:cNvCxnSpPr>
          <p:nvPr/>
        </p:nvCxnSpPr>
        <p:spPr>
          <a:xfrm flipV="1">
            <a:off x="2479113" y="1205452"/>
            <a:ext cx="1004673" cy="11111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573436-83F1-D845-8228-39E23DA788DA}"/>
              </a:ext>
            </a:extLst>
          </p:cNvPr>
          <p:cNvCxnSpPr>
            <a:cxnSpLocks/>
          </p:cNvCxnSpPr>
          <p:nvPr/>
        </p:nvCxnSpPr>
        <p:spPr>
          <a:xfrm flipH="1" flipV="1">
            <a:off x="5847558" y="1205452"/>
            <a:ext cx="2323048" cy="16614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3D02DA3E-B661-A047-B198-21CBD96253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222487972"/>
      </p:ext>
    </p:extLst>
  </p:cSld>
  <p:clrMapOvr>
    <a:masterClrMapping/>
  </p:clrMapOvr>
  <mc:AlternateContent xmlns:mc="http://schemas.openxmlformats.org/markup-compatibility/2006">
    <mc:Choice xmlns:p14="http://schemas.microsoft.com/office/powerpoint/2010/main" Requires="p14">
      <p:transition spd="slow" p14:dur="2000" advTm="21501"/>
    </mc:Choice>
    <mc:Fallback>
      <p:transition spd="slow" advTm="21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801862"/>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Try these questions practically using your objects. Remember which part of the question is the amount you are dividing, and which part of the question tells you how many groups to divide into (how many groups you share your objects into).</a:t>
            </a:r>
          </a:p>
          <a:p>
            <a:pPr algn="ctr"/>
            <a:endParaRPr lang="en-GB" sz="6000" dirty="0">
              <a:latin typeface="Arial" panose="020B0604020202020204" pitchFamily="34" charset="0"/>
              <a:cs typeface="Arial" panose="020B0604020202020204" pitchFamily="34" charset="0"/>
            </a:endParaRPr>
          </a:p>
          <a:p>
            <a:pPr lvl="0" algn="ctr"/>
            <a:r>
              <a:rPr lang="en-GB" sz="9600" dirty="0">
                <a:solidFill>
                  <a:prstClr val="black"/>
                </a:solidFill>
                <a:latin typeface="Arial" panose="020B0604020202020204" pitchFamily="34" charset="0"/>
                <a:cs typeface="Arial" panose="020B0604020202020204" pitchFamily="34" charset="0"/>
              </a:rPr>
              <a:t>6 ÷ 2 =</a:t>
            </a:r>
            <a:r>
              <a:rPr lang="en-GB" sz="2000" dirty="0">
                <a:solidFill>
                  <a:schemeClr val="bg1"/>
                </a:solidFill>
                <a:latin typeface="Arial" panose="020B0604020202020204" pitchFamily="34" charset="0"/>
                <a:cs typeface="Arial" panose="020B0604020202020204" pitchFamily="34" charset="0"/>
              </a:rPr>
              <a:t>a</a:t>
            </a:r>
            <a:endParaRPr lang="en-GB" sz="6000" dirty="0">
              <a:solidFill>
                <a:schemeClr val="bg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amount being divided				     The number of groups</a:t>
            </a:r>
          </a:p>
          <a:p>
            <a:r>
              <a:rPr lang="en-GB" sz="2000" dirty="0">
                <a:latin typeface="Arial" panose="020B0604020202020204" pitchFamily="34" charset="0"/>
                <a:cs typeface="Arial" panose="020B0604020202020204" pitchFamily="34" charset="0"/>
              </a:rPr>
              <a:t>or shared</a:t>
            </a:r>
          </a:p>
        </p:txBody>
      </p:sp>
      <p:cxnSp>
        <p:nvCxnSpPr>
          <p:cNvPr id="15" name="Straight Arrow Connector 14">
            <a:extLst>
              <a:ext uri="{FF2B5EF4-FFF2-40B4-BE49-F238E27FC236}">
                <a16:creationId xmlns:a16="http://schemas.microsoft.com/office/drawing/2014/main" id="{26645567-D08B-3E49-9C7A-7BCF2C4307AE}"/>
              </a:ext>
            </a:extLst>
          </p:cNvPr>
          <p:cNvCxnSpPr>
            <a:cxnSpLocks/>
          </p:cNvCxnSpPr>
          <p:nvPr/>
        </p:nvCxnSpPr>
        <p:spPr>
          <a:xfrm flipV="1">
            <a:off x="2375873" y="5530646"/>
            <a:ext cx="61200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79DD8A-8528-1B4C-A58E-1EC97A9F4FD9}"/>
              </a:ext>
            </a:extLst>
          </p:cNvPr>
          <p:cNvCxnSpPr>
            <a:cxnSpLocks/>
          </p:cNvCxnSpPr>
          <p:nvPr/>
        </p:nvCxnSpPr>
        <p:spPr>
          <a:xfrm flipH="1" flipV="1">
            <a:off x="5678128" y="5530646"/>
            <a:ext cx="612000" cy="54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13EF540D-151E-374C-BB0B-BD88DA0CD8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505139021"/>
      </p:ext>
    </p:extLst>
  </p:cSld>
  <p:clrMapOvr>
    <a:masterClrMapping/>
  </p:clrMapOvr>
  <mc:AlternateContent xmlns:mc="http://schemas.openxmlformats.org/markup-compatibility/2006">
    <mc:Choice xmlns:p14="http://schemas.microsoft.com/office/powerpoint/2010/main" Requires="p14">
      <p:transition spd="slow" p14:dur="2000" advTm="30485"/>
    </mc:Choice>
    <mc:Fallback>
      <p:transition spd="slow" advTm="30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5262979"/>
          </a:xfrm>
          <a:prstGeom prst="rect">
            <a:avLst/>
          </a:prstGeom>
          <a:noFill/>
        </p:spPr>
        <p:txBody>
          <a:bodyPr wrap="square" rtlCol="0">
            <a:spAutoFit/>
          </a:bodyPr>
          <a:lstStyle/>
          <a:p>
            <a:pPr lvl="0"/>
            <a:r>
              <a:rPr lang="en-GB" sz="2400" dirty="0">
                <a:solidFill>
                  <a:prstClr val="black"/>
                </a:solidFill>
                <a:latin typeface="Arial" panose="020B0604020202020204" pitchFamily="34" charset="0"/>
                <a:cs typeface="Arial" panose="020B0604020202020204" pitchFamily="34" charset="0"/>
              </a:rPr>
              <a:t>Try as many questions as you can. What do you notice about your answers?</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8 ÷ 2 =							25 ÷ 5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14 ÷ 2 =							18 ÷ 2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10 ÷ 5 =						    30 ÷ 10 =</a:t>
            </a:r>
          </a:p>
          <a:p>
            <a:pPr lvl="0"/>
            <a:endParaRPr lang="en-GB" sz="3600" dirty="0">
              <a:solidFill>
                <a:prstClr val="black"/>
              </a:solidFill>
              <a:latin typeface="Arial" panose="020B0604020202020204" pitchFamily="34" charset="0"/>
              <a:cs typeface="Arial" panose="020B0604020202020204" pitchFamily="34" charset="0"/>
            </a:endParaRPr>
          </a:p>
          <a:p>
            <a:pPr lvl="0"/>
            <a:r>
              <a:rPr lang="en-GB" sz="3600" dirty="0">
                <a:solidFill>
                  <a:prstClr val="black"/>
                </a:solidFill>
                <a:latin typeface="Arial" panose="020B0604020202020204" pitchFamily="34" charset="0"/>
                <a:cs typeface="Arial" panose="020B0604020202020204" pitchFamily="34" charset="0"/>
              </a:rPr>
              <a:t>10 ÷ 10 =						 30 ÷ 5 =</a:t>
            </a:r>
            <a:endParaRPr lang="en-GB" sz="3600"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AF74D3E7-37F9-314E-B316-3D6044457F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154753305"/>
      </p:ext>
    </p:extLst>
  </p:cSld>
  <p:clrMapOvr>
    <a:masterClrMapping/>
  </p:clrMapOvr>
  <mc:AlternateContent xmlns:mc="http://schemas.openxmlformats.org/markup-compatibility/2006">
    <mc:Choice xmlns:p14="http://schemas.microsoft.com/office/powerpoint/2010/main" Requires="p14">
      <p:transition spd="slow" p14:dur="2000" advTm="7045"/>
    </mc:Choice>
    <mc:Fallback>
      <p:transition spd="slow" advTm="7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678751"/>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pPr algn="ctr"/>
            <a:r>
              <a:rPr lang="en-GB" sz="8000" dirty="0">
                <a:solidFill>
                  <a:prstClr val="black"/>
                </a:solidFill>
                <a:latin typeface="Arial" panose="020B0604020202020204" pitchFamily="34" charset="0"/>
                <a:cs typeface="Arial" panose="020B0604020202020204" pitchFamily="34" charset="0"/>
              </a:rPr>
              <a:t>6 ÷ 2 =</a:t>
            </a:r>
          </a:p>
          <a:p>
            <a:pPr algn="ctr"/>
            <a:r>
              <a:rPr lang="en-GB" sz="4000" dirty="0">
                <a:latin typeface="Arial" panose="020B0604020202020204" pitchFamily="34" charset="0"/>
                <a:cs typeface="Arial" panose="020B0604020202020204" pitchFamily="34" charset="0"/>
              </a:rPr>
              <a:t>This means 6 divided by 2. </a:t>
            </a:r>
          </a:p>
          <a:p>
            <a:pPr algn="ctr"/>
            <a:r>
              <a:rPr lang="en-GB" sz="4000" dirty="0">
                <a:latin typeface="Arial" panose="020B0604020202020204" pitchFamily="34" charset="0"/>
                <a:cs typeface="Arial" panose="020B0604020202020204" pitchFamily="34" charset="0"/>
              </a:rPr>
              <a:t>This is the same as 6 shared into 2 groups.</a:t>
            </a:r>
          </a:p>
          <a:p>
            <a:pPr algn="ct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a:p>
            <a:pPr lvl="0" algn="ctr"/>
            <a:r>
              <a:rPr lang="en-GB" sz="8000" dirty="0">
                <a:solidFill>
                  <a:prstClr val="black"/>
                </a:solidFill>
                <a:latin typeface="Arial" panose="020B0604020202020204" pitchFamily="34" charset="0"/>
                <a:cs typeface="Arial" panose="020B0604020202020204" pitchFamily="34" charset="0"/>
              </a:rPr>
              <a:t>6 ÷ 2 =</a:t>
            </a:r>
          </a:p>
          <a:p>
            <a:pPr lvl="0" algn="ctr"/>
            <a:r>
              <a:rPr lang="en-GB" dirty="0">
                <a:solidFill>
                  <a:schemeClr val="bg1"/>
                </a:solidFill>
                <a:latin typeface="Arial" panose="020B0604020202020204" pitchFamily="34" charset="0"/>
                <a:cs typeface="Arial" panose="020B0604020202020204" pitchFamily="34" charset="0"/>
              </a:rPr>
              <a:t>a</a:t>
            </a:r>
            <a:endParaRPr lang="en-GB" sz="7200" dirty="0">
              <a:solidFill>
                <a:schemeClr val="bg1"/>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amount being divided				     The number of groups</a:t>
            </a:r>
          </a:p>
          <a:p>
            <a:r>
              <a:rPr lang="en-GB" sz="2400" dirty="0">
                <a:latin typeface="Arial" panose="020B0604020202020204" pitchFamily="34" charset="0"/>
                <a:cs typeface="Arial" panose="020B0604020202020204" pitchFamily="34" charset="0"/>
              </a:rPr>
              <a:t>or shared</a:t>
            </a:r>
          </a:p>
        </p:txBody>
      </p:sp>
      <p:cxnSp>
        <p:nvCxnSpPr>
          <p:cNvPr id="3" name="Straight Arrow Connector 2">
            <a:extLst>
              <a:ext uri="{FF2B5EF4-FFF2-40B4-BE49-F238E27FC236}">
                <a16:creationId xmlns:a16="http://schemas.microsoft.com/office/drawing/2014/main" id="{D9B56F35-0718-6646-ADFC-398C482D830B}"/>
              </a:ext>
            </a:extLst>
          </p:cNvPr>
          <p:cNvCxnSpPr>
            <a:cxnSpLocks/>
          </p:cNvCxnSpPr>
          <p:nvPr/>
        </p:nvCxnSpPr>
        <p:spPr>
          <a:xfrm flipV="1">
            <a:off x="2227006"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AB869E-5A95-7446-AC05-D7BA9D454206}"/>
              </a:ext>
            </a:extLst>
          </p:cNvPr>
          <p:cNvCxnSpPr>
            <a:cxnSpLocks/>
          </p:cNvCxnSpPr>
          <p:nvPr/>
        </p:nvCxnSpPr>
        <p:spPr>
          <a:xfrm flipH="1" flipV="1">
            <a:off x="5642012" y="5147187"/>
            <a:ext cx="1188000" cy="648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13754C2C-F9DE-D845-A8A7-3AF9C053AE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195129035"/>
      </p:ext>
    </p:extLst>
  </p:cSld>
  <p:clrMapOvr>
    <a:masterClrMapping/>
  </p:clrMapOvr>
  <mc:AlternateContent xmlns:mc="http://schemas.openxmlformats.org/markup-compatibility/2006">
    <mc:Choice xmlns:p14="http://schemas.microsoft.com/office/powerpoint/2010/main" Requires="p14">
      <p:transition spd="slow" p14:dur="2000" advTm="32336"/>
    </mc:Choice>
    <mc:Fallback>
      <p:transition spd="slow" advTm="323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315498"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1582994"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850490"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117986"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117986" y="3358351"/>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850490" y="3358351"/>
            <a:ext cx="604683" cy="931660"/>
          </a:xfrm>
          <a:prstGeom prst="rect">
            <a:avLst/>
          </a:prstGeom>
        </p:spPr>
      </p:pic>
      <p:cxnSp>
        <p:nvCxnSpPr>
          <p:cNvPr id="12" name="Straight Arrow Connector 11">
            <a:extLst>
              <a:ext uri="{FF2B5EF4-FFF2-40B4-BE49-F238E27FC236}">
                <a16:creationId xmlns:a16="http://schemas.microsoft.com/office/drawing/2014/main" id="{0340205A-51CE-6C4A-B413-0E2920DDAB0A}"/>
              </a:ext>
            </a:extLst>
          </p:cNvPr>
          <p:cNvCxnSpPr>
            <a:cxnSpLocks/>
          </p:cNvCxnSpPr>
          <p:nvPr/>
        </p:nvCxnSpPr>
        <p:spPr>
          <a:xfrm flipV="1">
            <a:off x="1582994" y="3034351"/>
            <a:ext cx="1792683" cy="789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9FB6581F-1A3F-3946-96F4-0E54DADED2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3035031518"/>
      </p:ext>
    </p:extLst>
  </p:cSld>
  <p:clrMapOvr>
    <a:masterClrMapping/>
  </p:clrMapOvr>
  <mc:AlternateContent xmlns:mc="http://schemas.openxmlformats.org/markup-compatibility/2006">
    <mc:Choice xmlns:p14="http://schemas.microsoft.com/office/powerpoint/2010/main" Requires="p14">
      <p:transition spd="slow" p14:dur="2000" advTm="23174"/>
    </mc:Choice>
    <mc:Fallback>
      <p:transition spd="slow" advTm="23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315498"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1582994"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850490"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117986"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117986" y="3358351"/>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850490" y="3358351"/>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BC72A635-8AE3-E34C-843D-33B821CB45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605464704"/>
      </p:ext>
    </p:extLst>
  </p:cSld>
  <p:clrMapOvr>
    <a:masterClrMapping/>
  </p:clrMapOvr>
  <mc:AlternateContent xmlns:mc="http://schemas.openxmlformats.org/markup-compatibility/2006">
    <mc:Choice xmlns:p14="http://schemas.microsoft.com/office/powerpoint/2010/main" Requires="p14">
      <p:transition spd="slow" p14:dur="2000" advTm="15858"/>
    </mc:Choice>
    <mc:Fallback>
      <p:transition spd="slow" advTm="15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1" y="3"/>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5"/>
          <a:srcRect l="22768" t="7827" r="22224" b="7419"/>
          <a:stretch/>
        </p:blipFill>
        <p:spPr>
          <a:xfrm>
            <a:off x="2315501" y="2315497"/>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5"/>
          <a:srcRect l="22768" t="7827" r="22224" b="7419"/>
          <a:stretch/>
        </p:blipFill>
        <p:spPr>
          <a:xfrm>
            <a:off x="1582997" y="2315497"/>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5"/>
          <a:srcRect l="22768" t="7827" r="22224" b="7419"/>
          <a:stretch/>
        </p:blipFill>
        <p:spPr>
          <a:xfrm>
            <a:off x="850493" y="2315497"/>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5"/>
          <a:srcRect l="22768" t="7827" r="22224" b="7419"/>
          <a:stretch/>
        </p:blipFill>
        <p:spPr>
          <a:xfrm>
            <a:off x="117989" y="2315497"/>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5"/>
          <a:srcRect l="22768" t="7827" r="22224" b="7419"/>
          <a:stretch/>
        </p:blipFill>
        <p:spPr>
          <a:xfrm>
            <a:off x="117989" y="3358352"/>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5"/>
          <a:srcRect l="22768" t="7827" r="22224" b="7419"/>
          <a:stretch/>
        </p:blipFill>
        <p:spPr>
          <a:xfrm>
            <a:off x="850493" y="3358352"/>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Audio 5">
            <a:hlinkClick r:id="" action="ppaction://media"/>
            <a:extLst>
              <a:ext uri="{FF2B5EF4-FFF2-40B4-BE49-F238E27FC236}">
                <a16:creationId xmlns:a16="http://schemas.microsoft.com/office/drawing/2014/main" id="{0F9B2896-CC6D-7447-B585-BC59BBEC306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90264" y="5885633"/>
            <a:ext cx="812800" cy="812800"/>
          </a:xfrm>
          <a:prstGeom prst="rect">
            <a:avLst/>
          </a:prstGeom>
        </p:spPr>
      </p:pic>
    </p:spTree>
    <p:custDataLst>
      <p:tags r:id="rId1"/>
    </p:custDataLst>
    <p:extLst>
      <p:ext uri="{BB962C8B-B14F-4D97-AF65-F5344CB8AC3E}">
        <p14:creationId xmlns:p14="http://schemas.microsoft.com/office/powerpoint/2010/main" val="1618409215"/>
      </p:ext>
    </p:extLst>
  </p:cSld>
  <p:clrMapOvr>
    <a:masterClrMapping/>
  </p:clrMapOvr>
  <mc:AlternateContent xmlns:mc="http://schemas.openxmlformats.org/markup-compatibility/2006">
    <mc:Choice xmlns:p14="http://schemas.microsoft.com/office/powerpoint/2010/main" Requires="p14">
      <p:transition spd="slow" p14:dur="2000" advTm="11219"/>
    </mc:Choice>
    <mc:Fallback>
      <p:transition spd="slow" advTm="11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016 -0.00764 L 0.23477 0.303 " pathEditMode="relative" rAng="0" ptsTypes="AA">
                                      <p:cBhvr>
                                        <p:cTn id="10" dur="1000" fill="hold"/>
                                        <p:tgtEl>
                                          <p:spTgt spid="9"/>
                                        </p:tgtEl>
                                        <p:attrNameLst>
                                          <p:attrName>ppt_x</p:attrName>
                                          <p:attrName>ppt_y</p:attrName>
                                        </p:attrNameLst>
                                      </p:cBhvr>
                                      <p:rCtr x="11731" y="1553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433 -0.01528 L 0.46282 0.43101 " pathEditMode="relative" rAng="0" ptsTypes="AA">
                                      <p:cBhvr>
                                        <p:cTn id="14" dur="1000" fill="hold"/>
                                        <p:tgtEl>
                                          <p:spTgt spid="8"/>
                                        </p:tgtEl>
                                        <p:attrNameLst>
                                          <p:attrName>ppt_x</p:attrName>
                                          <p:attrName>ppt_y</p:attrName>
                                        </p:attrNameLst>
                                      </p:cBhvr>
                                      <p:rCtr x="23349" y="2231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379 0.0074 L 0.19167 0.303 " pathEditMode="relative" rAng="0" ptsTypes="AA">
                                      <p:cBhvr>
                                        <p:cTn id="18" dur="1000" fill="hold"/>
                                        <p:tgtEl>
                                          <p:spTgt spid="7"/>
                                        </p:tgtEl>
                                        <p:attrNameLst>
                                          <p:attrName>ppt_x</p:attrName>
                                          <p:attrName>ppt_y</p:attrName>
                                        </p:attrNameLst>
                                      </p:cBhvr>
                                      <p:rCtr x="8894" y="1476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305 -0.00556 L 0.35834 0.303 " pathEditMode="relative" rAng="0" ptsTypes="AA">
                                      <p:cBhvr>
                                        <p:cTn id="22" dur="1000" fill="hold"/>
                                        <p:tgtEl>
                                          <p:spTgt spid="2"/>
                                        </p:tgtEl>
                                        <p:attrNameLst>
                                          <p:attrName>ppt_x</p:attrName>
                                          <p:attrName>ppt_y</p:attrName>
                                        </p:attrNameLst>
                                      </p:cBhvr>
                                      <p:rCtr x="17756" y="15417"/>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314 -0.01435 L 0.28894 0.30069 " pathEditMode="relative" rAng="0" ptsTypes="AA">
                                      <p:cBhvr>
                                        <p:cTn id="26" dur="1000" fill="hold"/>
                                        <p:tgtEl>
                                          <p:spTgt spid="10"/>
                                        </p:tgtEl>
                                        <p:attrNameLst>
                                          <p:attrName>ppt_x</p:attrName>
                                          <p:attrName>ppt_y</p:attrName>
                                        </p:attrNameLst>
                                      </p:cBhvr>
                                      <p:rCtr x="13782" y="1574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298 -0.0176 L 0.58044 0.28171 " pathEditMode="relative" rAng="0" ptsTypes="AA">
                                      <p:cBhvr>
                                        <p:cTn id="30" dur="1000" fill="hold"/>
                                        <p:tgtEl>
                                          <p:spTgt spid="11"/>
                                        </p:tgtEl>
                                        <p:attrNameLst>
                                          <p:attrName>ppt_x</p:attrName>
                                          <p:attrName>ppt_y</p:attrName>
                                        </p:attrNameLst>
                                      </p:cBhvr>
                                      <p:rCtr x="29663" y="14954"/>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For example:</a:t>
            </a:r>
          </a:p>
          <a:p>
            <a:r>
              <a:rPr lang="en-GB" sz="4000" dirty="0">
                <a:latin typeface="Arial" panose="020B0604020202020204" pitchFamily="34" charset="0"/>
                <a:cs typeface="Arial" panose="020B0604020202020204" pitchFamily="34" charset="0"/>
              </a:rPr>
              <a:t>Joe has 6 toys. Joe and Suki share them equally. How many toys do they each get?</a:t>
            </a:r>
          </a:p>
          <a:p>
            <a:pPr algn="ctr"/>
            <a:r>
              <a:rPr lang="en-GB" sz="8000" dirty="0">
                <a:solidFill>
                  <a:prstClr val="black"/>
                </a:solidFill>
                <a:latin typeface="Arial" panose="020B0604020202020204" pitchFamily="34" charset="0"/>
                <a:cs typeface="Arial" panose="020B0604020202020204" pitchFamily="34" charset="0"/>
              </a:rPr>
              <a:t>6 ÷ 2 = 3</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953603" y="5438433"/>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5800045" y="4618159"/>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5171261" y="5332673"/>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6467413" y="5388070"/>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3255945" y="4401013"/>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2487560" y="4401013"/>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246B0A8-EE81-B34B-AA95-95F31995B189}"/>
              </a:ext>
            </a:extLst>
          </p:cNvPr>
          <p:cNvCxnSpPr>
            <a:cxnSpLocks/>
          </p:cNvCxnSpPr>
          <p:nvPr/>
        </p:nvCxnSpPr>
        <p:spPr>
          <a:xfrm flipV="1">
            <a:off x="3808876" y="3035253"/>
            <a:ext cx="2595852" cy="165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CAF59B-E411-7D4E-94C1-D1255687F8BB}"/>
              </a:ext>
            </a:extLst>
          </p:cNvPr>
          <p:cNvCxnSpPr>
            <a:cxnSpLocks/>
          </p:cNvCxnSpPr>
          <p:nvPr/>
        </p:nvCxnSpPr>
        <p:spPr>
          <a:xfrm flipV="1">
            <a:off x="6404728" y="3035253"/>
            <a:ext cx="300871" cy="1781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8C3791B5-7770-1044-9C1A-0737839DEF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717054606"/>
      </p:ext>
    </p:extLst>
  </p:cSld>
  <p:clrMapOvr>
    <a:masterClrMapping/>
  </p:clrMapOvr>
  <mc:AlternateContent xmlns:mc="http://schemas.openxmlformats.org/markup-compatibility/2006">
    <mc:Choice xmlns:p14="http://schemas.microsoft.com/office/powerpoint/2010/main" Requires="p14">
      <p:transition spd="slow" p14:dur="2000" advTm="22169"/>
    </mc:Choice>
    <mc:Fallback>
      <p:transition spd="slow" advTm="22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440120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Does this remind you of any of our fractions work?</a:t>
            </a:r>
          </a:p>
          <a:p>
            <a:endParaRPr lang="en-GB" sz="4000" dirty="0">
              <a:latin typeface="Arial" panose="020B0604020202020204" pitchFamily="34" charset="0"/>
              <a:cs typeface="Arial" panose="020B0604020202020204" pitchFamily="34" charset="0"/>
            </a:endParaRPr>
          </a:p>
          <a:p>
            <a:pPr algn="ctr"/>
            <a:r>
              <a:rPr lang="en-GB" sz="8000" dirty="0">
                <a:solidFill>
                  <a:prstClr val="black"/>
                </a:solidFill>
                <a:latin typeface="Arial" panose="020B0604020202020204" pitchFamily="34" charset="0"/>
                <a:cs typeface="Arial" panose="020B0604020202020204" pitchFamily="34" charset="0"/>
              </a:rPr>
              <a:t>6 ÷ 2 = 3</a:t>
            </a:r>
          </a:p>
          <a:p>
            <a:pPr algn="ctr"/>
            <a:endParaRPr lang="en-GB" sz="8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BB16D1F-BFD2-F646-A667-5FCCB15D6FF4}"/>
              </a:ext>
            </a:extLst>
          </p:cNvPr>
          <p:cNvPicPr>
            <a:picLocks noChangeAspect="1"/>
          </p:cNvPicPr>
          <p:nvPr/>
        </p:nvPicPr>
        <p:blipFill rotWithShape="1">
          <a:blip r:embed="rId4"/>
          <a:srcRect l="22768" t="7827" r="22224" b="7419"/>
          <a:stretch/>
        </p:blipFill>
        <p:spPr>
          <a:xfrm>
            <a:off x="2953603" y="5438433"/>
            <a:ext cx="604683" cy="931660"/>
          </a:xfrm>
          <a:prstGeom prst="rect">
            <a:avLst/>
          </a:prstGeom>
        </p:spPr>
      </p:pic>
      <p:pic>
        <p:nvPicPr>
          <p:cNvPr id="7" name="Picture 6">
            <a:extLst>
              <a:ext uri="{FF2B5EF4-FFF2-40B4-BE49-F238E27FC236}">
                <a16:creationId xmlns:a16="http://schemas.microsoft.com/office/drawing/2014/main" id="{123AB543-090C-4A4A-AB1A-A1932CC7948C}"/>
              </a:ext>
            </a:extLst>
          </p:cNvPr>
          <p:cNvPicPr>
            <a:picLocks noChangeAspect="1"/>
          </p:cNvPicPr>
          <p:nvPr/>
        </p:nvPicPr>
        <p:blipFill rotWithShape="1">
          <a:blip r:embed="rId4"/>
          <a:srcRect l="22768" t="7827" r="22224" b="7419"/>
          <a:stretch/>
        </p:blipFill>
        <p:spPr>
          <a:xfrm>
            <a:off x="5800045" y="4618159"/>
            <a:ext cx="604683" cy="931660"/>
          </a:xfrm>
          <a:prstGeom prst="rect">
            <a:avLst/>
          </a:prstGeom>
        </p:spPr>
      </p:pic>
      <p:pic>
        <p:nvPicPr>
          <p:cNvPr id="8" name="Picture 7">
            <a:extLst>
              <a:ext uri="{FF2B5EF4-FFF2-40B4-BE49-F238E27FC236}">
                <a16:creationId xmlns:a16="http://schemas.microsoft.com/office/drawing/2014/main" id="{E1B1565B-0CD2-2440-BD59-60D9AF6ACE92}"/>
              </a:ext>
            </a:extLst>
          </p:cNvPr>
          <p:cNvPicPr>
            <a:picLocks noChangeAspect="1"/>
          </p:cNvPicPr>
          <p:nvPr/>
        </p:nvPicPr>
        <p:blipFill rotWithShape="1">
          <a:blip r:embed="rId4"/>
          <a:srcRect l="22768" t="7827" r="22224" b="7419"/>
          <a:stretch/>
        </p:blipFill>
        <p:spPr>
          <a:xfrm>
            <a:off x="5171261" y="5332673"/>
            <a:ext cx="604683" cy="931660"/>
          </a:xfrm>
          <a:prstGeom prst="rect">
            <a:avLst/>
          </a:prstGeom>
        </p:spPr>
      </p:pic>
      <p:pic>
        <p:nvPicPr>
          <p:cNvPr id="9" name="Picture 8">
            <a:extLst>
              <a:ext uri="{FF2B5EF4-FFF2-40B4-BE49-F238E27FC236}">
                <a16:creationId xmlns:a16="http://schemas.microsoft.com/office/drawing/2014/main" id="{39F79006-FFCE-0948-8E2C-405F618560C2}"/>
              </a:ext>
            </a:extLst>
          </p:cNvPr>
          <p:cNvPicPr>
            <a:picLocks noChangeAspect="1"/>
          </p:cNvPicPr>
          <p:nvPr/>
        </p:nvPicPr>
        <p:blipFill rotWithShape="1">
          <a:blip r:embed="rId4"/>
          <a:srcRect l="22768" t="7827" r="22224" b="7419"/>
          <a:stretch/>
        </p:blipFill>
        <p:spPr>
          <a:xfrm>
            <a:off x="6467413" y="5388070"/>
            <a:ext cx="604683" cy="931660"/>
          </a:xfrm>
          <a:prstGeom prst="rect">
            <a:avLst/>
          </a:prstGeom>
        </p:spPr>
      </p:pic>
      <p:pic>
        <p:nvPicPr>
          <p:cNvPr id="10" name="Picture 9">
            <a:extLst>
              <a:ext uri="{FF2B5EF4-FFF2-40B4-BE49-F238E27FC236}">
                <a16:creationId xmlns:a16="http://schemas.microsoft.com/office/drawing/2014/main" id="{C8064D6F-7E4F-9E42-8E87-ADA39DD744BC}"/>
              </a:ext>
            </a:extLst>
          </p:cNvPr>
          <p:cNvPicPr>
            <a:picLocks noChangeAspect="1"/>
          </p:cNvPicPr>
          <p:nvPr/>
        </p:nvPicPr>
        <p:blipFill rotWithShape="1">
          <a:blip r:embed="rId4"/>
          <a:srcRect l="22768" t="7827" r="22224" b="7419"/>
          <a:stretch/>
        </p:blipFill>
        <p:spPr>
          <a:xfrm>
            <a:off x="3255945" y="4401013"/>
            <a:ext cx="604683" cy="931660"/>
          </a:xfrm>
          <a:prstGeom prst="rect">
            <a:avLst/>
          </a:prstGeom>
        </p:spPr>
      </p:pic>
      <p:pic>
        <p:nvPicPr>
          <p:cNvPr id="11" name="Picture 10">
            <a:extLst>
              <a:ext uri="{FF2B5EF4-FFF2-40B4-BE49-F238E27FC236}">
                <a16:creationId xmlns:a16="http://schemas.microsoft.com/office/drawing/2014/main" id="{87F0548F-CB2C-4144-AE66-43739302BFCD}"/>
              </a:ext>
            </a:extLst>
          </p:cNvPr>
          <p:cNvPicPr>
            <a:picLocks noChangeAspect="1"/>
          </p:cNvPicPr>
          <p:nvPr/>
        </p:nvPicPr>
        <p:blipFill rotWithShape="1">
          <a:blip r:embed="rId4"/>
          <a:srcRect l="22768" t="7827" r="22224" b="7419"/>
          <a:stretch/>
        </p:blipFill>
        <p:spPr>
          <a:xfrm>
            <a:off x="2487560" y="4401013"/>
            <a:ext cx="604683" cy="931660"/>
          </a:xfrm>
          <a:prstGeom prst="rect">
            <a:avLst/>
          </a:prstGeom>
        </p:spPr>
      </p:pic>
      <p:sp>
        <p:nvSpPr>
          <p:cNvPr id="3" name="Oval 2">
            <a:extLst>
              <a:ext uri="{FF2B5EF4-FFF2-40B4-BE49-F238E27FC236}">
                <a16:creationId xmlns:a16="http://schemas.microsoft.com/office/drawing/2014/main" id="{8BE2364B-DFA2-3E4E-A2B6-6662E8BF358F}"/>
              </a:ext>
            </a:extLst>
          </p:cNvPr>
          <p:cNvSpPr/>
          <p:nvPr/>
        </p:nvSpPr>
        <p:spPr>
          <a:xfrm>
            <a:off x="2021516"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F8EFC3B-146D-0440-87EA-725754DC1B99}"/>
              </a:ext>
            </a:extLst>
          </p:cNvPr>
          <p:cNvSpPr/>
          <p:nvPr/>
        </p:nvSpPr>
        <p:spPr>
          <a:xfrm>
            <a:off x="4842387" y="4178433"/>
            <a:ext cx="2520000" cy="25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D246B0A8-EE81-B34B-AA95-95F31995B189}"/>
              </a:ext>
            </a:extLst>
          </p:cNvPr>
          <p:cNvCxnSpPr>
            <a:cxnSpLocks/>
          </p:cNvCxnSpPr>
          <p:nvPr/>
        </p:nvCxnSpPr>
        <p:spPr>
          <a:xfrm flipV="1">
            <a:off x="3808876" y="3035253"/>
            <a:ext cx="2595852" cy="165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CAF59B-E411-7D4E-94C1-D1255687F8BB}"/>
              </a:ext>
            </a:extLst>
          </p:cNvPr>
          <p:cNvCxnSpPr>
            <a:cxnSpLocks/>
          </p:cNvCxnSpPr>
          <p:nvPr/>
        </p:nvCxnSpPr>
        <p:spPr>
          <a:xfrm flipV="1">
            <a:off x="6404728" y="3035253"/>
            <a:ext cx="300871" cy="1781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320A25EE-DAC3-5149-995E-BAA74B3056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2888764883"/>
      </p:ext>
    </p:extLst>
  </p:cSld>
  <p:clrMapOvr>
    <a:masterClrMapping/>
  </p:clrMapOvr>
  <mc:AlternateContent xmlns:mc="http://schemas.openxmlformats.org/markup-compatibility/2006">
    <mc:Choice xmlns:p14="http://schemas.microsoft.com/office/powerpoint/2010/main" Requires="p14">
      <p:transition spd="slow" p14:dur="2000" advTm="5242"/>
    </mc:Choice>
    <mc:Fallback>
      <p:transition spd="slow" advTm="5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pPr algn="ctr"/>
            <a:r>
              <a:rPr lang="en-GB" sz="8000" dirty="0">
                <a:solidFill>
                  <a:prstClr val="black"/>
                </a:solidFill>
                <a:latin typeface="Arial" panose="020B0604020202020204" pitchFamily="34" charset="0"/>
                <a:cs typeface="Arial" panose="020B0604020202020204" pitchFamily="34" charset="0"/>
              </a:rPr>
              <a:t>20 ÷ 5 =</a:t>
            </a:r>
          </a:p>
          <a:p>
            <a:pPr algn="ctr"/>
            <a:endParaRPr lang="en-GB" sz="8000" dirty="0">
              <a:solidFill>
                <a:prstClr val="black"/>
              </a:solidFill>
              <a:latin typeface="Arial" panose="020B0604020202020204" pitchFamily="34" charset="0"/>
              <a:cs typeface="Arial" panose="020B0604020202020204" pitchFamily="34" charset="0"/>
            </a:endParaRPr>
          </a:p>
          <a:p>
            <a:pPr algn="ctr"/>
            <a:r>
              <a:rPr lang="en-GB" sz="4000" dirty="0">
                <a:solidFill>
                  <a:prstClr val="black"/>
                </a:solidFill>
                <a:latin typeface="Arial" panose="020B0604020202020204" pitchFamily="34" charset="0"/>
                <a:cs typeface="Arial" panose="020B0604020202020204" pitchFamily="34" charset="0"/>
              </a:rPr>
              <a:t>What is the amount being divided or shared?</a:t>
            </a:r>
          </a:p>
          <a:p>
            <a:pPr algn="ctr"/>
            <a:endParaRPr lang="en-GB" sz="4000" dirty="0">
              <a:solidFill>
                <a:prstClr val="black"/>
              </a:solidFill>
              <a:latin typeface="Arial" panose="020B0604020202020204" pitchFamily="34" charset="0"/>
              <a:cs typeface="Arial" panose="020B0604020202020204" pitchFamily="34" charset="0"/>
            </a:endParaRPr>
          </a:p>
          <a:p>
            <a:pPr algn="ctr"/>
            <a:r>
              <a:rPr lang="en-GB" sz="4000" dirty="0">
                <a:solidFill>
                  <a:prstClr val="black"/>
                </a:solidFill>
                <a:latin typeface="Arial" panose="020B0604020202020204" pitchFamily="34" charset="0"/>
                <a:cs typeface="Arial" panose="020B0604020202020204" pitchFamily="34" charset="0"/>
              </a:rPr>
              <a:t>How many groups are we sharing into this time?</a:t>
            </a:r>
          </a:p>
          <a:p>
            <a:pPr algn="ctr"/>
            <a:endParaRPr lang="en-GB" sz="4000"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7987321A-356F-5B4F-B798-853A575D23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1334536272"/>
      </p:ext>
    </p:extLst>
  </p:cSld>
  <p:clrMapOvr>
    <a:masterClrMapping/>
  </p:clrMapOvr>
  <mc:AlternateContent xmlns:mc="http://schemas.openxmlformats.org/markup-compatibility/2006">
    <mc:Choice xmlns:p14="http://schemas.microsoft.com/office/powerpoint/2010/main" Requires="p14">
      <p:transition spd="slow" p14:dur="2000" advTm="15487"/>
    </mc:Choice>
    <mc:Fallback>
      <p:transition spd="slow" advTm="15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323439"/>
          </a:xfrm>
          <a:prstGeom prst="rect">
            <a:avLst/>
          </a:prstGeom>
          <a:noFill/>
        </p:spPr>
        <p:txBody>
          <a:bodyPr wrap="square" rtlCol="0">
            <a:spAutoFit/>
          </a:bodyPr>
          <a:lstStyle/>
          <a:p>
            <a:pPr algn="ctr"/>
            <a:r>
              <a:rPr lang="en-GB" sz="8000" dirty="0">
                <a:solidFill>
                  <a:prstClr val="black"/>
                </a:solidFill>
                <a:latin typeface="Arial" panose="020B0604020202020204" pitchFamily="34" charset="0"/>
                <a:cs typeface="Arial" panose="020B0604020202020204" pitchFamily="34" charset="0"/>
              </a:rPr>
              <a:t>20 ÷ 5=</a:t>
            </a:r>
          </a:p>
        </p:txBody>
      </p:sp>
      <p:sp>
        <p:nvSpPr>
          <p:cNvPr id="2" name="Oval 1">
            <a:extLst>
              <a:ext uri="{FF2B5EF4-FFF2-40B4-BE49-F238E27FC236}">
                <a16:creationId xmlns:a16="http://schemas.microsoft.com/office/drawing/2014/main" id="{95B53D0F-0001-E947-B2D3-A06588B70C09}"/>
              </a:ext>
            </a:extLst>
          </p:cNvPr>
          <p:cNvSpPr/>
          <p:nvPr/>
        </p:nvSpPr>
        <p:spPr>
          <a:xfrm>
            <a:off x="206478"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F2428C0-130A-DF4E-943F-C4AC7E3A592B}"/>
              </a:ext>
            </a:extLst>
          </p:cNvPr>
          <p:cNvSpPr/>
          <p:nvPr/>
        </p:nvSpPr>
        <p:spPr>
          <a:xfrm>
            <a:off x="661005"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3B12338-0FD5-0744-975C-DF930BA1FE36}"/>
              </a:ext>
            </a:extLst>
          </p:cNvPr>
          <p:cNvSpPr/>
          <p:nvPr/>
        </p:nvSpPr>
        <p:spPr>
          <a:xfrm>
            <a:off x="1115532"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449152E-D22B-2849-B4D0-8FE13355EA46}"/>
              </a:ext>
            </a:extLst>
          </p:cNvPr>
          <p:cNvSpPr/>
          <p:nvPr/>
        </p:nvSpPr>
        <p:spPr>
          <a:xfrm>
            <a:off x="1570059"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F785A43-C3EC-5F4B-9CF3-6D651A87BF0A}"/>
              </a:ext>
            </a:extLst>
          </p:cNvPr>
          <p:cNvSpPr/>
          <p:nvPr/>
        </p:nvSpPr>
        <p:spPr>
          <a:xfrm>
            <a:off x="2024586" y="102545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AB6AB01-E9B1-9640-BC7D-A18A4D385C8A}"/>
              </a:ext>
            </a:extLst>
          </p:cNvPr>
          <p:cNvSpPr/>
          <p:nvPr/>
        </p:nvSpPr>
        <p:spPr>
          <a:xfrm>
            <a:off x="206478"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898BF36-1983-9848-B130-60EA62A96C03}"/>
              </a:ext>
            </a:extLst>
          </p:cNvPr>
          <p:cNvSpPr/>
          <p:nvPr/>
        </p:nvSpPr>
        <p:spPr>
          <a:xfrm>
            <a:off x="661005"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400A630-EB0C-7842-906D-9188F0F2FC6E}"/>
              </a:ext>
            </a:extLst>
          </p:cNvPr>
          <p:cNvSpPr/>
          <p:nvPr/>
        </p:nvSpPr>
        <p:spPr>
          <a:xfrm>
            <a:off x="1115532"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CAB53D7-C480-3940-97DA-F2A8C1F6369F}"/>
              </a:ext>
            </a:extLst>
          </p:cNvPr>
          <p:cNvSpPr/>
          <p:nvPr/>
        </p:nvSpPr>
        <p:spPr>
          <a:xfrm>
            <a:off x="1570059"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008B707-8578-8546-B917-3CBFAD3D3EE3}"/>
              </a:ext>
            </a:extLst>
          </p:cNvPr>
          <p:cNvSpPr/>
          <p:nvPr/>
        </p:nvSpPr>
        <p:spPr>
          <a:xfrm>
            <a:off x="2024586" y="1459192"/>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8FF2B61-DD3E-884E-B7B1-B24535E7F07D}"/>
              </a:ext>
            </a:extLst>
          </p:cNvPr>
          <p:cNvSpPr/>
          <p:nvPr/>
        </p:nvSpPr>
        <p:spPr>
          <a:xfrm>
            <a:off x="212517"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EFB477A-134C-4C4F-A4F4-DCAB6277E6E0}"/>
              </a:ext>
            </a:extLst>
          </p:cNvPr>
          <p:cNvSpPr/>
          <p:nvPr/>
        </p:nvSpPr>
        <p:spPr>
          <a:xfrm>
            <a:off x="667044"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872F46B-98F8-3E4F-8A81-4001B2969833}"/>
              </a:ext>
            </a:extLst>
          </p:cNvPr>
          <p:cNvSpPr/>
          <p:nvPr/>
        </p:nvSpPr>
        <p:spPr>
          <a:xfrm>
            <a:off x="1121571"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B14501C-95DF-6A49-A4AB-C48DA0DFD396}"/>
              </a:ext>
            </a:extLst>
          </p:cNvPr>
          <p:cNvSpPr/>
          <p:nvPr/>
        </p:nvSpPr>
        <p:spPr>
          <a:xfrm>
            <a:off x="1576098"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A3B49E5-32AB-744B-9918-37F828E7D45B}"/>
              </a:ext>
            </a:extLst>
          </p:cNvPr>
          <p:cNvSpPr/>
          <p:nvPr/>
        </p:nvSpPr>
        <p:spPr>
          <a:xfrm>
            <a:off x="2030625" y="191515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E3E6ACB-9B9E-8E46-9FD2-AA91B4DB60E0}"/>
              </a:ext>
            </a:extLst>
          </p:cNvPr>
          <p:cNvSpPr/>
          <p:nvPr/>
        </p:nvSpPr>
        <p:spPr>
          <a:xfrm>
            <a:off x="212517"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4BE4253-85F3-A144-8F09-2DDE4DD8223D}"/>
              </a:ext>
            </a:extLst>
          </p:cNvPr>
          <p:cNvSpPr/>
          <p:nvPr/>
        </p:nvSpPr>
        <p:spPr>
          <a:xfrm>
            <a:off x="667044"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6DEA1F6-946F-5D47-8E2D-EF236A497363}"/>
              </a:ext>
            </a:extLst>
          </p:cNvPr>
          <p:cNvSpPr/>
          <p:nvPr/>
        </p:nvSpPr>
        <p:spPr>
          <a:xfrm>
            <a:off x="1121571"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7F36048-04C5-EE4C-9D0E-2E3BD6995468}"/>
              </a:ext>
            </a:extLst>
          </p:cNvPr>
          <p:cNvSpPr/>
          <p:nvPr/>
        </p:nvSpPr>
        <p:spPr>
          <a:xfrm>
            <a:off x="1576098"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C4835F4-F6A8-6744-B7C2-BD4875280913}"/>
              </a:ext>
            </a:extLst>
          </p:cNvPr>
          <p:cNvSpPr/>
          <p:nvPr/>
        </p:nvSpPr>
        <p:spPr>
          <a:xfrm>
            <a:off x="2030625" y="2348891"/>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A525B49-C143-9A4E-AEFF-441E32A5F189}"/>
              </a:ext>
            </a:extLst>
          </p:cNvPr>
          <p:cNvSpPr/>
          <p:nvPr/>
        </p:nvSpPr>
        <p:spPr>
          <a:xfrm>
            <a:off x="104619"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D032392-8EBA-D347-B5D0-640D72D28B12}"/>
              </a:ext>
            </a:extLst>
          </p:cNvPr>
          <p:cNvSpPr/>
          <p:nvPr/>
        </p:nvSpPr>
        <p:spPr>
          <a:xfrm>
            <a:off x="2028643"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E60975D-B0B6-6049-9A53-C74D9CA88C83}"/>
              </a:ext>
            </a:extLst>
          </p:cNvPr>
          <p:cNvSpPr/>
          <p:nvPr/>
        </p:nvSpPr>
        <p:spPr>
          <a:xfrm>
            <a:off x="3986221"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7184A43-F610-1243-92EE-FB402B9FB674}"/>
              </a:ext>
            </a:extLst>
          </p:cNvPr>
          <p:cNvSpPr/>
          <p:nvPr/>
        </p:nvSpPr>
        <p:spPr>
          <a:xfrm>
            <a:off x="5931128"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A7F48B6-84C8-4443-99B0-F52ACCF43542}"/>
              </a:ext>
            </a:extLst>
          </p:cNvPr>
          <p:cNvSpPr/>
          <p:nvPr/>
        </p:nvSpPr>
        <p:spPr>
          <a:xfrm>
            <a:off x="7874055" y="478415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73B3713C-E192-4446-BB05-116079BA43A4}"/>
              </a:ext>
            </a:extLst>
          </p:cNvPr>
          <p:cNvCxnSpPr>
            <a:cxnSpLocks/>
          </p:cNvCxnSpPr>
          <p:nvPr/>
        </p:nvCxnSpPr>
        <p:spPr>
          <a:xfrm flipV="1">
            <a:off x="2479113" y="1205452"/>
            <a:ext cx="1004673" cy="11111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573436-83F1-D845-8228-39E23DA788DA}"/>
              </a:ext>
            </a:extLst>
          </p:cNvPr>
          <p:cNvCxnSpPr>
            <a:cxnSpLocks/>
          </p:cNvCxnSpPr>
          <p:nvPr/>
        </p:nvCxnSpPr>
        <p:spPr>
          <a:xfrm flipH="1" flipV="1">
            <a:off x="5847558" y="1205453"/>
            <a:ext cx="2529526" cy="34550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0F3FAADC-B853-E941-9CA6-34643ADCA5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7300" y="5829300"/>
            <a:ext cx="812800" cy="812800"/>
          </a:xfrm>
          <a:prstGeom prst="rect">
            <a:avLst/>
          </a:prstGeom>
        </p:spPr>
      </p:pic>
    </p:spTree>
    <p:extLst>
      <p:ext uri="{BB962C8B-B14F-4D97-AF65-F5344CB8AC3E}">
        <p14:creationId xmlns:p14="http://schemas.microsoft.com/office/powerpoint/2010/main" val="4146354734"/>
      </p:ext>
    </p:extLst>
  </p:cSld>
  <p:clrMapOvr>
    <a:masterClrMapping/>
  </p:clrMapOvr>
  <mc:AlternateContent xmlns:mc="http://schemas.openxmlformats.org/markup-compatibility/2006">
    <mc:Choice xmlns:p14="http://schemas.microsoft.com/office/powerpoint/2010/main" Requires="p14">
      <p:transition spd="slow" p14:dur="2000" advTm="14902"/>
    </mc:Choice>
    <mc:Fallback>
      <p:transition spd="slow" advTm="14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4|1.2|1.3|1.3|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394</Words>
  <Application>Microsoft Macintosh PowerPoint</Application>
  <PresentationFormat>A4 Paper (210x297 mm)</PresentationFormat>
  <Paragraphs>55</Paragraphs>
  <Slides>13</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Microsoft Office User</cp:lastModifiedBy>
  <cp:revision>43</cp:revision>
  <dcterms:created xsi:type="dcterms:W3CDTF">2021-01-12T12:51:38Z</dcterms:created>
  <dcterms:modified xsi:type="dcterms:W3CDTF">2021-01-22T11:23:20Z</dcterms:modified>
</cp:coreProperties>
</file>