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4"/>
  </p:notesMasterIdLst>
  <p:sldIdLst>
    <p:sldId id="256" r:id="rId2"/>
    <p:sldId id="258" r:id="rId3"/>
    <p:sldId id="266" r:id="rId4"/>
    <p:sldId id="272" r:id="rId5"/>
    <p:sldId id="274" r:id="rId6"/>
    <p:sldId id="310" r:id="rId7"/>
    <p:sldId id="286" r:id="rId8"/>
    <p:sldId id="289" r:id="rId9"/>
    <p:sldId id="311" r:id="rId10"/>
    <p:sldId id="297" r:id="rId11"/>
    <p:sldId id="301" r:id="rId12"/>
    <p:sldId id="30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D7B3"/>
    <a:srgbClr val="3399FF"/>
    <a:srgbClr val="CCEC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56F5D-BBB5-B24F-A454-CD7046648AE6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13E721-06B3-864E-85DE-2562424AE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691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295150-4FD7-4802-B0EB-D52217513A72}" type="datetime1">
              <a:rPr lang="en-US" smtClean="0"/>
              <a:pPr/>
              <a:t>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895A-832A-4167-BE9B-7448CA062309}" type="datetime1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71FF-D602-4BB6-9683-7A1E909D4296}" type="datetime1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92BEB-5202-498C-89F7-BBD3BEE1B887}" type="datetime1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B6C6-10FF-4510-A888-F0B9C6A788B0}" type="datetime1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7B31-A4E1-4FCE-8661-5EC33A675437}" type="datetime1">
              <a:rPr lang="en-US" smtClean="0"/>
              <a:pPr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D832D-B7F8-4A85-B115-3F84BE9AC26D}" type="datetime1">
              <a:rPr lang="en-US" smtClean="0"/>
              <a:pPr/>
              <a:t>1/21/2021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B34F3-05F7-41C1-B84E-68CE2E00C83C}" type="datetime1">
              <a:rPr lang="en-US" smtClean="0"/>
              <a:pPr/>
              <a:t>1/21/2021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47F82-2B2E-4837-B3AB-C94C672FBECB}" type="datetime1">
              <a:rPr lang="en-US" smtClean="0"/>
              <a:pPr/>
              <a:t>1/21/2021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57738-F4B0-48EA-9B71-E0F723F8BF6C}" type="datetime1">
              <a:rPr lang="en-US" smtClean="0"/>
              <a:pPr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0D5EF-7D26-425F-8C45-B9312ACE18BC}" type="datetime1">
              <a:rPr lang="en-US" smtClean="0"/>
              <a:pPr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1909345-DEE0-4B07-8E32-441AC9DA095E}" type="datetime1">
              <a:rPr lang="en-US" smtClean="0"/>
              <a:pPr/>
              <a:t>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D7B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noFill/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effectLst/>
              </a:rPr>
              <a:t>The Highwayman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A glossary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008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D6862D"/>
                </a:solidFill>
                <a:latin typeface="Comic Sans MS"/>
                <a:cs typeface="Comic Sans MS"/>
              </a:rPr>
              <a:t>sniggering</a:t>
            </a:r>
            <a:r>
              <a:rPr lang="en-US" dirty="0">
                <a:latin typeface="Comic Sans MS"/>
                <a:cs typeface="Comic Sans MS"/>
              </a:rPr>
              <a:t/>
            </a:r>
            <a:br>
              <a:rPr lang="en-US" dirty="0">
                <a:latin typeface="Comic Sans MS"/>
                <a:cs typeface="Comic Sans MS"/>
              </a:rPr>
            </a:br>
            <a:r>
              <a:rPr lang="en-US" sz="1800" dirty="0">
                <a:latin typeface="Comic Sans MS"/>
                <a:cs typeface="Comic Sans MS"/>
              </a:rPr>
              <a:t>They had tied her up to attention, with many a </a:t>
            </a:r>
            <a:r>
              <a:rPr lang="en-US" sz="1800" dirty="0">
                <a:solidFill>
                  <a:srgbClr val="D0BE40"/>
                </a:solidFill>
                <a:latin typeface="Comic Sans MS"/>
                <a:cs typeface="Comic Sans MS"/>
              </a:rPr>
              <a:t>sniggering</a:t>
            </a:r>
            <a:r>
              <a:rPr lang="en-US" sz="1800" dirty="0">
                <a:latin typeface="Comic Sans MS"/>
                <a:cs typeface="Comic Sans MS"/>
              </a:rPr>
              <a:t> jest</a:t>
            </a:r>
            <a:endParaRPr lang="en-US" dirty="0"/>
          </a:p>
        </p:txBody>
      </p:sp>
      <p:pic>
        <p:nvPicPr>
          <p:cNvPr id="5" name="Content Placeholder 4" descr="sniggering.jpg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52" b="6652"/>
          <a:stretch>
            <a:fillRect/>
          </a:stretch>
        </p:blipFill>
        <p:spPr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Comic Sans MS"/>
                <a:cs typeface="Comic Sans MS"/>
              </a:rPr>
              <a:t>adjective</a:t>
            </a:r>
          </a:p>
          <a:p>
            <a:endParaRPr lang="en-US" dirty="0"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accent5"/>
                </a:solidFill>
                <a:latin typeface="Comic Sans MS"/>
                <a:cs typeface="Comic Sans MS"/>
              </a:rPr>
              <a:t>Laughing at someone in a mean way.</a:t>
            </a:r>
          </a:p>
          <a:p>
            <a:pPr marL="0" indent="0" algn="ctr">
              <a:buNone/>
            </a:pPr>
            <a:endParaRPr lang="en-US" sz="3600" dirty="0">
              <a:solidFill>
                <a:schemeClr val="accent5"/>
              </a:solidFill>
              <a:latin typeface="Comic Sans MS"/>
              <a:cs typeface="Comic Sans MS"/>
            </a:endParaRPr>
          </a:p>
          <a:p>
            <a:r>
              <a:rPr lang="en-US" sz="1800" dirty="0">
                <a:solidFill>
                  <a:schemeClr val="tx1"/>
                </a:solidFill>
                <a:latin typeface="Comic Sans MS"/>
                <a:cs typeface="Comic Sans MS"/>
              </a:rPr>
              <a:t>‘The girls played tricks with a sniggering laugh.’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57010" y="6361358"/>
            <a:ext cx="269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 action="ppaction://hlinksldjump"/>
              </a:rPr>
              <a:t>back to word list</a:t>
            </a:r>
            <a:endParaRPr lang="en-US" dirty="0"/>
          </a:p>
        </p:txBody>
      </p:sp>
      <p:sp>
        <p:nvSpPr>
          <p:cNvPr id="7" name="Left Arrow 6">
            <a:hlinkClick r:id="rId3" action="ppaction://hlinksldjump"/>
          </p:cNvPr>
          <p:cNvSpPr/>
          <p:nvPr/>
        </p:nvSpPr>
        <p:spPr>
          <a:xfrm>
            <a:off x="7652792" y="6415879"/>
            <a:ext cx="553606" cy="249921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562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D6862D"/>
                </a:solidFill>
                <a:latin typeface="Comic Sans MS"/>
                <a:cs typeface="Comic Sans MS"/>
              </a:rPr>
              <a:t>tawny</a:t>
            </a:r>
            <a:br>
              <a:rPr lang="en-US" dirty="0">
                <a:solidFill>
                  <a:srgbClr val="D6862D"/>
                </a:solidFill>
                <a:latin typeface="Comic Sans MS"/>
                <a:cs typeface="Comic Sans MS"/>
              </a:rPr>
            </a:br>
            <a:r>
              <a:rPr lang="en-US" sz="1800" dirty="0">
                <a:latin typeface="Comic Sans MS"/>
                <a:cs typeface="Comic Sans MS"/>
              </a:rPr>
              <a:t>And out o’ the </a:t>
            </a:r>
            <a:r>
              <a:rPr lang="en-US" sz="1800" dirty="0">
                <a:solidFill>
                  <a:srgbClr val="D0BE40"/>
                </a:solidFill>
                <a:latin typeface="Comic Sans MS"/>
                <a:cs typeface="Comic Sans MS"/>
              </a:rPr>
              <a:t>tawny</a:t>
            </a:r>
            <a:r>
              <a:rPr lang="en-US" sz="1800" dirty="0">
                <a:latin typeface="Comic Sans MS"/>
                <a:cs typeface="Comic Sans MS"/>
              </a:rPr>
              <a:t> sunset, before the rise o’ the moon</a:t>
            </a:r>
            <a:endParaRPr lang="en-US" dirty="0"/>
          </a:p>
        </p:txBody>
      </p:sp>
      <p:pic>
        <p:nvPicPr>
          <p:cNvPr id="5" name="Content Placeholder 4" descr="tawny.png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80" b="11780"/>
          <a:stretch>
            <a:fillRect/>
          </a:stretch>
        </p:blipFill>
        <p:spPr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>
                <a:latin typeface="Comic Sans MS"/>
                <a:cs typeface="Comic Sans MS"/>
              </a:rPr>
              <a:t>adjective</a:t>
            </a:r>
          </a:p>
          <a:p>
            <a:endParaRPr lang="en-US" dirty="0">
              <a:latin typeface="Comic Sans MS"/>
              <a:cs typeface="Comic Sans MS"/>
            </a:endParaRPr>
          </a:p>
          <a:p>
            <a:endParaRPr lang="en-US" dirty="0"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accent5"/>
                </a:solidFill>
                <a:latin typeface="Comic Sans MS"/>
                <a:cs typeface="Comic Sans MS"/>
              </a:rPr>
              <a:t>A warm sandy orange colour.</a:t>
            </a:r>
          </a:p>
          <a:p>
            <a:pPr marL="0" indent="0" algn="ctr">
              <a:buNone/>
            </a:pPr>
            <a:endParaRPr lang="en-US" sz="3600" dirty="0">
              <a:solidFill>
                <a:schemeClr val="accent5"/>
              </a:solidFill>
              <a:latin typeface="Comic Sans MS"/>
              <a:cs typeface="Comic Sans MS"/>
            </a:endParaRPr>
          </a:p>
          <a:p>
            <a:r>
              <a:rPr lang="en-US" sz="1800" dirty="0">
                <a:solidFill>
                  <a:schemeClr val="tx1"/>
                </a:solidFill>
                <a:latin typeface="Comic Sans MS"/>
                <a:cs typeface="Comic Sans MS"/>
              </a:rPr>
              <a:t>‘The tawny coloured deer ran through the fields.’</a:t>
            </a:r>
          </a:p>
          <a:p>
            <a:pPr marL="0" indent="0" algn="ctr">
              <a:buNone/>
            </a:pPr>
            <a:endParaRPr lang="en-US" sz="3600" dirty="0">
              <a:solidFill>
                <a:schemeClr val="accent5"/>
              </a:solidFill>
              <a:latin typeface="Comic Sans MS"/>
              <a:cs typeface="Comic Sans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52708" y="6361358"/>
            <a:ext cx="269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 action="ppaction://hlinksldjump"/>
              </a:rPr>
              <a:t>back to word list</a:t>
            </a:r>
            <a:endParaRPr lang="en-US" dirty="0"/>
          </a:p>
        </p:txBody>
      </p:sp>
      <p:sp>
        <p:nvSpPr>
          <p:cNvPr id="7" name="Left Arrow 6">
            <a:hlinkClick r:id="rId3" action="ppaction://hlinksldjump"/>
          </p:cNvPr>
          <p:cNvSpPr/>
          <p:nvPr/>
        </p:nvSpPr>
        <p:spPr>
          <a:xfrm>
            <a:off x="7685357" y="6415879"/>
            <a:ext cx="553606" cy="249921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870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D6862D"/>
                </a:solidFill>
                <a:latin typeface="Comic Sans MS"/>
                <a:cs typeface="Comic Sans MS"/>
              </a:rPr>
              <a:t>writhed</a:t>
            </a:r>
            <a:r>
              <a:rPr lang="en-US" dirty="0">
                <a:latin typeface="Comic Sans MS"/>
                <a:cs typeface="Comic Sans MS"/>
              </a:rPr>
              <a:t/>
            </a:r>
            <a:br>
              <a:rPr lang="en-US" dirty="0">
                <a:latin typeface="Comic Sans MS"/>
                <a:cs typeface="Comic Sans MS"/>
              </a:rPr>
            </a:br>
            <a:r>
              <a:rPr lang="en-US" sz="1800" dirty="0">
                <a:latin typeface="Comic Sans MS"/>
                <a:cs typeface="Comic Sans MS"/>
              </a:rPr>
              <a:t>She </a:t>
            </a:r>
            <a:r>
              <a:rPr lang="en-US" sz="1800" dirty="0">
                <a:solidFill>
                  <a:srgbClr val="D0BE40"/>
                </a:solidFill>
                <a:latin typeface="Comic Sans MS"/>
                <a:cs typeface="Comic Sans MS"/>
              </a:rPr>
              <a:t>writhed</a:t>
            </a:r>
            <a:r>
              <a:rPr lang="en-US" sz="1800" dirty="0">
                <a:latin typeface="Comic Sans MS"/>
                <a:cs typeface="Comic Sans MS"/>
              </a:rPr>
              <a:t> her hands till her fingers were wet with sweat or blood!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omic Sans MS"/>
                <a:cs typeface="Comic Sans MS"/>
              </a:rPr>
              <a:t>verb</a:t>
            </a:r>
          </a:p>
          <a:p>
            <a:endParaRPr lang="en-US" dirty="0"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accent5"/>
                </a:solidFill>
                <a:latin typeface="Comic Sans MS"/>
                <a:cs typeface="Comic Sans MS"/>
              </a:rPr>
              <a:t>Twisting or squirming.</a:t>
            </a:r>
          </a:p>
          <a:p>
            <a:pPr marL="0" indent="0" algn="ctr">
              <a:buNone/>
            </a:pPr>
            <a:endParaRPr lang="en-US" sz="3600" dirty="0">
              <a:solidFill>
                <a:schemeClr val="accent5"/>
              </a:solidFill>
              <a:latin typeface="Comic Sans MS"/>
              <a:cs typeface="Comic Sans MS"/>
            </a:endParaRPr>
          </a:p>
          <a:p>
            <a:r>
              <a:rPr lang="en-US" sz="1800" dirty="0">
                <a:solidFill>
                  <a:schemeClr val="tx1"/>
                </a:solidFill>
                <a:latin typeface="Comic Sans MS"/>
                <a:cs typeface="Comic Sans MS"/>
              </a:rPr>
              <a:t>‘The fisherman had </a:t>
            </a:r>
            <a:r>
              <a:rPr lang="en-US" sz="1800">
                <a:solidFill>
                  <a:schemeClr val="tx1"/>
                </a:solidFill>
                <a:latin typeface="Comic Sans MS"/>
                <a:cs typeface="Comic Sans MS"/>
              </a:rPr>
              <a:t>a tub </a:t>
            </a:r>
            <a:r>
              <a:rPr lang="en-US" sz="1800" dirty="0">
                <a:solidFill>
                  <a:schemeClr val="tx1"/>
                </a:solidFill>
                <a:latin typeface="Comic Sans MS"/>
                <a:cs typeface="Comic Sans MS"/>
              </a:rPr>
              <a:t>of writhing maggots.’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57010" y="6361358"/>
            <a:ext cx="269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/>
              </a:rPr>
              <a:t>back to word list</a:t>
            </a:r>
            <a:endParaRPr lang="en-US" dirty="0"/>
          </a:p>
        </p:txBody>
      </p:sp>
      <p:sp>
        <p:nvSpPr>
          <p:cNvPr id="7" name="Left Arrow 6">
            <a:hlinkClick r:id="rId2" action="ppaction://hlinksldjump"/>
          </p:cNvPr>
          <p:cNvSpPr/>
          <p:nvPr/>
        </p:nvSpPr>
        <p:spPr>
          <a:xfrm>
            <a:off x="7696212" y="6415879"/>
            <a:ext cx="553606" cy="249921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1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049092"/>
            <a:ext cx="3803650" cy="2258417"/>
          </a:xfrm>
        </p:spPr>
      </p:pic>
    </p:spTree>
    <p:extLst>
      <p:ext uri="{BB962C8B-B14F-4D97-AF65-F5344CB8AC3E}">
        <p14:creationId xmlns:p14="http://schemas.microsoft.com/office/powerpoint/2010/main" val="940385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D6862D"/>
                </a:solidFill>
                <a:latin typeface="Comic Sans MS"/>
                <a:cs typeface="Comic Sans MS"/>
              </a:rPr>
              <a:t>ale</a:t>
            </a:r>
            <a:r>
              <a:rPr lang="en-US" dirty="0">
                <a:latin typeface="Comic Sans MS"/>
                <a:cs typeface="Comic Sans MS"/>
              </a:rPr>
              <a:t/>
            </a:r>
            <a:br>
              <a:rPr lang="en-US" dirty="0">
                <a:latin typeface="Comic Sans MS"/>
                <a:cs typeface="Comic Sans MS"/>
              </a:rPr>
            </a:br>
            <a:r>
              <a:rPr lang="en-US" sz="1800" dirty="0">
                <a:latin typeface="Comic Sans MS"/>
                <a:cs typeface="Comic Sans MS"/>
              </a:rPr>
              <a:t>They said no word to the landlord, they drank his </a:t>
            </a:r>
            <a:r>
              <a:rPr lang="en-US" sz="1800" dirty="0">
                <a:solidFill>
                  <a:schemeClr val="accent3"/>
                </a:solidFill>
                <a:latin typeface="Comic Sans MS"/>
                <a:cs typeface="Comic Sans MS"/>
              </a:rPr>
              <a:t>ale</a:t>
            </a:r>
            <a:r>
              <a:rPr lang="en-US" sz="1800" dirty="0">
                <a:latin typeface="Comic Sans MS"/>
                <a:cs typeface="Comic Sans MS"/>
              </a:rPr>
              <a:t> instead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noun</a:t>
            </a:r>
          </a:p>
          <a:p>
            <a:endParaRPr lang="en-US" dirty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sz="3200" dirty="0">
                <a:solidFill>
                  <a:srgbClr val="895D1D"/>
                </a:solidFill>
                <a:latin typeface="Comic Sans MS"/>
                <a:cs typeface="Comic Sans MS"/>
              </a:rPr>
              <a:t> </a:t>
            </a:r>
            <a:r>
              <a:rPr lang="en-US" sz="3200" dirty="0">
                <a:solidFill>
                  <a:srgbClr val="972109"/>
                </a:solidFill>
                <a:latin typeface="Comic Sans MS"/>
                <a:cs typeface="Comic Sans MS"/>
              </a:rPr>
              <a:t>A strong and heavy kind of beer.</a:t>
            </a:r>
          </a:p>
          <a:p>
            <a:pPr marL="0" indent="0">
              <a:buNone/>
            </a:pPr>
            <a:endParaRPr lang="en-US" sz="3200" dirty="0">
              <a:solidFill>
                <a:srgbClr val="895D1D"/>
              </a:solidFill>
              <a:latin typeface="Comic Sans MS"/>
              <a:cs typeface="Comic Sans MS"/>
            </a:endParaRPr>
          </a:p>
          <a:p>
            <a:r>
              <a:rPr lang="en-US" sz="1800" dirty="0">
                <a:solidFill>
                  <a:srgbClr val="000000"/>
                </a:solidFill>
                <a:latin typeface="Comic Sans MS"/>
                <a:cs typeface="Comic Sans MS"/>
              </a:rPr>
              <a:t>‘He ordered a pint of ale from the bar.’</a:t>
            </a:r>
          </a:p>
        </p:txBody>
      </p:sp>
      <p:pic>
        <p:nvPicPr>
          <p:cNvPr id="2" name="Content Placeholder 1" descr="ale.jpg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90" b="6590"/>
          <a:stretch>
            <a:fillRect/>
          </a:stretch>
        </p:blipFill>
        <p:spPr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238811" y="6361358"/>
            <a:ext cx="269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 action="ppaction://hlinksldjump"/>
              </a:rPr>
              <a:t>back to word list</a:t>
            </a:r>
            <a:endParaRPr lang="en-US" dirty="0"/>
          </a:p>
        </p:txBody>
      </p:sp>
      <p:sp>
        <p:nvSpPr>
          <p:cNvPr id="7" name="Left Arrow 6">
            <a:hlinkClick r:id="rId3" action="ppaction://hlinksldjump"/>
          </p:cNvPr>
          <p:cNvSpPr/>
          <p:nvPr/>
        </p:nvSpPr>
        <p:spPr>
          <a:xfrm>
            <a:off x="2171005" y="6415879"/>
            <a:ext cx="553606" cy="249921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061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D6862D"/>
                </a:solidFill>
                <a:latin typeface="Comic Sans MS"/>
                <a:cs typeface="Comic Sans MS"/>
              </a:rPr>
              <a:t>casement</a:t>
            </a:r>
            <a:r>
              <a:rPr lang="en-US" dirty="0">
                <a:latin typeface="Comic Sans MS"/>
                <a:cs typeface="Comic Sans MS"/>
              </a:rPr>
              <a:t/>
            </a:r>
            <a:br>
              <a:rPr lang="en-US" dirty="0">
                <a:latin typeface="Comic Sans MS"/>
                <a:cs typeface="Comic Sans MS"/>
              </a:rPr>
            </a:br>
            <a:r>
              <a:rPr lang="en-US" sz="1800" dirty="0">
                <a:latin typeface="Comic Sans MS"/>
                <a:cs typeface="Comic Sans MS"/>
              </a:rPr>
              <a:t>Two of them knelt at her </a:t>
            </a:r>
            <a:r>
              <a:rPr lang="en-US" sz="1800" dirty="0">
                <a:solidFill>
                  <a:srgbClr val="D0BE40"/>
                </a:solidFill>
                <a:latin typeface="Comic Sans MS"/>
                <a:cs typeface="Comic Sans MS"/>
              </a:rPr>
              <a:t>casement</a:t>
            </a:r>
            <a:r>
              <a:rPr lang="en-US" sz="1800" dirty="0">
                <a:latin typeface="Comic Sans MS"/>
                <a:cs typeface="Comic Sans MS"/>
              </a:rPr>
              <a:t>, with muskets at their side!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>
                <a:latin typeface="Comic Sans MS"/>
                <a:cs typeface="Comic Sans MS"/>
              </a:rPr>
              <a:t>noun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accent5"/>
                </a:solidFill>
                <a:latin typeface="Comic Sans MS"/>
                <a:cs typeface="Comic Sans MS"/>
              </a:rPr>
              <a:t>A window that opens with hinges at the sides.</a:t>
            </a:r>
          </a:p>
          <a:p>
            <a:endParaRPr lang="en-US" sz="1800" dirty="0">
              <a:solidFill>
                <a:schemeClr val="accent5"/>
              </a:solidFill>
              <a:latin typeface="Comic Sans MS"/>
              <a:cs typeface="Comic Sans MS"/>
            </a:endParaRPr>
          </a:p>
          <a:p>
            <a:r>
              <a:rPr lang="en-US" sz="1800" dirty="0">
                <a:solidFill>
                  <a:srgbClr val="000000"/>
                </a:solidFill>
                <a:latin typeface="Comic Sans MS"/>
                <a:cs typeface="Comic Sans MS"/>
              </a:rPr>
              <a:t>‘I opened the casement to let in fresh air.’</a:t>
            </a:r>
          </a:p>
        </p:txBody>
      </p:sp>
      <p:pic>
        <p:nvPicPr>
          <p:cNvPr id="5" name="Content Placeholder 4" descr="casement.jpg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72" r="17472"/>
          <a:stretch>
            <a:fillRect/>
          </a:stretch>
        </p:blipFill>
        <p:spPr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238811" y="6361358"/>
            <a:ext cx="269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 action="ppaction://hlinksldjump"/>
              </a:rPr>
              <a:t>back to word list</a:t>
            </a:r>
            <a:endParaRPr lang="en-US" dirty="0"/>
          </a:p>
        </p:txBody>
      </p:sp>
      <p:sp>
        <p:nvSpPr>
          <p:cNvPr id="7" name="Left Arrow 6">
            <a:hlinkClick r:id="rId3" action="ppaction://hlinksldjump"/>
          </p:cNvPr>
          <p:cNvSpPr/>
          <p:nvPr/>
        </p:nvSpPr>
        <p:spPr>
          <a:xfrm>
            <a:off x="2171005" y="6415879"/>
            <a:ext cx="553606" cy="249921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148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D6862D"/>
                </a:solidFill>
                <a:latin typeface="Comic Sans MS"/>
                <a:cs typeface="Comic Sans MS"/>
              </a:rPr>
              <a:t>dawning</a:t>
            </a:r>
            <a:r>
              <a:rPr lang="en-US" dirty="0">
                <a:latin typeface="Comic Sans MS"/>
                <a:cs typeface="Comic Sans MS"/>
              </a:rPr>
              <a:t/>
            </a:r>
            <a:br>
              <a:rPr lang="en-US" dirty="0">
                <a:latin typeface="Comic Sans MS"/>
                <a:cs typeface="Comic Sans MS"/>
              </a:rPr>
            </a:br>
            <a:r>
              <a:rPr lang="en-US" sz="1800" dirty="0">
                <a:latin typeface="Comic Sans MS"/>
                <a:cs typeface="Comic Sans MS"/>
              </a:rPr>
              <a:t>he did not come in the </a:t>
            </a:r>
            <a:r>
              <a:rPr lang="en-US" sz="1800" dirty="0">
                <a:solidFill>
                  <a:srgbClr val="D0BE40"/>
                </a:solidFill>
                <a:latin typeface="Comic Sans MS"/>
                <a:cs typeface="Comic Sans MS"/>
              </a:rPr>
              <a:t>dawning</a:t>
            </a:r>
            <a:r>
              <a:rPr lang="en-US" sz="1800" dirty="0">
                <a:latin typeface="Comic Sans MS"/>
                <a:cs typeface="Comic Sans MS"/>
              </a:rPr>
              <a:t>; he did not come at noon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Comic Sans MS"/>
                <a:cs typeface="Comic Sans MS"/>
              </a:rPr>
              <a:t>noun</a:t>
            </a:r>
          </a:p>
          <a:p>
            <a:endParaRPr lang="en-US" dirty="0"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accent5"/>
                </a:solidFill>
                <a:latin typeface="Comic Sans MS"/>
                <a:cs typeface="Comic Sans MS"/>
              </a:rPr>
              <a:t>The first sight of sun in the morning.</a:t>
            </a:r>
          </a:p>
          <a:p>
            <a:pPr marL="0" indent="0" algn="ctr">
              <a:buNone/>
            </a:pPr>
            <a:endParaRPr lang="en-US" sz="3600" dirty="0">
              <a:solidFill>
                <a:schemeClr val="accent5"/>
              </a:solidFill>
              <a:latin typeface="Comic Sans MS"/>
              <a:cs typeface="Comic Sans MS"/>
            </a:endParaRPr>
          </a:p>
          <a:p>
            <a:r>
              <a:rPr lang="en-US" sz="1800" dirty="0">
                <a:solidFill>
                  <a:schemeClr val="tx1"/>
                </a:solidFill>
                <a:latin typeface="Comic Sans MS"/>
                <a:cs typeface="Comic Sans MS"/>
              </a:rPr>
              <a:t>‘The birds woke up at the dawning of the day.’</a:t>
            </a:r>
          </a:p>
        </p:txBody>
      </p:sp>
      <p:pic>
        <p:nvPicPr>
          <p:cNvPr id="5" name="Content Placeholder 4" descr="dawning.jpg"/>
          <p:cNvPicPr>
            <a:picLocks noGrp="1" noChangeAspect="1"/>
          </p:cNvPicPr>
          <p:nvPr>
            <p:ph sz="quarter" idx="14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46" r="17346"/>
          <a:stretch>
            <a:fillRect/>
          </a:stretch>
        </p:blipFill>
        <p:spPr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238811" y="6361358"/>
            <a:ext cx="269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 action="ppaction://hlinksldjump"/>
              </a:rPr>
              <a:t>back to word list</a:t>
            </a:r>
            <a:endParaRPr lang="en-US" dirty="0"/>
          </a:p>
        </p:txBody>
      </p:sp>
      <p:sp>
        <p:nvSpPr>
          <p:cNvPr id="7" name="Left Arrow 6">
            <a:hlinkClick r:id="rId3" action="ppaction://hlinksldjump"/>
          </p:cNvPr>
          <p:cNvSpPr/>
          <p:nvPr/>
        </p:nvSpPr>
        <p:spPr>
          <a:xfrm>
            <a:off x="2171005" y="6415879"/>
            <a:ext cx="553606" cy="249921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247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D6862D"/>
                </a:solidFill>
                <a:latin typeface="Comic Sans MS"/>
                <a:cs typeface="Comic Sans MS"/>
              </a:rPr>
              <a:t>gagged</a:t>
            </a:r>
            <a:r>
              <a:rPr lang="en-US" dirty="0">
                <a:latin typeface="Comic Sans MS"/>
                <a:cs typeface="Comic Sans MS"/>
              </a:rPr>
              <a:t/>
            </a:r>
            <a:br>
              <a:rPr lang="en-US" dirty="0">
                <a:latin typeface="Comic Sans MS"/>
                <a:cs typeface="Comic Sans MS"/>
              </a:rPr>
            </a:br>
            <a:r>
              <a:rPr lang="en-US" sz="1600" dirty="0">
                <a:latin typeface="Comic Sans MS"/>
                <a:cs typeface="Comic Sans MS"/>
              </a:rPr>
              <a:t>But they </a:t>
            </a:r>
            <a:r>
              <a:rPr lang="en-US" sz="1600" dirty="0">
                <a:solidFill>
                  <a:srgbClr val="D0BE40"/>
                </a:solidFill>
                <a:latin typeface="Comic Sans MS"/>
                <a:cs typeface="Comic Sans MS"/>
              </a:rPr>
              <a:t>gagged</a:t>
            </a:r>
            <a:r>
              <a:rPr lang="en-US" sz="1600" dirty="0">
                <a:latin typeface="Comic Sans MS"/>
                <a:cs typeface="Comic Sans MS"/>
              </a:rPr>
              <a:t> his daughter and bound her to the foot of her narrow bed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>
                <a:latin typeface="Comic Sans MS"/>
                <a:cs typeface="Comic Sans MS"/>
              </a:rPr>
              <a:t>verb</a:t>
            </a:r>
          </a:p>
          <a:p>
            <a:endParaRPr lang="en-US" dirty="0"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accent5"/>
                </a:solidFill>
                <a:latin typeface="Comic Sans MS"/>
                <a:cs typeface="Comic Sans MS"/>
              </a:rPr>
              <a:t>Put something in the mouth to stop speech.</a:t>
            </a:r>
          </a:p>
          <a:p>
            <a:pPr marL="0" indent="0" algn="ctr">
              <a:buNone/>
            </a:pPr>
            <a:endParaRPr lang="en-US" sz="3600" dirty="0">
              <a:solidFill>
                <a:schemeClr val="accent5"/>
              </a:solidFill>
              <a:latin typeface="Comic Sans MS"/>
              <a:cs typeface="Comic Sans MS"/>
            </a:endParaRPr>
          </a:p>
          <a:p>
            <a:r>
              <a:rPr lang="en-US" sz="1800" dirty="0">
                <a:solidFill>
                  <a:schemeClr val="tx1"/>
                </a:solidFill>
                <a:latin typeface="Comic Sans MS"/>
                <a:cs typeface="Comic Sans MS"/>
              </a:rPr>
              <a:t>‘He was gagged with a cloth.’</a:t>
            </a:r>
          </a:p>
        </p:txBody>
      </p:sp>
      <p:pic>
        <p:nvPicPr>
          <p:cNvPr id="5" name="Content Placeholder 4" descr="gagged.jpg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80" b="11780"/>
          <a:stretch>
            <a:fillRect/>
          </a:stretch>
        </p:blipFill>
        <p:spPr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238811" y="6361358"/>
            <a:ext cx="269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 action="ppaction://hlinksldjump"/>
              </a:rPr>
              <a:t>back to word list</a:t>
            </a:r>
            <a:endParaRPr lang="en-US" dirty="0"/>
          </a:p>
        </p:txBody>
      </p:sp>
      <p:sp>
        <p:nvSpPr>
          <p:cNvPr id="7" name="Left Arrow 6">
            <a:hlinkClick r:id="rId3" action="ppaction://hlinksldjump"/>
          </p:cNvPr>
          <p:cNvSpPr/>
          <p:nvPr/>
        </p:nvSpPr>
        <p:spPr>
          <a:xfrm>
            <a:off x="2171005" y="6415879"/>
            <a:ext cx="553606" cy="249921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800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792" y="761224"/>
            <a:ext cx="7756263" cy="890154"/>
          </a:xfrm>
        </p:spPr>
        <p:txBody>
          <a:bodyPr/>
          <a:lstStyle/>
          <a:p>
            <a:r>
              <a:rPr lang="en-US" dirty="0">
                <a:solidFill>
                  <a:srgbClr val="D6862D"/>
                </a:solidFill>
                <a:latin typeface="Comic Sans MS"/>
                <a:cs typeface="Comic Sans MS"/>
              </a:rPr>
              <a:t>jest</a:t>
            </a:r>
            <a:r>
              <a:rPr lang="en-US" dirty="0">
                <a:latin typeface="Comic Sans MS"/>
                <a:cs typeface="Comic Sans MS"/>
              </a:rPr>
              <a:t/>
            </a:r>
            <a:br>
              <a:rPr lang="en-US" dirty="0">
                <a:latin typeface="Comic Sans MS"/>
                <a:cs typeface="Comic Sans MS"/>
              </a:rPr>
            </a:br>
            <a:r>
              <a:rPr lang="en-GB" sz="1800" dirty="0">
                <a:latin typeface="Comic Sans MS"/>
                <a:cs typeface="Comic Sans MS"/>
              </a:rPr>
              <a:t>They had tied her up to attention, with many a sniggering</a:t>
            </a:r>
            <a:r>
              <a:rPr lang="en-GB" sz="1800" dirty="0"/>
              <a:t> </a:t>
            </a:r>
            <a:r>
              <a:rPr lang="en-GB" sz="1800" dirty="0">
                <a:solidFill>
                  <a:srgbClr val="D0BE40"/>
                </a:solidFill>
                <a:latin typeface="Comic Sans MS"/>
                <a:cs typeface="Comic Sans MS"/>
              </a:rPr>
              <a:t>jest</a:t>
            </a:r>
            <a:r>
              <a:rPr lang="en-GB" sz="1800" dirty="0"/>
              <a:t/>
            </a:r>
            <a:br>
              <a:rPr lang="en-GB" sz="18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>
                <a:latin typeface="Comic Sans MS"/>
                <a:cs typeface="Comic Sans MS"/>
              </a:rPr>
              <a:t>noun</a:t>
            </a:r>
          </a:p>
          <a:p>
            <a:endParaRPr lang="en-US" dirty="0">
              <a:latin typeface="Comic Sans MS"/>
              <a:cs typeface="Comic Sans MS"/>
            </a:endParaRPr>
          </a:p>
          <a:p>
            <a:endParaRPr lang="en-US" dirty="0"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accent5"/>
                </a:solidFill>
                <a:latin typeface="Comic Sans MS"/>
                <a:cs typeface="Comic Sans MS"/>
              </a:rPr>
              <a:t>A joke.</a:t>
            </a:r>
          </a:p>
          <a:p>
            <a:pPr marL="0" indent="0" algn="ctr">
              <a:buNone/>
            </a:pPr>
            <a:endParaRPr lang="en-US" sz="3600" dirty="0">
              <a:solidFill>
                <a:schemeClr val="accent5"/>
              </a:solidFill>
              <a:latin typeface="Comic Sans MS"/>
              <a:cs typeface="Comic Sans MS"/>
            </a:endParaRPr>
          </a:p>
          <a:p>
            <a:r>
              <a:rPr lang="en-US" sz="1800" dirty="0">
                <a:solidFill>
                  <a:schemeClr val="tx1"/>
                </a:solidFill>
                <a:latin typeface="Comic Sans MS"/>
                <a:cs typeface="Comic Sans MS"/>
              </a:rPr>
              <a:t>‘He played a good jest on us and made us laugh.’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8811" y="6361358"/>
            <a:ext cx="269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/>
              </a:rPr>
              <a:t>back to word list</a:t>
            </a:r>
            <a:endParaRPr lang="en-US" dirty="0"/>
          </a:p>
        </p:txBody>
      </p:sp>
      <p:sp>
        <p:nvSpPr>
          <p:cNvPr id="7" name="Left Arrow 6">
            <a:hlinkClick r:id="rId2" action="ppaction://hlinksldjump"/>
          </p:cNvPr>
          <p:cNvSpPr/>
          <p:nvPr/>
        </p:nvSpPr>
        <p:spPr>
          <a:xfrm>
            <a:off x="2171005" y="6415879"/>
            <a:ext cx="553606" cy="249921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4917" y="2239963"/>
            <a:ext cx="2983865" cy="3876675"/>
          </a:xfrm>
        </p:spPr>
      </p:pic>
    </p:spTree>
    <p:extLst>
      <p:ext uri="{BB962C8B-B14F-4D97-AF65-F5344CB8AC3E}">
        <p14:creationId xmlns:p14="http://schemas.microsoft.com/office/powerpoint/2010/main" val="1478692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D6862D"/>
                </a:solidFill>
                <a:latin typeface="Comic Sans MS"/>
                <a:cs typeface="Comic Sans MS"/>
              </a:rPr>
              <a:t>musket</a:t>
            </a:r>
            <a:r>
              <a:rPr lang="en-US" dirty="0">
                <a:latin typeface="Comic Sans MS"/>
                <a:cs typeface="Comic Sans MS"/>
              </a:rPr>
              <a:t/>
            </a:r>
            <a:br>
              <a:rPr lang="en-US" dirty="0">
                <a:latin typeface="Comic Sans MS"/>
                <a:cs typeface="Comic Sans MS"/>
              </a:rPr>
            </a:br>
            <a:r>
              <a:rPr lang="en-US" sz="1600" dirty="0">
                <a:latin typeface="Comic Sans MS"/>
                <a:cs typeface="Comic Sans MS"/>
              </a:rPr>
              <a:t>They had bound a </a:t>
            </a:r>
            <a:r>
              <a:rPr lang="en-US" sz="1600" dirty="0">
                <a:solidFill>
                  <a:srgbClr val="D0BE40"/>
                </a:solidFill>
                <a:latin typeface="Comic Sans MS"/>
                <a:cs typeface="Comic Sans MS"/>
              </a:rPr>
              <a:t>musket</a:t>
            </a:r>
            <a:r>
              <a:rPr lang="en-US" sz="1600" dirty="0">
                <a:latin typeface="Comic Sans MS"/>
                <a:cs typeface="Comic Sans MS"/>
              </a:rPr>
              <a:t> beside her, with the barrel beneath her breast!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>
                <a:latin typeface="Comic Sans MS"/>
                <a:cs typeface="Comic Sans MS"/>
              </a:rPr>
              <a:t>noun</a:t>
            </a:r>
          </a:p>
          <a:p>
            <a:endParaRPr lang="en-US" dirty="0"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accent5"/>
                </a:solidFill>
                <a:latin typeface="Comic Sans MS"/>
                <a:cs typeface="Comic Sans MS"/>
              </a:rPr>
              <a:t>A </a:t>
            </a:r>
            <a:r>
              <a:rPr lang="en-US" sz="3600" dirty="0" smtClean="0">
                <a:solidFill>
                  <a:schemeClr val="accent5"/>
                </a:solidFill>
                <a:latin typeface="Comic Sans MS"/>
                <a:cs typeface="Comic Sans MS"/>
              </a:rPr>
              <a:t>long-</a:t>
            </a:r>
            <a:r>
              <a:rPr lang="en-US" sz="3600" dirty="0" err="1" smtClean="0">
                <a:solidFill>
                  <a:schemeClr val="accent5"/>
                </a:solidFill>
                <a:latin typeface="Comic Sans MS"/>
                <a:cs typeface="Comic Sans MS"/>
              </a:rPr>
              <a:t>barrelled</a:t>
            </a:r>
            <a:r>
              <a:rPr lang="en-US" sz="3600" dirty="0" smtClean="0">
                <a:solidFill>
                  <a:schemeClr val="accent5"/>
                </a:solidFill>
                <a:latin typeface="Comic Sans MS"/>
                <a:cs typeface="Comic Sans MS"/>
              </a:rPr>
              <a:t> </a:t>
            </a:r>
            <a:r>
              <a:rPr lang="en-US" sz="3600" dirty="0">
                <a:solidFill>
                  <a:schemeClr val="accent5"/>
                </a:solidFill>
                <a:latin typeface="Comic Sans MS"/>
                <a:cs typeface="Comic Sans MS"/>
              </a:rPr>
              <a:t>gun fired from the shoulder.</a:t>
            </a:r>
          </a:p>
          <a:p>
            <a:pPr marL="0" indent="0" algn="ctr">
              <a:buNone/>
            </a:pPr>
            <a:endParaRPr lang="en-US" sz="3600" dirty="0">
              <a:solidFill>
                <a:schemeClr val="accent5"/>
              </a:solidFill>
              <a:latin typeface="Comic Sans MS"/>
              <a:cs typeface="Comic Sans MS"/>
            </a:endParaRPr>
          </a:p>
          <a:p>
            <a:r>
              <a:rPr lang="en-US" sz="1800" dirty="0">
                <a:solidFill>
                  <a:schemeClr val="tx1"/>
                </a:solidFill>
                <a:latin typeface="Comic Sans MS"/>
                <a:cs typeface="Comic Sans MS"/>
              </a:rPr>
              <a:t>‘The soldier fired a musket.’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8811" y="6361358"/>
            <a:ext cx="269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/>
              </a:rPr>
              <a:t>back to word list</a:t>
            </a:r>
            <a:endParaRPr lang="en-US" dirty="0"/>
          </a:p>
        </p:txBody>
      </p:sp>
      <p:sp>
        <p:nvSpPr>
          <p:cNvPr id="7" name="Left Arrow 6">
            <a:hlinkClick r:id="rId2" action="ppaction://hlinksldjump"/>
          </p:cNvPr>
          <p:cNvSpPr/>
          <p:nvPr/>
        </p:nvSpPr>
        <p:spPr>
          <a:xfrm>
            <a:off x="2171005" y="6415879"/>
            <a:ext cx="553606" cy="249921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1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3772792"/>
            <a:ext cx="4260338" cy="908389"/>
          </a:xfrm>
        </p:spPr>
      </p:pic>
    </p:spTree>
    <p:extLst>
      <p:ext uri="{BB962C8B-B14F-4D97-AF65-F5344CB8AC3E}">
        <p14:creationId xmlns:p14="http://schemas.microsoft.com/office/powerpoint/2010/main" val="2731599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D6862D"/>
                </a:solidFill>
                <a:latin typeface="Comic Sans MS"/>
                <a:cs typeface="Comic Sans MS"/>
              </a:rPr>
              <a:t>pistol</a:t>
            </a:r>
            <a:r>
              <a:rPr lang="en-US" dirty="0">
                <a:latin typeface="Comic Sans MS"/>
                <a:cs typeface="Comic Sans MS"/>
              </a:rPr>
              <a:t/>
            </a:r>
            <a:br>
              <a:rPr lang="en-US" dirty="0">
                <a:latin typeface="Comic Sans MS"/>
                <a:cs typeface="Comic Sans MS"/>
              </a:rPr>
            </a:br>
            <a:r>
              <a:rPr lang="en-US" sz="1800" dirty="0">
                <a:latin typeface="Comic Sans MS"/>
                <a:cs typeface="Comic Sans MS"/>
              </a:rPr>
              <a:t>His </a:t>
            </a:r>
            <a:r>
              <a:rPr lang="en-US" sz="1800" dirty="0">
                <a:solidFill>
                  <a:srgbClr val="D0BE40"/>
                </a:solidFill>
                <a:latin typeface="Comic Sans MS"/>
                <a:cs typeface="Comic Sans MS"/>
              </a:rPr>
              <a:t>pistol</a:t>
            </a:r>
            <a:r>
              <a:rPr lang="en-US" sz="1800" dirty="0">
                <a:latin typeface="Comic Sans MS"/>
                <a:cs typeface="Comic Sans MS"/>
              </a:rPr>
              <a:t> butts a-twinkle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>
                <a:latin typeface="Comic Sans MS"/>
                <a:cs typeface="Comic Sans MS"/>
              </a:rPr>
              <a:t>noun</a:t>
            </a:r>
          </a:p>
          <a:p>
            <a:endParaRPr lang="en-US" dirty="0"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accent5"/>
                </a:solidFill>
                <a:latin typeface="Comic Sans MS"/>
                <a:cs typeface="Comic Sans MS"/>
              </a:rPr>
              <a:t>A small gun that can be fired with one hand.</a:t>
            </a:r>
          </a:p>
          <a:p>
            <a:pPr marL="0" indent="0" algn="ctr">
              <a:buNone/>
            </a:pPr>
            <a:endParaRPr lang="en-US" sz="3600" dirty="0">
              <a:solidFill>
                <a:schemeClr val="accent5"/>
              </a:solidFill>
              <a:latin typeface="Comic Sans MS"/>
              <a:cs typeface="Comic Sans MS"/>
            </a:endParaRPr>
          </a:p>
          <a:p>
            <a:r>
              <a:rPr lang="en-US" sz="1800" dirty="0">
                <a:solidFill>
                  <a:schemeClr val="tx1"/>
                </a:solidFill>
                <a:latin typeface="Comic Sans MS"/>
                <a:cs typeface="Comic Sans MS"/>
              </a:rPr>
              <a:t>‘She shot at him with a pistol.’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57010" y="6361358"/>
            <a:ext cx="269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/>
              </a:rPr>
              <a:t>back to word list</a:t>
            </a:r>
            <a:endParaRPr lang="en-US" dirty="0"/>
          </a:p>
        </p:txBody>
      </p:sp>
      <p:sp>
        <p:nvSpPr>
          <p:cNvPr id="7" name="Left Arrow 6">
            <a:hlinkClick r:id="rId2" action="ppaction://hlinksldjump"/>
          </p:cNvPr>
          <p:cNvSpPr/>
          <p:nvPr/>
        </p:nvSpPr>
        <p:spPr>
          <a:xfrm>
            <a:off x="7631081" y="6415879"/>
            <a:ext cx="553606" cy="249921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1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276475"/>
            <a:ext cx="3803650" cy="3803650"/>
          </a:xfrm>
        </p:spPr>
      </p:pic>
    </p:spTree>
    <p:extLst>
      <p:ext uri="{BB962C8B-B14F-4D97-AF65-F5344CB8AC3E}">
        <p14:creationId xmlns:p14="http://schemas.microsoft.com/office/powerpoint/2010/main" val="1689974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14" t="19181" r="16147" b="15733"/>
          <a:stretch/>
        </p:blipFill>
        <p:spPr bwMode="auto">
          <a:xfrm>
            <a:off x="0" y="551793"/>
            <a:ext cx="9174695" cy="6306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9921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Hardcover.thmx</Template>
  <TotalTime>2044</TotalTime>
  <Words>383</Words>
  <Application>Microsoft Office PowerPoint</Application>
  <PresentationFormat>On-screen Show (4:3)</PresentationFormat>
  <Paragraphs>73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Book Antiqua</vt:lpstr>
      <vt:lpstr>Calibri</vt:lpstr>
      <vt:lpstr>Comic Sans MS</vt:lpstr>
      <vt:lpstr>Wingdings</vt:lpstr>
      <vt:lpstr>Hardcover</vt:lpstr>
      <vt:lpstr>The Highwayman</vt:lpstr>
      <vt:lpstr>ale They said no word to the landlord, they drank his ale instead</vt:lpstr>
      <vt:lpstr>casement Two of them knelt at her casement, with muskets at their side!</vt:lpstr>
      <vt:lpstr>dawning he did not come in the dawning; he did not come at noon</vt:lpstr>
      <vt:lpstr>gagged But they gagged his daughter and bound her to the foot of her narrow bed</vt:lpstr>
      <vt:lpstr>jest They had tied her up to attention, with many a sniggering jest </vt:lpstr>
      <vt:lpstr>musket They had bound a musket beside her, with the barrel beneath her breast!</vt:lpstr>
      <vt:lpstr>pistol His pistol butts a-twinkle</vt:lpstr>
      <vt:lpstr>PowerPoint Presentation</vt:lpstr>
      <vt:lpstr>sniggering They had tied her up to attention, with many a sniggering jest</vt:lpstr>
      <vt:lpstr>tawny And out o’ the tawny sunset, before the rise o’ the moon</vt:lpstr>
      <vt:lpstr>writhed She writhed her hands till her fingers were wet with sweat or blood!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Deidre Holes</dc:creator>
  <cp:lastModifiedBy>Burns, Rachel</cp:lastModifiedBy>
  <cp:revision>59</cp:revision>
  <dcterms:created xsi:type="dcterms:W3CDTF">2013-02-21T12:51:30Z</dcterms:created>
  <dcterms:modified xsi:type="dcterms:W3CDTF">2021-01-21T14:39:56Z</dcterms:modified>
</cp:coreProperties>
</file>