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19057-60F5-4772-BE62-ABC4675191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47059-E680-446E-8D35-C18B9454DF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ABCB15-AAAA-4468-8B59-F4F64AAADF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D383AB3-5F91-4F62-89A4-D1BA9FE04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EF57D1D-96F2-4FCB-87C8-B9292C0AF3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75243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5CF3AD-81F2-4053-9A39-BED24A42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3EC744-38C8-4ACB-991B-C4BCC2449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F09913-1CAA-41E0-8090-3EC86220C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9F55B5-7257-4561-BFC1-C25CD65069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F4D114-6007-44CF-A59A-3E2A57E31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5292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429C8F2-7647-4B01-9C52-4C8A5123147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FA69720-4CFC-4FF1-913D-8CDE1AD55AD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98396A-E2C2-4767-90F9-BC2BFE8BB5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85D001-6F76-4ACF-BA2D-6E068FA89C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B8DB77-7E64-4A05-AFA7-3BCA2A9F4A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31346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0D43F6-8B82-4EF5-B147-2745660246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5CF8EB-29DF-4817-A553-9B27C2CC3F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C06FA7-0E73-4308-BCFC-320444DC0D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83220C-3957-484F-B3A4-C5486A3D5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045074-FC92-476C-BA68-AE399F64E3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251190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2A43D-D530-401B-B73B-6C22F741A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6307EA-73FA-428B-9E4A-1089BC1D10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56349E4-A730-4617-A829-55C90B17D6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337F7BE-D334-4BB0-8C26-C4C89B6012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52C58C-8F66-4F95-9BDB-AD3F6245D0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058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A70E4B-4B51-4F27-8239-90CF85462E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CA1E37-62E9-4F75-8929-42CD7A0688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43FD8F-A82A-45D7-8625-87A07994E6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90F9F6F-82C5-409B-BCF1-38552F8890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913956-3C74-4DCA-81DD-1C7099734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FAED3F-AA90-414D-96CE-286B22737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98598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1EF66-EAC2-4B48-9125-56630592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6C2382-467F-413C-AD88-865DBBF8F6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64F5259-7F9E-4532-B781-1179C07D76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63BC560-3A1E-43EA-BA31-8934E17ED0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9C08F3-E0E1-4982-B113-632EB73404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9E7B95A-9ECF-420A-864B-1E4BE7FF9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94F702B-DB4B-43A0-A1A9-B372E1A541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949EF74-FF7B-4DFF-AF19-A9DA44124E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85620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D2699A-E5B8-40D9-AB1A-3D8E6D9CDE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81A48B-5352-4846-96F6-4285AC5755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4172FD6-CDCA-4211-9D10-278C8C1B09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B65C2A9-3F6C-4A23-9993-EEA39664C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5839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BF30F9-D509-4525-9D53-E4C8F8D782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848F6F-F462-4CF6-A5A7-A56E48F5AD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6C1408-40A2-4B51-8254-43A66D17BB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68084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E7324-82E7-4ECF-BDCE-088CD86DBE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6791C5-0435-485C-A0C7-1F891ED0611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3AC7D74-C355-4BF1-AE7E-9787F47188C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E3C3EF2-F4E2-44DA-8A38-19E97EF589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F215159-5D6D-49AF-B5C2-A462AE19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ACB1C2-9C7F-43E5-BF83-7655441F9D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45696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CAF58F-8282-4C92-8D2A-B8CFFF454F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1B5BCDA-B82E-45DA-9162-C13841B5975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E2BC05C-343E-4BD8-9893-08C8B358C3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634FCC-919D-480A-96A8-5D29A8020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5A1503E-8E0E-4916-8508-B7EB11040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53DDB0-5993-4C16-9E20-85D614E870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8303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3A180DC-99EE-4D91-977F-899503DE9A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198498-6A8D-42C7-BC73-93F6D5FEB2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EB196A-08E0-4EC5-9303-B82A25431A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FF07F-AAD9-4D85-A04F-2E603B2CB926}" type="datetimeFigureOut">
              <a:rPr lang="en-GB" smtClean="0"/>
              <a:t>15/01/2021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87E3E4-941C-4603-A9F4-86EE5787CC7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7C3E70-FD08-4497-8175-CC7C3685E3B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4674CB-120B-4B11-9D45-D180F901394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0977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6" Type="http://schemas.openxmlformats.org/officeDocument/2006/relationships/image" Target="../media/image3.png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7.m4a"/><Relationship Id="rId1" Type="http://schemas.microsoft.com/office/2007/relationships/media" Target="../media/media7.m4a"/><Relationship Id="rId5" Type="http://schemas.openxmlformats.org/officeDocument/2006/relationships/image" Target="../media/image3.png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5" Type="http://schemas.openxmlformats.org/officeDocument/2006/relationships/image" Target="../media/image3.pn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C2D4CD65-4B09-4F39-92C3-9BD66C54496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9774" y="935806"/>
            <a:ext cx="9144000" cy="1655762"/>
          </a:xfrm>
        </p:spPr>
        <p:txBody>
          <a:bodyPr/>
          <a:lstStyle/>
          <a:p>
            <a:endParaRPr lang="en-GB" dirty="0"/>
          </a:p>
          <a:p>
            <a:r>
              <a:rPr lang="en-GB" sz="4800" dirty="0">
                <a:latin typeface="Arial" panose="020B0604020202020204" pitchFamily="34" charset="0"/>
                <a:cs typeface="Arial" panose="020B0604020202020204" pitchFamily="34" charset="0"/>
              </a:rPr>
              <a:t>Recognising a third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439547-4F82-4681-B0F3-90EF80D8495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609" t="30519" r="43261" b="55195"/>
          <a:stretch/>
        </p:blipFill>
        <p:spPr>
          <a:xfrm>
            <a:off x="5035829" y="2911454"/>
            <a:ext cx="4386469" cy="2493194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5509CBC9-A73F-436C-BA81-69FC442A74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5948" y="2261386"/>
            <a:ext cx="2239617" cy="3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0A846A4-D98E-450A-B7D5-0B27DF2CAC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925878" y="57499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06353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9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3">
            <a:extLst>
              <a:ext uri="{FF2B5EF4-FFF2-40B4-BE49-F238E27FC236}">
                <a16:creationId xmlns:a16="http://schemas.microsoft.com/office/drawing/2014/main" id="{C1C3B4BC-328C-4206-91C4-CB0DA8EFDF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8141" y="942575"/>
            <a:ext cx="4696099" cy="2067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4000" dirty="0">
                <a:cs typeface="Arial" panose="020B0604020202020204" pitchFamily="34" charset="0"/>
              </a:rPr>
              <a:t>To </a:t>
            </a:r>
            <a:r>
              <a:rPr lang="en-GB" altLang="en-US" sz="4000" b="1" dirty="0">
                <a:solidFill>
                  <a:srgbClr val="DD2026"/>
                </a:solidFill>
                <a:cs typeface="Arial" panose="020B0604020202020204" pitchFamily="34" charset="0"/>
              </a:rPr>
              <a:t>third</a:t>
            </a:r>
            <a:r>
              <a:rPr lang="en-GB" altLang="en-US" sz="4000" dirty="0">
                <a:cs typeface="Arial" panose="020B0604020202020204" pitchFamily="34" charset="0"/>
              </a:rPr>
              <a:t> something is to split a whole into </a:t>
            </a:r>
            <a:r>
              <a:rPr lang="en-GB" altLang="en-US" sz="4000" b="1" dirty="0">
                <a:solidFill>
                  <a:srgbClr val="DD2026"/>
                </a:solidFill>
                <a:cs typeface="Arial" panose="020B0604020202020204" pitchFamily="34" charset="0"/>
              </a:rPr>
              <a:t>3 equal parts</a:t>
            </a:r>
            <a:r>
              <a:rPr lang="en-GB" altLang="en-US" sz="4000" dirty="0">
                <a:cs typeface="Arial" panose="020B0604020202020204" pitchFamily="34" charset="0"/>
              </a:rPr>
              <a:t>. </a:t>
            </a:r>
          </a:p>
        </p:txBody>
      </p:sp>
      <p:pic>
        <p:nvPicPr>
          <p:cNvPr id="7" name="Picture 1">
            <a:extLst>
              <a:ext uri="{FF2B5EF4-FFF2-40B4-BE49-F238E27FC236}">
                <a16:creationId xmlns:a16="http://schemas.microsoft.com/office/drawing/2014/main" id="{63D66D80-E5C5-41CF-9E29-70ECF6E811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8666" y="116889"/>
            <a:ext cx="1715905" cy="29062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>
            <a:extLst>
              <a:ext uri="{FF2B5EF4-FFF2-40B4-BE49-F238E27FC236}">
                <a16:creationId xmlns:a16="http://schemas.microsoft.com/office/drawing/2014/main" id="{7F52A302-798E-45FE-8451-D285F77D4D32}"/>
              </a:ext>
            </a:extLst>
          </p:cNvPr>
          <p:cNvSpPr/>
          <p:nvPr/>
        </p:nvSpPr>
        <p:spPr>
          <a:xfrm>
            <a:off x="478114" y="441263"/>
            <a:ext cx="2756452" cy="1662537"/>
          </a:xfrm>
          <a:prstGeom prst="wedgeRoundRectCallout">
            <a:avLst>
              <a:gd name="adj1" fmla="val 146649"/>
              <a:gd name="adj2" fmla="val -2363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is a third?</a:t>
            </a:r>
            <a:endParaRPr lang="en-GB" sz="4000" dirty="0">
              <a:solidFill>
                <a:schemeClr val="tx1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6F70B17-02A7-424D-B612-4D649D7FCC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14" y="3396879"/>
            <a:ext cx="2910301" cy="19916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3">
            <a:extLst>
              <a:ext uri="{FF2B5EF4-FFF2-40B4-BE49-F238E27FC236}">
                <a16:creationId xmlns:a16="http://schemas.microsoft.com/office/drawing/2014/main" id="{EF5F2FCF-090F-4EB9-AFF8-C68066912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27614" y="3124707"/>
            <a:ext cx="3270527" cy="2263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000" dirty="0">
                <a:cs typeface="Arial" panose="020B0604020202020204" pitchFamily="34" charset="0"/>
              </a:rPr>
              <a:t>The whole pie has been split into </a:t>
            </a:r>
            <a:r>
              <a:rPr lang="en-GB" altLang="en-US" sz="4000" b="1" dirty="0">
                <a:solidFill>
                  <a:srgbClr val="B17ED8"/>
                </a:solidFill>
                <a:cs typeface="Arial" panose="020B0604020202020204" pitchFamily="34" charset="0"/>
              </a:rPr>
              <a:t> </a:t>
            </a:r>
            <a:r>
              <a:rPr lang="en-GB" altLang="en-US" sz="4000" b="1" dirty="0">
                <a:solidFill>
                  <a:srgbClr val="DD2026"/>
                </a:solidFill>
                <a:cs typeface="Arial" panose="020B0604020202020204" pitchFamily="34" charset="0"/>
              </a:rPr>
              <a:t>equal parts</a:t>
            </a:r>
            <a:r>
              <a:rPr lang="en-GB" altLang="en-US" sz="4000" dirty="0">
                <a:cs typeface="Arial" panose="020B0604020202020204" pitchFamily="34" charset="0"/>
              </a:rPr>
              <a:t>. </a:t>
            </a:r>
          </a:p>
        </p:txBody>
      </p:sp>
      <p:sp>
        <p:nvSpPr>
          <p:cNvPr id="11" name="Rectangle 3">
            <a:extLst>
              <a:ext uri="{FF2B5EF4-FFF2-40B4-BE49-F238E27FC236}">
                <a16:creationId xmlns:a16="http://schemas.microsoft.com/office/drawing/2014/main" id="{6F1261E0-E7FF-4141-A63D-2B87FEC724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25211" y="6072774"/>
            <a:ext cx="7451241" cy="668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4000" dirty="0">
                <a:cs typeface="Arial" panose="020B0604020202020204" pitchFamily="34" charset="0"/>
              </a:rPr>
              <a:t>Each part is worth a     </a:t>
            </a:r>
            <a:r>
              <a:rPr lang="en-GB" altLang="en-US" sz="4000" dirty="0">
                <a:solidFill>
                  <a:srgbClr val="FF0000"/>
                </a:solidFill>
                <a:cs typeface="Arial" panose="020B0604020202020204" pitchFamily="34" charset="0"/>
              </a:rPr>
              <a:t>third </a:t>
            </a:r>
            <a:r>
              <a:rPr lang="en-GB" altLang="en-US" sz="4000" dirty="0">
                <a:cs typeface="Arial" panose="020B0604020202020204" pitchFamily="34" charset="0"/>
              </a:rPr>
              <a:t>     </a:t>
            </a:r>
            <a:r>
              <a:rPr lang="en-GB" altLang="en-US" sz="4000" dirty="0">
                <a:latin typeface="Century Gothic" panose="020B0502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2" name="Rectangle 12">
            <a:extLst>
              <a:ext uri="{FF2B5EF4-FFF2-40B4-BE49-F238E27FC236}">
                <a16:creationId xmlns:a16="http://schemas.microsoft.com/office/drawing/2014/main" id="{9C875D15-B98B-476B-B543-973E1567AC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2510" y="6122929"/>
            <a:ext cx="1830691" cy="568025"/>
          </a:xfrm>
          <a:prstGeom prst="rect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endParaRPr lang="en-US" altLang="en-US" sz="6000" b="1">
              <a:solidFill>
                <a:srgbClr val="990099"/>
              </a:solidFill>
              <a:latin typeface="Trebuchet MS" panose="020B0603020202020204" pitchFamily="34" charset="0"/>
            </a:endParaRPr>
          </a:p>
        </p:txBody>
      </p:sp>
      <p:cxnSp>
        <p:nvCxnSpPr>
          <p:cNvPr id="13" name="Straight Connector 20">
            <a:extLst>
              <a:ext uri="{FF2B5EF4-FFF2-40B4-BE49-F238E27FC236}">
                <a16:creationId xmlns:a16="http://schemas.microsoft.com/office/drawing/2014/main" id="{CF23D993-7060-4A0E-937B-B4461B974A44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838281" y="4364855"/>
            <a:ext cx="1018059" cy="408085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Connector 20">
            <a:extLst>
              <a:ext uri="{FF2B5EF4-FFF2-40B4-BE49-F238E27FC236}">
                <a16:creationId xmlns:a16="http://schemas.microsoft.com/office/drawing/2014/main" id="{9DCA66EE-3FC4-4998-925B-41CD24D727A3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1896018" y="4364855"/>
            <a:ext cx="1068871" cy="461180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0" name="Straight Connector 20">
            <a:extLst>
              <a:ext uri="{FF2B5EF4-FFF2-40B4-BE49-F238E27FC236}">
                <a16:creationId xmlns:a16="http://schemas.microsoft.com/office/drawing/2014/main" id="{02286261-21EB-4BDE-A17F-3A046E964933}"/>
              </a:ext>
            </a:extLst>
          </p:cNvPr>
          <p:cNvCxnSpPr>
            <a:cxnSpLocks noChangeShapeType="1"/>
          </p:cNvCxnSpPr>
          <p:nvPr/>
        </p:nvCxnSpPr>
        <p:spPr bwMode="auto">
          <a:xfrm flipV="1">
            <a:off x="1872849" y="3578087"/>
            <a:ext cx="60415" cy="786768"/>
          </a:xfrm>
          <a:prstGeom prst="line">
            <a:avLst/>
          </a:prstGeom>
          <a:noFill/>
          <a:ln w="76200" algn="ctr">
            <a:solidFill>
              <a:schemeClr val="bg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B62F3F4-EB5E-4656-BC89-9AEA5FB7748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0787270" y="521962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078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25638" fill="hold"/>
                                        <p:tgtEl>
                                          <p:spTgt spid="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79B966D-D098-4C8B-8875-C878B0E84E4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3843" y="969687"/>
            <a:ext cx="7416800" cy="642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4200" dirty="0">
                <a:latin typeface="Century Gothic" panose="020B0502020202020204" pitchFamily="34" charset="0"/>
                <a:cs typeface="Arial" panose="020B0604020202020204" pitchFamily="34" charset="0"/>
              </a:rPr>
              <a:t>A </a:t>
            </a:r>
            <a:r>
              <a:rPr lang="en-GB" altLang="en-US" sz="4200" b="1" dirty="0">
                <a:solidFill>
                  <a:srgbClr val="DD2026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third</a:t>
            </a:r>
            <a:r>
              <a:rPr lang="en-GB" altLang="en-US" sz="4200" dirty="0">
                <a:latin typeface="Century Gothic" panose="020B0502020202020204" pitchFamily="34" charset="0"/>
                <a:cs typeface="Arial" panose="020B0604020202020204" pitchFamily="34" charset="0"/>
              </a:rPr>
              <a:t> can be written as:</a:t>
            </a:r>
          </a:p>
        </p:txBody>
      </p:sp>
      <p:sp>
        <p:nvSpPr>
          <p:cNvPr id="5" name="Rectangle 3">
            <a:extLst>
              <a:ext uri="{FF2B5EF4-FFF2-40B4-BE49-F238E27FC236}">
                <a16:creationId xmlns:a16="http://schemas.microsoft.com/office/drawing/2014/main" id="{D6BE68CA-0BEE-4932-98F6-6800BBBAD8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5228" y="1833563"/>
            <a:ext cx="697266" cy="1712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5000" b="1" dirty="0">
                <a:latin typeface="Century Gothic" panose="020B0502020202020204" pitchFamily="34" charset="0"/>
                <a:cs typeface="Arial" panose="020B0604020202020204" pitchFamily="34" charset="0"/>
              </a:rPr>
              <a:t>1</a:t>
            </a:r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200D27D1-C2C4-4C04-8AF5-6078175189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280" t="63837" r="34033" b="32777"/>
          <a:stretch>
            <a:fillRect/>
          </a:stretch>
        </p:blipFill>
        <p:spPr bwMode="auto">
          <a:xfrm>
            <a:off x="823843" y="3628676"/>
            <a:ext cx="1371600" cy="180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EB461B17-E31C-41D2-9169-D5214F550883}"/>
              </a:ext>
            </a:extLst>
          </p:cNvPr>
          <p:cNvSpPr>
            <a:spLocks noChangeArrowheads="1"/>
          </p:cNvSpPr>
          <p:nvPr/>
        </p:nvSpPr>
        <p:spPr bwMode="auto">
          <a:xfrm flipH="1">
            <a:off x="762001" y="3989892"/>
            <a:ext cx="1283720" cy="176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15000" b="1" dirty="0">
                <a:latin typeface="Century Gothic" panose="020B0502020202020204" pitchFamily="34" charset="0"/>
                <a:cs typeface="Arial" panose="020B0604020202020204" pitchFamily="34" charset="0"/>
              </a:rPr>
              <a:t>3</a:t>
            </a: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92B1E78-67CF-4499-9A8B-9E13FA66D679}"/>
              </a:ext>
            </a:extLst>
          </p:cNvPr>
          <p:cNvGrpSpPr>
            <a:grpSpLocks/>
          </p:cNvGrpSpPr>
          <p:nvPr/>
        </p:nvGrpSpPr>
        <p:grpSpPr bwMode="auto">
          <a:xfrm>
            <a:off x="2354263" y="2141538"/>
            <a:ext cx="6027737" cy="1463675"/>
            <a:chOff x="3359887" y="2141344"/>
            <a:chExt cx="6028664" cy="1462828"/>
          </a:xfrm>
        </p:grpSpPr>
        <p:sp>
          <p:nvSpPr>
            <p:cNvPr id="9" name="Arrow: Right 18">
              <a:extLst>
                <a:ext uri="{FF2B5EF4-FFF2-40B4-BE49-F238E27FC236}">
                  <a16:creationId xmlns:a16="http://schemas.microsoft.com/office/drawing/2014/main" id="{81E00A9A-1D9F-4E9C-9EB8-3D652F3AD4F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359887" y="2594344"/>
              <a:ext cx="978408" cy="484632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DD202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0" name="Rectangle 19">
              <a:extLst>
                <a:ext uri="{FF2B5EF4-FFF2-40B4-BE49-F238E27FC236}">
                  <a16:creationId xmlns:a16="http://schemas.microsoft.com/office/drawing/2014/main" id="{BC87ADFB-8C24-4ACB-9D6D-3BCFE795ED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2141344"/>
              <a:ext cx="4816552" cy="1390633"/>
            </a:xfrm>
            <a:prstGeom prst="rect">
              <a:avLst/>
            </a:prstGeom>
            <a:solidFill>
              <a:srgbClr val="DD2026">
                <a:alpha val="3411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1" name="Rectangle 3">
              <a:extLst>
                <a:ext uri="{FF2B5EF4-FFF2-40B4-BE49-F238E27FC236}">
                  <a16:creationId xmlns:a16="http://schemas.microsoft.com/office/drawing/2014/main" id="{8D854343-E29D-458B-99B3-627A6B4DEB0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39903" y="2213539"/>
              <a:ext cx="3912783" cy="1390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GB" altLang="en-US" sz="2800" dirty="0">
                  <a:cs typeface="Arial" panose="020B0604020202020204" pitchFamily="34" charset="0"/>
                </a:rPr>
                <a:t>The top number tells us how many parts we are talking about.</a:t>
              </a: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073E2E71-9BAD-453D-B180-BD8C88DC21D5}"/>
              </a:ext>
            </a:extLst>
          </p:cNvPr>
          <p:cNvGrpSpPr>
            <a:grpSpLocks/>
          </p:cNvGrpSpPr>
          <p:nvPr/>
        </p:nvGrpSpPr>
        <p:grpSpPr bwMode="auto">
          <a:xfrm>
            <a:off x="2354263" y="4140200"/>
            <a:ext cx="6027737" cy="1452563"/>
            <a:chOff x="3359887" y="2141344"/>
            <a:chExt cx="6028664" cy="1452195"/>
          </a:xfrm>
        </p:grpSpPr>
        <p:sp>
          <p:nvSpPr>
            <p:cNvPr id="13" name="Arrow: Right 24">
              <a:extLst>
                <a:ext uri="{FF2B5EF4-FFF2-40B4-BE49-F238E27FC236}">
                  <a16:creationId xmlns:a16="http://schemas.microsoft.com/office/drawing/2014/main" id="{7AB12D00-1839-47AB-A8B5-3ADE31048AB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0800000">
              <a:off x="3359887" y="2594344"/>
              <a:ext cx="978408" cy="484632"/>
            </a:xfrm>
            <a:prstGeom prst="rightArrow">
              <a:avLst>
                <a:gd name="adj1" fmla="val 50000"/>
                <a:gd name="adj2" fmla="val 50004"/>
              </a:avLst>
            </a:prstGeom>
            <a:solidFill>
              <a:srgbClr val="DD2026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4" name="Rectangle 25">
              <a:extLst>
                <a:ext uri="{FF2B5EF4-FFF2-40B4-BE49-F238E27FC236}">
                  <a16:creationId xmlns:a16="http://schemas.microsoft.com/office/drawing/2014/main" id="{5877EE69-2DCB-4ED0-9AC9-6048845942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2141344"/>
              <a:ext cx="4816552" cy="1390633"/>
            </a:xfrm>
            <a:prstGeom prst="rect">
              <a:avLst/>
            </a:prstGeom>
            <a:solidFill>
              <a:srgbClr val="DD2026">
                <a:alpha val="34117"/>
              </a:srgbClr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>
              <a:lvl1pPr marL="342900" indent="-34290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endParaRPr lang="en-US" altLang="en-US" sz="6000" b="1">
                <a:solidFill>
                  <a:srgbClr val="990099"/>
                </a:solidFill>
                <a:latin typeface="Trebuchet MS" panose="020B0603020202020204" pitchFamily="34" charset="0"/>
              </a:endParaRPr>
            </a:p>
          </p:txBody>
        </p:sp>
        <p:sp>
          <p:nvSpPr>
            <p:cNvPr id="15" name="Rectangle 3">
              <a:extLst>
                <a:ext uri="{FF2B5EF4-FFF2-40B4-BE49-F238E27FC236}">
                  <a16:creationId xmlns:a16="http://schemas.microsoft.com/office/drawing/2014/main" id="{A445F590-A73A-482A-BC56-C7F524D05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999" y="2202906"/>
              <a:ext cx="4816552" cy="13906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>
                <a:lnSpc>
                  <a:spcPct val="90000"/>
                </a:lnSpc>
                <a:buFontTx/>
                <a:buNone/>
              </a:pPr>
              <a:r>
                <a:rPr lang="en-GB" altLang="en-US" sz="2800" dirty="0">
                  <a:cs typeface="Arial" panose="020B0604020202020204" pitchFamily="34" charset="0"/>
                </a:rPr>
                <a:t>The bottom number tells us how many equal parts the whole has been split into.</a:t>
              </a:r>
            </a:p>
          </p:txBody>
        </p:sp>
      </p:grpSp>
      <p:pic>
        <p:nvPicPr>
          <p:cNvPr id="1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37E3050D-3D6C-4ADB-8F15-BAAD812CE80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243930" y="5450316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9199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500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5C46AA05-4D49-433A-80AA-BB4C7D1F8C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07488" y="1455600"/>
            <a:ext cx="5609938" cy="23345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6600" dirty="0">
                <a:cs typeface="Arial" panose="020B0604020202020204" pitchFamily="34" charset="0"/>
              </a:rPr>
              <a:t>Which picture on each slide represents </a:t>
            </a:r>
            <a:r>
              <a:rPr lang="en-GB" altLang="en-US" sz="6600" b="1" dirty="0">
                <a:solidFill>
                  <a:srgbClr val="DD2026"/>
                </a:solidFill>
                <a:cs typeface="Arial" panose="020B0604020202020204" pitchFamily="34" charset="0"/>
              </a:rPr>
              <a:t>thirds</a:t>
            </a:r>
            <a:r>
              <a:rPr lang="en-GB" altLang="en-US" sz="6600" dirty="0">
                <a:cs typeface="Arial" panose="020B0604020202020204" pitchFamily="34" charset="0"/>
              </a:rPr>
              <a:t>?</a:t>
            </a:r>
          </a:p>
        </p:txBody>
      </p:sp>
      <p:pic>
        <p:nvPicPr>
          <p:cNvPr id="5" name="Picture 1">
            <a:extLst>
              <a:ext uri="{FF2B5EF4-FFF2-40B4-BE49-F238E27FC236}">
                <a16:creationId xmlns:a16="http://schemas.microsoft.com/office/drawing/2014/main" id="{E7884117-664E-4C43-8974-96943F6C55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9687" y="1455600"/>
            <a:ext cx="2239617" cy="379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82E539CA-6CDA-4B1A-B991-3861B123145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137913" y="5402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879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34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CA01-A38C-4FA6-BFD5-D5D6E7C3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shape represents a third?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1ABD0-34BC-4899-B3B4-B0088ADBD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18" t="29749" r="29564" b="54785"/>
          <a:stretch/>
        </p:blipFill>
        <p:spPr>
          <a:xfrm>
            <a:off x="1113182" y="2053740"/>
            <a:ext cx="9293084" cy="2915477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B4C0E7F-F768-4642-B4B9-CD0FFDC28DEB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561982" y="568187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38849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26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15CA01-A38C-4FA6-BFD5-D5D6E7C3BA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u="sng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Which shape represents a third?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C7C1ABD0-34BC-4899-B3B4-B0088ADBD0A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718" t="29749" r="29564" b="54785"/>
          <a:stretch/>
        </p:blipFill>
        <p:spPr>
          <a:xfrm>
            <a:off x="1113182" y="2053740"/>
            <a:ext cx="9293084" cy="2915477"/>
          </a:xfrm>
          <a:prstGeom prst="rect">
            <a:avLst/>
          </a:prstGeom>
        </p:spPr>
      </p:pic>
      <p:sp>
        <p:nvSpPr>
          <p:cNvPr id="3" name="Arrow: Up 2">
            <a:extLst>
              <a:ext uri="{FF2B5EF4-FFF2-40B4-BE49-F238E27FC236}">
                <a16:creationId xmlns:a16="http://schemas.microsoft.com/office/drawing/2014/main" id="{698A4A80-9274-48B7-B7D5-A893F7E0BFA4}"/>
              </a:ext>
            </a:extLst>
          </p:cNvPr>
          <p:cNvSpPr/>
          <p:nvPr/>
        </p:nvSpPr>
        <p:spPr>
          <a:xfrm>
            <a:off x="2279374" y="4969217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Arrow: Up 5">
            <a:extLst>
              <a:ext uri="{FF2B5EF4-FFF2-40B4-BE49-F238E27FC236}">
                <a16:creationId xmlns:a16="http://schemas.microsoft.com/office/drawing/2014/main" id="{5D0F91A7-7737-4F2D-8927-3013781CE2E5}"/>
              </a:ext>
            </a:extLst>
          </p:cNvPr>
          <p:cNvSpPr/>
          <p:nvPr/>
        </p:nvSpPr>
        <p:spPr>
          <a:xfrm>
            <a:off x="4605130" y="4644538"/>
            <a:ext cx="484632" cy="978408"/>
          </a:xfrm>
          <a:prstGeom prst="up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7B0C163-1C9B-4CD0-90BC-EEED25E2B54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64282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3225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790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2F54C0-39FA-48E9-AB85-668DEB9B36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033" y="686352"/>
            <a:ext cx="10561983" cy="541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827088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235075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43063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altLang="en-US" sz="4400" dirty="0">
                <a:solidFill>
                  <a:srgbClr val="00B0F0"/>
                </a:solidFill>
                <a:cs typeface="Arial" panose="020B0604020202020204" pitchFamily="34" charset="0"/>
              </a:rPr>
              <a:t>Is the statement below </a:t>
            </a:r>
            <a:r>
              <a:rPr lang="en-GB" altLang="en-US" sz="4400" b="1" dirty="0">
                <a:solidFill>
                  <a:srgbClr val="DE282E"/>
                </a:solidFill>
                <a:cs typeface="Arial" panose="020B0604020202020204" pitchFamily="34" charset="0"/>
              </a:rPr>
              <a:t>true</a:t>
            </a:r>
            <a:r>
              <a:rPr lang="en-GB" altLang="en-US" sz="4400" dirty="0">
                <a:cs typeface="Arial" panose="020B0604020202020204" pitchFamily="34" charset="0"/>
              </a:rPr>
              <a:t> </a:t>
            </a:r>
            <a:r>
              <a:rPr lang="en-GB" altLang="en-US" sz="4400" dirty="0">
                <a:solidFill>
                  <a:srgbClr val="00B0F0"/>
                </a:solidFill>
                <a:cs typeface="Arial" panose="020B0604020202020204" pitchFamily="34" charset="0"/>
              </a:rPr>
              <a:t>or</a:t>
            </a:r>
            <a:r>
              <a:rPr lang="en-GB" altLang="en-US" sz="4400" dirty="0">
                <a:cs typeface="Arial" panose="020B0604020202020204" pitchFamily="34" charset="0"/>
              </a:rPr>
              <a:t> </a:t>
            </a:r>
            <a:r>
              <a:rPr lang="en-GB" altLang="en-US" sz="4400" b="1" dirty="0">
                <a:solidFill>
                  <a:srgbClr val="DE282E"/>
                </a:solidFill>
                <a:cs typeface="Arial" panose="020B0604020202020204" pitchFamily="34" charset="0"/>
              </a:rPr>
              <a:t>false</a:t>
            </a:r>
            <a:r>
              <a:rPr lang="en-GB" altLang="en-US" sz="4400" b="1" dirty="0">
                <a:solidFill>
                  <a:srgbClr val="00B0F0"/>
                </a:solidFill>
                <a:cs typeface="Arial" panose="020B0604020202020204" pitchFamily="34" charset="0"/>
              </a:rPr>
              <a:t>?</a:t>
            </a:r>
            <a:r>
              <a:rPr lang="en-GB" altLang="en-US" sz="4400" dirty="0">
                <a:solidFill>
                  <a:srgbClr val="00B0F0"/>
                </a:solidFill>
                <a:cs typeface="Arial" panose="020B0604020202020204" pitchFamily="34" charset="0"/>
              </a:rPr>
              <a:t> </a:t>
            </a: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F93E688-4D22-444B-A746-F899EDF39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20434376"/>
              </p:ext>
            </p:extLst>
          </p:nvPr>
        </p:nvGraphicFramePr>
        <p:xfrm>
          <a:off x="1470991" y="2116207"/>
          <a:ext cx="5459896" cy="172878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3603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2386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728788"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>
                    <a:solidFill>
                      <a:srgbClr val="00E60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T="45715" marB="4571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BF805C22-F5DE-4AA5-A1CF-D58043815AD4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5091320" y="2116207"/>
            <a:ext cx="0" cy="172878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7" name="Group 1">
            <a:extLst>
              <a:ext uri="{FF2B5EF4-FFF2-40B4-BE49-F238E27FC236}">
                <a16:creationId xmlns:a16="http://schemas.microsoft.com/office/drawing/2014/main" id="{F375A584-FC48-43C8-9408-2C8751625BB3}"/>
              </a:ext>
            </a:extLst>
          </p:cNvPr>
          <p:cNvGrpSpPr>
            <a:grpSpLocks/>
          </p:cNvGrpSpPr>
          <p:nvPr/>
        </p:nvGrpSpPr>
        <p:grpSpPr bwMode="auto">
          <a:xfrm>
            <a:off x="1599026" y="4733512"/>
            <a:ext cx="5203825" cy="1011237"/>
            <a:chOff x="1765692" y="3461716"/>
            <a:chExt cx="5203950" cy="1012480"/>
          </a:xfrm>
        </p:grpSpPr>
        <p:sp>
          <p:nvSpPr>
            <p:cNvPr id="8" name="Rectangle 3">
              <a:extLst>
                <a:ext uri="{FF2B5EF4-FFF2-40B4-BE49-F238E27FC236}">
                  <a16:creationId xmlns:a16="http://schemas.microsoft.com/office/drawing/2014/main" id="{18E04547-290B-4E5D-9408-5F4BBF9297B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74358" y="3697287"/>
              <a:ext cx="4795284" cy="5413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lvl1pPr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827088" indent="-28575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235075" indent="-22860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43063" indent="-22860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algn="ctr" eaLnBrk="1" hangingPunct="1">
                <a:lnSpc>
                  <a:spcPct val="90000"/>
                </a:lnSpc>
                <a:buFontTx/>
                <a:buNone/>
              </a:pPr>
              <a:r>
                <a:rPr lang="en-GB" altLang="en-US">
                  <a:latin typeface="Century Gothic" panose="020B0502020202020204" pitchFamily="34" charset="0"/>
                  <a:cs typeface="Arial" panose="020B0604020202020204" pitchFamily="34" charset="0"/>
                </a:rPr>
                <a:t>of the shape is shaded.</a:t>
              </a:r>
              <a:endParaRPr lang="en-GB" altLang="en-US" b="1">
                <a:latin typeface="Century Gothic" panose="020B0502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9" name="Picture 21">
              <a:extLst>
                <a:ext uri="{FF2B5EF4-FFF2-40B4-BE49-F238E27FC236}">
                  <a16:creationId xmlns:a16="http://schemas.microsoft.com/office/drawing/2014/main" id="{7C4FA1AE-0067-40C1-AF72-91BCCF1B2AB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1081" t="17012" r="29903" b="24442"/>
            <a:stretch>
              <a:fillRect/>
            </a:stretch>
          </p:blipFill>
          <p:spPr bwMode="auto">
            <a:xfrm>
              <a:off x="1765692" y="3461716"/>
              <a:ext cx="377750" cy="1012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C0B1375F-5DAD-491D-8BF1-9C4CE1C38298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712766" y="435919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81736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33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FC44E3-6962-4F7E-9343-3A4DA438FB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07084"/>
          </a:xfrm>
        </p:spPr>
        <p:txBody>
          <a:bodyPr/>
          <a:lstStyle/>
          <a:p>
            <a:r>
              <a:rPr lang="en-GB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Now it’s your turn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A0443F-C746-409F-A6DF-F5DE075CE043}"/>
              </a:ext>
            </a:extLst>
          </p:cNvPr>
          <p:cNvPicPr/>
          <p:nvPr/>
        </p:nvPicPr>
        <p:blipFill rotWithShape="1">
          <a:blip r:embed="rId4"/>
          <a:srcRect l="45683" t="25991" r="19863" b="17457"/>
          <a:stretch/>
        </p:blipFill>
        <p:spPr bwMode="auto">
          <a:xfrm>
            <a:off x="838200" y="1526071"/>
            <a:ext cx="6047740" cy="558165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E7684988-3D3A-42BB-8453-AB6517E4A18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744200" y="552284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0883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458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70</TotalTime>
  <Words>114</Words>
  <Application>Microsoft Office PowerPoint</Application>
  <PresentationFormat>Widescreen</PresentationFormat>
  <Paragraphs>17</Paragraphs>
  <Slides>8</Slides>
  <Notes>0</Notes>
  <HiddenSlides>0</HiddenSlides>
  <MMClips>8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Century Gothic</vt:lpstr>
      <vt:lpstr>Trebuchet MS</vt:lpstr>
      <vt:lpstr>Office Theme</vt:lpstr>
      <vt:lpstr>PowerPoint Presentation</vt:lpstr>
      <vt:lpstr>PowerPoint Presentation</vt:lpstr>
      <vt:lpstr>PowerPoint Presentation</vt:lpstr>
      <vt:lpstr>PowerPoint Presentation</vt:lpstr>
      <vt:lpstr>Which shape represents a third?</vt:lpstr>
      <vt:lpstr>Which shape represents a third?</vt:lpstr>
      <vt:lpstr>PowerPoint Presentation</vt:lpstr>
      <vt:lpstr>Now it’s your turn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Bekki Conroy</dc:creator>
  <cp:lastModifiedBy>Bekki Conroy</cp:lastModifiedBy>
  <cp:revision>8</cp:revision>
  <dcterms:created xsi:type="dcterms:W3CDTF">2021-01-15T16:56:53Z</dcterms:created>
  <dcterms:modified xsi:type="dcterms:W3CDTF">2021-01-15T18:07:52Z</dcterms:modified>
</cp:coreProperties>
</file>