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90" r:id="rId18"/>
    <p:sldId id="292" r:id="rId19"/>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5"/>
    <p:restoredTop sz="95055"/>
  </p:normalViewPr>
  <p:slideViewPr>
    <p:cSldViewPr snapToGrid="0" snapToObjects="1">
      <p:cViewPr varScale="1">
        <p:scale>
          <a:sx n="85" d="100"/>
          <a:sy n="85"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F4385E-5249-914C-8919-8656F9DF2FFB}"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5615FB-6D0B-B847-88FC-AC8858F251CE}" type="slidenum">
              <a:rPr lang="en-GB" smtClean="0"/>
              <a:t>‹#›</a:t>
            </a:fld>
            <a:endParaRPr lang="en-GB"/>
          </a:p>
        </p:txBody>
      </p:sp>
    </p:spTree>
    <p:extLst>
      <p:ext uri="{BB962C8B-B14F-4D97-AF65-F5344CB8AC3E}">
        <p14:creationId xmlns:p14="http://schemas.microsoft.com/office/powerpoint/2010/main" val="3919001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F4385E-5249-914C-8919-8656F9DF2FFB}"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5615FB-6D0B-B847-88FC-AC8858F251CE}" type="slidenum">
              <a:rPr lang="en-GB" smtClean="0"/>
              <a:t>‹#›</a:t>
            </a:fld>
            <a:endParaRPr lang="en-GB"/>
          </a:p>
        </p:txBody>
      </p:sp>
    </p:spTree>
    <p:extLst>
      <p:ext uri="{BB962C8B-B14F-4D97-AF65-F5344CB8AC3E}">
        <p14:creationId xmlns:p14="http://schemas.microsoft.com/office/powerpoint/2010/main" val="1734901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F4385E-5249-914C-8919-8656F9DF2FFB}"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5615FB-6D0B-B847-88FC-AC8858F251CE}" type="slidenum">
              <a:rPr lang="en-GB" smtClean="0"/>
              <a:t>‹#›</a:t>
            </a:fld>
            <a:endParaRPr lang="en-GB"/>
          </a:p>
        </p:txBody>
      </p:sp>
    </p:spTree>
    <p:extLst>
      <p:ext uri="{BB962C8B-B14F-4D97-AF65-F5344CB8AC3E}">
        <p14:creationId xmlns:p14="http://schemas.microsoft.com/office/powerpoint/2010/main" val="1988823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D2EBF33-0264-0345-933B-D9B4DDE7D3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33562" y="6196014"/>
            <a:ext cx="624284"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435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77554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153097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30571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28952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84839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040103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64355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F4385E-5249-914C-8919-8656F9DF2FFB}"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5615FB-6D0B-B847-88FC-AC8858F251CE}" type="slidenum">
              <a:rPr lang="en-GB" smtClean="0"/>
              <a:t>‹#›</a:t>
            </a:fld>
            <a:endParaRPr lang="en-GB"/>
          </a:p>
        </p:txBody>
      </p:sp>
    </p:spTree>
    <p:extLst>
      <p:ext uri="{BB962C8B-B14F-4D97-AF65-F5344CB8AC3E}">
        <p14:creationId xmlns:p14="http://schemas.microsoft.com/office/powerpoint/2010/main" val="3197188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852516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3407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020244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54329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2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518136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863212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4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737991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1271EB95-CD49-014E-BDB6-C5A716596B66}"/>
              </a:ext>
            </a:extLst>
          </p:cNvPr>
          <p:cNvSpPr/>
          <p:nvPr userDrawn="1"/>
        </p:nvSpPr>
        <p:spPr bwMode="auto">
          <a:xfrm>
            <a:off x="495301" y="438150"/>
            <a:ext cx="8905081"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95299" y="478895"/>
            <a:ext cx="8905081"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636234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F4385E-5249-914C-8919-8656F9DF2FFB}"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5615FB-6D0B-B847-88FC-AC8858F251CE}" type="slidenum">
              <a:rPr lang="en-GB" smtClean="0"/>
              <a:t>‹#›</a:t>
            </a:fld>
            <a:endParaRPr lang="en-GB"/>
          </a:p>
        </p:txBody>
      </p:sp>
    </p:spTree>
    <p:extLst>
      <p:ext uri="{BB962C8B-B14F-4D97-AF65-F5344CB8AC3E}">
        <p14:creationId xmlns:p14="http://schemas.microsoft.com/office/powerpoint/2010/main" val="305941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F4385E-5249-914C-8919-8656F9DF2FFB}" type="datetimeFigureOut">
              <a:rPr lang="en-GB" smtClean="0"/>
              <a:t>21/01/2021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5615FB-6D0B-B847-88FC-AC8858F251CE}" type="slidenum">
              <a:rPr lang="en-GB" smtClean="0"/>
              <a:t>‹#›</a:t>
            </a:fld>
            <a:endParaRPr lang="en-GB"/>
          </a:p>
        </p:txBody>
      </p:sp>
    </p:spTree>
    <p:extLst>
      <p:ext uri="{BB962C8B-B14F-4D97-AF65-F5344CB8AC3E}">
        <p14:creationId xmlns:p14="http://schemas.microsoft.com/office/powerpoint/2010/main" val="136202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F4385E-5249-914C-8919-8656F9DF2FFB}" type="datetimeFigureOut">
              <a:rPr lang="en-GB" smtClean="0"/>
              <a:t>21/01/2021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5615FB-6D0B-B847-88FC-AC8858F251CE}" type="slidenum">
              <a:rPr lang="en-GB" smtClean="0"/>
              <a:t>‹#›</a:t>
            </a:fld>
            <a:endParaRPr lang="en-GB"/>
          </a:p>
        </p:txBody>
      </p:sp>
    </p:spTree>
    <p:extLst>
      <p:ext uri="{BB962C8B-B14F-4D97-AF65-F5344CB8AC3E}">
        <p14:creationId xmlns:p14="http://schemas.microsoft.com/office/powerpoint/2010/main" val="1285446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F4385E-5249-914C-8919-8656F9DF2FFB}" type="datetimeFigureOut">
              <a:rPr lang="en-GB" smtClean="0"/>
              <a:t>21/01/2021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5615FB-6D0B-B847-88FC-AC8858F251CE}" type="slidenum">
              <a:rPr lang="en-GB" smtClean="0"/>
              <a:t>‹#›</a:t>
            </a:fld>
            <a:endParaRPr lang="en-GB"/>
          </a:p>
        </p:txBody>
      </p:sp>
    </p:spTree>
    <p:extLst>
      <p:ext uri="{BB962C8B-B14F-4D97-AF65-F5344CB8AC3E}">
        <p14:creationId xmlns:p14="http://schemas.microsoft.com/office/powerpoint/2010/main" val="830677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F4385E-5249-914C-8919-8656F9DF2FFB}" type="datetimeFigureOut">
              <a:rPr lang="en-GB" smtClean="0"/>
              <a:t>21/01/2021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5615FB-6D0B-B847-88FC-AC8858F251CE}" type="slidenum">
              <a:rPr lang="en-GB" smtClean="0"/>
              <a:t>‹#›</a:t>
            </a:fld>
            <a:endParaRPr lang="en-GB"/>
          </a:p>
        </p:txBody>
      </p:sp>
    </p:spTree>
    <p:extLst>
      <p:ext uri="{BB962C8B-B14F-4D97-AF65-F5344CB8AC3E}">
        <p14:creationId xmlns:p14="http://schemas.microsoft.com/office/powerpoint/2010/main" val="754468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F4385E-5249-914C-8919-8656F9DF2FFB}" type="datetimeFigureOut">
              <a:rPr lang="en-GB" smtClean="0"/>
              <a:t>21/01/2021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5615FB-6D0B-B847-88FC-AC8858F251CE}" type="slidenum">
              <a:rPr lang="en-GB" smtClean="0"/>
              <a:t>‹#›</a:t>
            </a:fld>
            <a:endParaRPr lang="en-GB"/>
          </a:p>
        </p:txBody>
      </p:sp>
    </p:spTree>
    <p:extLst>
      <p:ext uri="{BB962C8B-B14F-4D97-AF65-F5344CB8AC3E}">
        <p14:creationId xmlns:p14="http://schemas.microsoft.com/office/powerpoint/2010/main" val="227805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F4385E-5249-914C-8919-8656F9DF2FFB}" type="datetimeFigureOut">
              <a:rPr lang="en-GB" smtClean="0"/>
              <a:t>21/01/2021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5615FB-6D0B-B847-88FC-AC8858F251CE}" type="slidenum">
              <a:rPr lang="en-GB" smtClean="0"/>
              <a:t>‹#›</a:t>
            </a:fld>
            <a:endParaRPr lang="en-GB"/>
          </a:p>
        </p:txBody>
      </p:sp>
    </p:spTree>
    <p:extLst>
      <p:ext uri="{BB962C8B-B14F-4D97-AF65-F5344CB8AC3E}">
        <p14:creationId xmlns:p14="http://schemas.microsoft.com/office/powerpoint/2010/main" val="3653045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4385E-5249-914C-8919-8656F9DF2FFB}" type="datetimeFigureOut">
              <a:rPr lang="en-GB" smtClean="0"/>
              <a:t>21/01/2021</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615FB-6D0B-B847-88FC-AC8858F251CE}" type="slidenum">
              <a:rPr lang="en-GB" smtClean="0"/>
              <a:t>‹#›</a:t>
            </a:fld>
            <a:endParaRPr lang="en-GB"/>
          </a:p>
        </p:txBody>
      </p:sp>
    </p:spTree>
    <p:extLst>
      <p:ext uri="{BB962C8B-B14F-4D97-AF65-F5344CB8AC3E}">
        <p14:creationId xmlns:p14="http://schemas.microsoft.com/office/powerpoint/2010/main" val="1462342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image" Target="../media/image3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image" Target="../media/image3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image" Target="../media/image1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image" Target="../media/image2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id="{DF2F879C-8A4E-9D40-8A08-4F86069AD0C1}"/>
              </a:ext>
            </a:extLst>
          </p:cNvPr>
          <p:cNvSpPr txBox="1">
            <a:spLocks noChangeArrowheads="1"/>
          </p:cNvSpPr>
          <p:nvPr/>
        </p:nvSpPr>
        <p:spPr bwMode="auto">
          <a:xfrm>
            <a:off x="1005611" y="1"/>
            <a:ext cx="7845425"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77"/>
              </a:defRPr>
            </a:lvl1pPr>
            <a:lvl2pPr marL="742950" indent="-285750">
              <a:defRPr>
                <a:solidFill>
                  <a:schemeClr val="tx1"/>
                </a:solidFill>
                <a:latin typeface="Twinkl" pitchFamily="2" charset="77"/>
              </a:defRPr>
            </a:lvl2pPr>
            <a:lvl3pPr marL="1143000" indent="-228600">
              <a:defRPr>
                <a:solidFill>
                  <a:schemeClr val="tx1"/>
                </a:solidFill>
                <a:latin typeface="Twinkl" pitchFamily="2" charset="77"/>
              </a:defRPr>
            </a:lvl3pPr>
            <a:lvl4pPr marL="1600200" indent="-228600">
              <a:defRPr>
                <a:solidFill>
                  <a:schemeClr val="tx1"/>
                </a:solidFill>
                <a:latin typeface="Twinkl" pitchFamily="2" charset="77"/>
              </a:defRPr>
            </a:lvl4pPr>
            <a:lvl5pPr marL="2057400" indent="-228600">
              <a:defRPr>
                <a:solidFill>
                  <a:schemeClr val="tx1"/>
                </a:solidFill>
                <a:latin typeface="Twinkl" pitchFamily="2" charset="77"/>
              </a:defRPr>
            </a:lvl5pPr>
            <a:lvl6pPr marL="2514600" indent="-228600" eaLnBrk="0" fontAlgn="base" hangingPunct="0">
              <a:spcBef>
                <a:spcPct val="0"/>
              </a:spcBef>
              <a:spcAft>
                <a:spcPct val="0"/>
              </a:spcAft>
              <a:defRPr>
                <a:solidFill>
                  <a:schemeClr val="tx1"/>
                </a:solidFill>
                <a:latin typeface="Twinkl" pitchFamily="2" charset="77"/>
              </a:defRPr>
            </a:lvl6pPr>
            <a:lvl7pPr marL="2971800" indent="-228600" eaLnBrk="0" fontAlgn="base" hangingPunct="0">
              <a:spcBef>
                <a:spcPct val="0"/>
              </a:spcBef>
              <a:spcAft>
                <a:spcPct val="0"/>
              </a:spcAft>
              <a:defRPr>
                <a:solidFill>
                  <a:schemeClr val="tx1"/>
                </a:solidFill>
                <a:latin typeface="Twinkl" pitchFamily="2" charset="77"/>
              </a:defRPr>
            </a:lvl7pPr>
            <a:lvl8pPr marL="3429000" indent="-228600" eaLnBrk="0" fontAlgn="base" hangingPunct="0">
              <a:spcBef>
                <a:spcPct val="0"/>
              </a:spcBef>
              <a:spcAft>
                <a:spcPct val="0"/>
              </a:spcAft>
              <a:defRPr>
                <a:solidFill>
                  <a:schemeClr val="tx1"/>
                </a:solidFill>
                <a:latin typeface="Twinkl" pitchFamily="2" charset="77"/>
              </a:defRPr>
            </a:lvl8pPr>
            <a:lvl9pPr marL="3886200" indent="-228600" eaLnBrk="0" fontAlgn="base" hangingPunct="0">
              <a:spcBef>
                <a:spcPct val="0"/>
              </a:spcBef>
              <a:spcAft>
                <a:spcPct val="0"/>
              </a:spcAft>
              <a:defRPr>
                <a:solidFill>
                  <a:schemeClr val="tx1"/>
                </a:solidFill>
                <a:latin typeface="Twinkl" pitchFamily="2" charset="77"/>
              </a:defRPr>
            </a:lvl9pPr>
          </a:lstStyle>
          <a:p>
            <a:pPr algn="ctr"/>
            <a:r>
              <a:rPr lang="en-GB" altLang="en-US" sz="1200" dirty="0">
                <a:latin typeface="Arial" panose="020B0604020202020204" pitchFamily="34" charset="0"/>
                <a:cs typeface="Arial" panose="020B0604020202020204" pitchFamily="34" charset="0"/>
              </a:rPr>
              <a:t>22.1.21</a:t>
            </a:r>
            <a:endParaRPr lang="en-GB" altLang="en-US" sz="4400" dirty="0">
              <a:latin typeface="Arial" panose="020B0604020202020204" pitchFamily="34" charset="0"/>
              <a:cs typeface="Arial" panose="020B0604020202020204" pitchFamily="34" charset="0"/>
            </a:endParaRPr>
          </a:p>
          <a:p>
            <a:pPr algn="ctr"/>
            <a:r>
              <a:rPr lang="en-GB" altLang="en-US" sz="4400" dirty="0">
                <a:latin typeface="Arial" panose="020B0604020202020204" pitchFamily="34" charset="0"/>
                <a:cs typeface="Arial" panose="020B0604020202020204" pitchFamily="34" charset="0"/>
              </a:rPr>
              <a:t>Hansel and Gretel</a:t>
            </a:r>
          </a:p>
          <a:p>
            <a:pPr algn="ctr"/>
            <a:r>
              <a:rPr lang="en-GB" altLang="en-US" sz="4400" dirty="0">
                <a:latin typeface="Arial" panose="020B0604020202020204" pitchFamily="34" charset="0"/>
                <a:cs typeface="Arial" panose="020B0604020202020204" pitchFamily="34" charset="0"/>
              </a:rPr>
              <a:t>Part One</a:t>
            </a:r>
          </a:p>
          <a:p>
            <a:pPr algn="ctr"/>
            <a:endParaRPr lang="en-GB" altLang="en-US" sz="4400" dirty="0">
              <a:latin typeface="Arial" panose="020B0604020202020204" pitchFamily="34" charset="0"/>
              <a:cs typeface="Arial" panose="020B0604020202020204" pitchFamily="34" charset="0"/>
            </a:endParaRPr>
          </a:p>
          <a:p>
            <a:pPr algn="ctr"/>
            <a:r>
              <a:rPr lang="en-GB" altLang="en-US" sz="4400" dirty="0">
                <a:latin typeface="Arial" panose="020B0604020202020204" pitchFamily="34" charset="0"/>
                <a:cs typeface="Arial" panose="020B0604020202020204" pitchFamily="34" charset="0"/>
              </a:rPr>
              <a:t>Listen to the first part of the story.</a:t>
            </a:r>
          </a:p>
          <a:p>
            <a:pPr algn="ctr"/>
            <a:r>
              <a:rPr lang="en-GB" altLang="en-US" sz="4400" dirty="0">
                <a:latin typeface="Arial" panose="020B0604020202020204" pitchFamily="34" charset="0"/>
                <a:cs typeface="Arial" panose="020B0604020202020204" pitchFamily="34" charset="0"/>
              </a:rPr>
              <a:t>I have underlined some words for you to think about - what do they mean? Check if you are right at the end.</a:t>
            </a:r>
          </a:p>
        </p:txBody>
      </p:sp>
      <p:pic>
        <p:nvPicPr>
          <p:cNvPr id="2" name="Audio 1">
            <a:hlinkClick r:id="" action="ppaction://media"/>
            <a:extLst>
              <a:ext uri="{FF2B5EF4-FFF2-40B4-BE49-F238E27FC236}">
                <a16:creationId xmlns:a16="http://schemas.microsoft.com/office/drawing/2014/main" id="{EF0783BD-9F79-FC44-8CF0-DB92E7B3FF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2329885710"/>
      </p:ext>
    </p:extLst>
  </p:cSld>
  <p:clrMapOvr>
    <a:masterClrMapping/>
  </p:clrMapOvr>
  <mc:AlternateContent xmlns:mc="http://schemas.openxmlformats.org/markup-compatibility/2006" xmlns:p14="http://schemas.microsoft.com/office/powerpoint/2010/main">
    <mc:Choice Requires="p14">
      <p:transition spd="slow" p14:dur="2000" advTm="15914"/>
    </mc:Choice>
    <mc:Fallback xmlns="">
      <p:transition spd="slow" advTm="15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a:extLst>
              <a:ext uri="{FF2B5EF4-FFF2-40B4-BE49-F238E27FC236}">
                <a16:creationId xmlns:a16="http://schemas.microsoft.com/office/drawing/2014/main" id="{54B8BDAB-1978-0D48-99DB-A9A0C742ED6B}"/>
              </a:ext>
            </a:extLst>
          </p:cNvPr>
          <p:cNvSpPr>
            <a:spLocks noChangeArrowheads="1"/>
          </p:cNvSpPr>
          <p:nvPr/>
        </p:nvSpPr>
        <p:spPr bwMode="auto">
          <a:xfrm>
            <a:off x="1136650" y="555625"/>
            <a:ext cx="7632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The next day, the stepmother gave Hansel and Gretel two slices of bread for their breakfast. They set out into the forest again.</a:t>
            </a:r>
          </a:p>
        </p:txBody>
      </p:sp>
      <p:pic>
        <p:nvPicPr>
          <p:cNvPr id="18435" name="Picture 2">
            <a:extLst>
              <a:ext uri="{FF2B5EF4-FFF2-40B4-BE49-F238E27FC236}">
                <a16:creationId xmlns:a16="http://schemas.microsoft.com/office/drawing/2014/main" id="{4EAA2917-2620-FC41-8265-26BEC87C7B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57439" y="2225676"/>
            <a:ext cx="5191125"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73FBB469-5192-2149-A1FC-76363903F1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2886434832"/>
      </p:ext>
    </p:extLst>
  </p:cSld>
  <p:clrMapOvr>
    <a:masterClrMapping/>
  </p:clrMapOvr>
  <p:transition spd="slow" advTm="91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F8BE03A7-133D-DC40-AC70-6FF756B3E4F7}"/>
              </a:ext>
            </a:extLst>
          </p:cNvPr>
          <p:cNvSpPr>
            <a:spLocks noChangeArrowheads="1"/>
          </p:cNvSpPr>
          <p:nvPr/>
        </p:nvSpPr>
        <p:spPr bwMode="auto">
          <a:xfrm>
            <a:off x="1136650" y="555625"/>
            <a:ext cx="7632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This time, they walked a lot further into the heart of the forest. As they walked along, Hansel dropped breadcrumbs along the path.</a:t>
            </a:r>
          </a:p>
        </p:txBody>
      </p:sp>
      <p:pic>
        <p:nvPicPr>
          <p:cNvPr id="19459" name="Picture 2">
            <a:extLst>
              <a:ext uri="{FF2B5EF4-FFF2-40B4-BE49-F238E27FC236}">
                <a16:creationId xmlns:a16="http://schemas.microsoft.com/office/drawing/2014/main" id="{5113058E-5B8D-914B-8A78-BE619719DBFD}"/>
              </a:ext>
            </a:extLst>
          </p:cNvPr>
          <p:cNvPicPr>
            <a:picLocks noChangeAspect="1"/>
          </p:cNvPicPr>
          <p:nvPr/>
        </p:nvPicPr>
        <p:blipFill>
          <a:blip r:embed="rId4">
            <a:extLst>
              <a:ext uri="{28A0092B-C50C-407E-A947-70E740481C1C}">
                <a14:useLocalDpi xmlns:a14="http://schemas.microsoft.com/office/drawing/2010/main" val="0"/>
              </a:ext>
            </a:extLst>
          </a:blip>
          <a:srcRect t="13269"/>
          <a:stretch>
            <a:fillRect/>
          </a:stretch>
        </p:blipFill>
        <p:spPr bwMode="auto">
          <a:xfrm>
            <a:off x="1284289" y="1501776"/>
            <a:ext cx="736917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a:extLst>
              <a:ext uri="{FF2B5EF4-FFF2-40B4-BE49-F238E27FC236}">
                <a16:creationId xmlns:a16="http://schemas.microsoft.com/office/drawing/2014/main" id="{5E5F76AE-8DE7-5E44-B0C2-C09A869782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76475" y="5457826"/>
            <a:ext cx="4714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a:extLst>
              <a:ext uri="{FF2B5EF4-FFF2-40B4-BE49-F238E27FC236}">
                <a16:creationId xmlns:a16="http://schemas.microsoft.com/office/drawing/2014/main" id="{E5CBD443-3724-E641-A155-34FF7E7E12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5283201"/>
            <a:ext cx="4714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9">
            <a:extLst>
              <a:ext uri="{FF2B5EF4-FFF2-40B4-BE49-F238E27FC236}">
                <a16:creationId xmlns:a16="http://schemas.microsoft.com/office/drawing/2014/main" id="{B15AEB5C-5DC2-7249-8211-63BDDBB75A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1264" y="5184775"/>
            <a:ext cx="47148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48B10042-022A-BC4B-B543-F0A1147B6E67}"/>
              </a:ext>
            </a:extLst>
          </p:cNvPr>
          <p:cNvCxnSpPr>
            <a:cxnSpLocks/>
          </p:cNvCxnSpPr>
          <p:nvPr/>
        </p:nvCxnSpPr>
        <p:spPr>
          <a:xfrm>
            <a:off x="5944178" y="928255"/>
            <a:ext cx="20885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9A609DED-B3D5-4540-AAFC-D7617F4B61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3401493391"/>
      </p:ext>
    </p:extLst>
  </p:cSld>
  <p:clrMapOvr>
    <a:masterClrMapping/>
  </p:clrMapOvr>
  <p:transition spd="slow" advTm="117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A06AE8D3-8B1D-8744-A057-21B5FA4FB5EA}"/>
              </a:ext>
            </a:extLst>
          </p:cNvPr>
          <p:cNvPicPr>
            <a:picLocks noChangeAspect="1"/>
          </p:cNvPicPr>
          <p:nvPr/>
        </p:nvPicPr>
        <p:blipFill>
          <a:blip r:embed="rId4">
            <a:extLst>
              <a:ext uri="{28A0092B-C50C-407E-A947-70E740481C1C}">
                <a14:useLocalDpi xmlns:a14="http://schemas.microsoft.com/office/drawing/2010/main" val="0"/>
              </a:ext>
            </a:extLst>
          </a:blip>
          <a:srcRect t="16460"/>
          <a:stretch>
            <a:fillRect/>
          </a:stretch>
        </p:blipFill>
        <p:spPr bwMode="auto">
          <a:xfrm>
            <a:off x="1284289" y="1622426"/>
            <a:ext cx="736917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4">
            <a:extLst>
              <a:ext uri="{FF2B5EF4-FFF2-40B4-BE49-F238E27FC236}">
                <a16:creationId xmlns:a16="http://schemas.microsoft.com/office/drawing/2014/main" id="{A5C35865-E502-334B-8979-315E045717CF}"/>
              </a:ext>
            </a:extLst>
          </p:cNvPr>
          <p:cNvSpPr>
            <a:spLocks noChangeArrowheads="1"/>
          </p:cNvSpPr>
          <p:nvPr/>
        </p:nvSpPr>
        <p:spPr bwMode="auto">
          <a:xfrm>
            <a:off x="1089026" y="488951"/>
            <a:ext cx="77628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When the children were tired, the woodcutter told them to gather wood so that he could build them a fire. He told them to rest by the fire, and once again they fell asleep.</a:t>
            </a:r>
          </a:p>
        </p:txBody>
      </p:sp>
      <p:pic>
        <p:nvPicPr>
          <p:cNvPr id="20484" name="Picture 2">
            <a:extLst>
              <a:ext uri="{FF2B5EF4-FFF2-40B4-BE49-F238E27FC236}">
                <a16:creationId xmlns:a16="http://schemas.microsoft.com/office/drawing/2014/main" id="{53BB2E26-9614-AC4D-9AD1-F13B932BBE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4039" y="4324351"/>
            <a:ext cx="1398587"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a:extLst>
              <a:ext uri="{FF2B5EF4-FFF2-40B4-BE49-F238E27FC236}">
                <a16:creationId xmlns:a16="http://schemas.microsoft.com/office/drawing/2014/main" id="{9508E1FF-7E54-6540-A713-3D822F65B7F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4095750"/>
            <a:ext cx="264795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1D9D1CC5-FEC7-2E46-85C3-99F5D6B64D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908818971"/>
      </p:ext>
    </p:extLst>
  </p:cSld>
  <p:clrMapOvr>
    <a:masterClrMapping/>
  </p:clrMapOvr>
  <p:transition spd="slow" advTm="113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E920EE1C-9EA8-5942-967D-7998363CD13E}"/>
              </a:ext>
            </a:extLst>
          </p:cNvPr>
          <p:cNvPicPr>
            <a:picLocks noChangeAspect="1"/>
          </p:cNvPicPr>
          <p:nvPr/>
        </p:nvPicPr>
        <p:blipFill>
          <a:blip r:embed="rId4">
            <a:extLst>
              <a:ext uri="{28A0092B-C50C-407E-A947-70E740481C1C}">
                <a14:useLocalDpi xmlns:a14="http://schemas.microsoft.com/office/drawing/2010/main" val="0"/>
              </a:ext>
            </a:extLst>
          </a:blip>
          <a:srcRect t="7809"/>
          <a:stretch>
            <a:fillRect/>
          </a:stretch>
        </p:blipFill>
        <p:spPr bwMode="auto">
          <a:xfrm>
            <a:off x="1284289" y="1171576"/>
            <a:ext cx="7369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a:extLst>
              <a:ext uri="{FF2B5EF4-FFF2-40B4-BE49-F238E27FC236}">
                <a16:creationId xmlns:a16="http://schemas.microsoft.com/office/drawing/2014/main" id="{D523E2AD-0DE8-F649-8B94-DCBEB8FF2F32}"/>
              </a:ext>
            </a:extLst>
          </p:cNvPr>
          <p:cNvSpPr>
            <a:spLocks noChangeArrowheads="1"/>
          </p:cNvSpPr>
          <p:nvPr/>
        </p:nvSpPr>
        <p:spPr bwMode="auto">
          <a:xfrm>
            <a:off x="1089026" y="555626"/>
            <a:ext cx="77628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When they awoke, they found themselves alone again.</a:t>
            </a:r>
          </a:p>
        </p:txBody>
      </p:sp>
      <p:pic>
        <p:nvPicPr>
          <p:cNvPr id="21508" name="Picture 5">
            <a:extLst>
              <a:ext uri="{FF2B5EF4-FFF2-40B4-BE49-F238E27FC236}">
                <a16:creationId xmlns:a16="http://schemas.microsoft.com/office/drawing/2014/main" id="{0EEEFEB8-E8D3-C842-A181-C8A7737549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4039" y="4324351"/>
            <a:ext cx="1398587"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a:extLst>
              <a:ext uri="{FF2B5EF4-FFF2-40B4-BE49-F238E27FC236}">
                <a16:creationId xmlns:a16="http://schemas.microsoft.com/office/drawing/2014/main" id="{8CCAC5FD-05FD-E645-8A7F-F2CB68E3D0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46464" y="3382963"/>
            <a:ext cx="917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8">
            <a:extLst>
              <a:ext uri="{FF2B5EF4-FFF2-40B4-BE49-F238E27FC236}">
                <a16:creationId xmlns:a16="http://schemas.microsoft.com/office/drawing/2014/main" id="{E251BBB4-75FE-794E-853E-7573DCEE2D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80076" y="3360739"/>
            <a:ext cx="10001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7B4810CD-F317-334A-A43F-D341886FC0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1569466975"/>
      </p:ext>
    </p:extLst>
  </p:cSld>
  <p:clrMapOvr>
    <a:masterClrMapping/>
  </p:clrMapOvr>
  <p:transition spd="slow" advTm="47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id="{06FF7D14-12F5-BB46-964B-B2DA4ED64C77}"/>
              </a:ext>
            </a:extLst>
          </p:cNvPr>
          <p:cNvSpPr>
            <a:spLocks noChangeArrowheads="1"/>
          </p:cNvSpPr>
          <p:nvPr/>
        </p:nvSpPr>
        <p:spPr bwMode="auto">
          <a:xfrm>
            <a:off x="1136650" y="555625"/>
            <a:ext cx="76327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Hansel was not worried. He told Gretel about the breadcrumbs, but when they looked along the path they found they had been eaten by the birds and animals in the forest!</a:t>
            </a:r>
          </a:p>
        </p:txBody>
      </p:sp>
      <p:pic>
        <p:nvPicPr>
          <p:cNvPr id="22531" name="Picture 2">
            <a:extLst>
              <a:ext uri="{FF2B5EF4-FFF2-40B4-BE49-F238E27FC236}">
                <a16:creationId xmlns:a16="http://schemas.microsoft.com/office/drawing/2014/main" id="{3D28710F-A6B4-464F-9F62-EF8DB3C30AD5}"/>
              </a:ext>
            </a:extLst>
          </p:cNvPr>
          <p:cNvPicPr>
            <a:picLocks noChangeAspect="1"/>
          </p:cNvPicPr>
          <p:nvPr/>
        </p:nvPicPr>
        <p:blipFill>
          <a:blip r:embed="rId4">
            <a:extLst>
              <a:ext uri="{28A0092B-C50C-407E-A947-70E740481C1C}">
                <a14:useLocalDpi xmlns:a14="http://schemas.microsoft.com/office/drawing/2010/main" val="0"/>
              </a:ext>
            </a:extLst>
          </a:blip>
          <a:srcRect t="17200"/>
          <a:stretch>
            <a:fillRect/>
          </a:stretch>
        </p:blipFill>
        <p:spPr bwMode="auto">
          <a:xfrm>
            <a:off x="1284289" y="1704976"/>
            <a:ext cx="7369175"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a:extLst>
              <a:ext uri="{FF2B5EF4-FFF2-40B4-BE49-F238E27FC236}">
                <a16:creationId xmlns:a16="http://schemas.microsoft.com/office/drawing/2014/main" id="{3C2A7456-EA2E-4C41-8A2F-77AFD89CED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0214" y="4619626"/>
            <a:ext cx="21177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D7821E5A-C60C-1A44-8430-E58CF02906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3061140840"/>
      </p:ext>
    </p:extLst>
  </p:cSld>
  <p:clrMapOvr>
    <a:masterClrMapping/>
  </p:clrMapOvr>
  <p:transition spd="slow" advTm="114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a:extLst>
              <a:ext uri="{FF2B5EF4-FFF2-40B4-BE49-F238E27FC236}">
                <a16:creationId xmlns:a16="http://schemas.microsoft.com/office/drawing/2014/main" id="{5363718A-468B-8B47-AE5A-4CB535EE7F2D}"/>
              </a:ext>
            </a:extLst>
          </p:cNvPr>
          <p:cNvPicPr>
            <a:picLocks noChangeAspect="1"/>
          </p:cNvPicPr>
          <p:nvPr/>
        </p:nvPicPr>
        <p:blipFill>
          <a:blip r:embed="rId4">
            <a:extLst>
              <a:ext uri="{28A0092B-C50C-407E-A947-70E740481C1C}">
                <a14:useLocalDpi xmlns:a14="http://schemas.microsoft.com/office/drawing/2010/main" val="0"/>
              </a:ext>
            </a:extLst>
          </a:blip>
          <a:srcRect t="10268" b="7846"/>
          <a:stretch>
            <a:fillRect/>
          </a:stretch>
        </p:blipFill>
        <p:spPr bwMode="auto">
          <a:xfrm>
            <a:off x="1284289" y="1704975"/>
            <a:ext cx="73691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a:extLst>
              <a:ext uri="{FF2B5EF4-FFF2-40B4-BE49-F238E27FC236}">
                <a16:creationId xmlns:a16="http://schemas.microsoft.com/office/drawing/2014/main" id="{67EB63AD-7203-0748-8739-9007AEA3556E}"/>
              </a:ext>
            </a:extLst>
          </p:cNvPr>
          <p:cNvSpPr>
            <a:spLocks noChangeArrowheads="1"/>
          </p:cNvSpPr>
          <p:nvPr/>
        </p:nvSpPr>
        <p:spPr bwMode="auto">
          <a:xfrm>
            <a:off x="1136650" y="555625"/>
            <a:ext cx="76327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Hansel and Gretel walked and walked, through the forest. Eventually they came across an amazing house! It was made of gingerbread and decorated with sweets, icing and lollipops</a:t>
            </a:r>
            <a:r>
              <a:rPr lang="en-GB" altLang="en-US" sz="2000">
                <a:solidFill>
                  <a:schemeClr val="tx1"/>
                </a:solidFill>
                <a:ea typeface="Arial" panose="020B0604020202020204" pitchFamily="34" charset="0"/>
                <a:cs typeface="Arial" panose="020B0604020202020204" pitchFamily="34" charset="0"/>
              </a:rPr>
              <a:t>.</a:t>
            </a:r>
          </a:p>
        </p:txBody>
      </p:sp>
      <p:pic>
        <p:nvPicPr>
          <p:cNvPr id="23556" name="Picture 7">
            <a:extLst>
              <a:ext uri="{FF2B5EF4-FFF2-40B4-BE49-F238E27FC236}">
                <a16:creationId xmlns:a16="http://schemas.microsoft.com/office/drawing/2014/main" id="{9E84FD5C-246E-B046-96D8-8485B04265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111375"/>
            <a:ext cx="316230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71B03ADC-097D-1D41-A89D-EBADC95EDD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2763403293"/>
      </p:ext>
    </p:extLst>
  </p:cSld>
  <p:clrMapOvr>
    <a:masterClrMapping/>
  </p:clrMapOvr>
  <p:transition spd="slow" advTm="135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a:extLst>
              <a:ext uri="{FF2B5EF4-FFF2-40B4-BE49-F238E27FC236}">
                <a16:creationId xmlns:a16="http://schemas.microsoft.com/office/drawing/2014/main" id="{A2BC5CCF-95F9-C245-A877-1A349BE7D03E}"/>
              </a:ext>
            </a:extLst>
          </p:cNvPr>
          <p:cNvPicPr>
            <a:picLocks noChangeAspect="1"/>
          </p:cNvPicPr>
          <p:nvPr/>
        </p:nvPicPr>
        <p:blipFill>
          <a:blip r:embed="rId4">
            <a:extLst>
              <a:ext uri="{28A0092B-C50C-407E-A947-70E740481C1C}">
                <a14:useLocalDpi xmlns:a14="http://schemas.microsoft.com/office/drawing/2010/main" val="0"/>
              </a:ext>
            </a:extLst>
          </a:blip>
          <a:srcRect t="10268" b="7846"/>
          <a:stretch>
            <a:fillRect/>
          </a:stretch>
        </p:blipFill>
        <p:spPr bwMode="auto">
          <a:xfrm>
            <a:off x="1284289" y="1704975"/>
            <a:ext cx="73691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a:extLst>
              <a:ext uri="{FF2B5EF4-FFF2-40B4-BE49-F238E27FC236}">
                <a16:creationId xmlns:a16="http://schemas.microsoft.com/office/drawing/2014/main" id="{62540A17-2D73-F543-BB37-177EDE88AC34}"/>
              </a:ext>
            </a:extLst>
          </p:cNvPr>
          <p:cNvSpPr>
            <a:spLocks noChangeArrowheads="1"/>
          </p:cNvSpPr>
          <p:nvPr/>
        </p:nvSpPr>
        <p:spPr bwMode="auto">
          <a:xfrm>
            <a:off x="1136650" y="555625"/>
            <a:ext cx="76327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Hansel and Gretel began to eat the sweets. Then, all of a sudden, an old woman came out of the gingerbread house. She invited </a:t>
            </a:r>
            <a:br>
              <a:rPr lang="en-GB" altLang="en-US" sz="2000">
                <a:solidFill>
                  <a:schemeClr val="tx1"/>
                </a:solidFill>
                <a:latin typeface="Arial" panose="020B0604020202020204" pitchFamily="34" charset="0"/>
                <a:cs typeface="Arial" panose="020B0604020202020204" pitchFamily="34" charset="0"/>
              </a:rPr>
            </a:br>
            <a:r>
              <a:rPr lang="en-GB" altLang="en-US" sz="2000">
                <a:solidFill>
                  <a:schemeClr val="tx1"/>
                </a:solidFill>
                <a:latin typeface="Arial" panose="020B0604020202020204" pitchFamily="34" charset="0"/>
                <a:cs typeface="Arial" panose="020B0604020202020204" pitchFamily="34" charset="0"/>
              </a:rPr>
              <a:t>them both inside.</a:t>
            </a:r>
          </a:p>
        </p:txBody>
      </p:sp>
      <p:pic>
        <p:nvPicPr>
          <p:cNvPr id="24580" name="Picture 7">
            <a:extLst>
              <a:ext uri="{FF2B5EF4-FFF2-40B4-BE49-F238E27FC236}">
                <a16:creationId xmlns:a16="http://schemas.microsoft.com/office/drawing/2014/main" id="{F44B6FEB-913A-DC45-A8FF-290B30D6A9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111375"/>
            <a:ext cx="316230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a:extLst>
              <a:ext uri="{FF2B5EF4-FFF2-40B4-BE49-F238E27FC236}">
                <a16:creationId xmlns:a16="http://schemas.microsoft.com/office/drawing/2014/main" id="{8D0B6726-84C4-1242-9BA6-A46E98B0F9F3}"/>
              </a:ext>
            </a:extLst>
          </p:cNvPr>
          <p:cNvPicPr>
            <a:picLocks noChangeAspect="1"/>
          </p:cNvPicPr>
          <p:nvPr/>
        </p:nvPicPr>
        <p:blipFill>
          <a:blip r:embed="rId6">
            <a:extLst>
              <a:ext uri="{28A0092B-C50C-407E-A947-70E740481C1C}">
                <a14:useLocalDpi xmlns:a14="http://schemas.microsoft.com/office/drawing/2010/main" val="0"/>
              </a:ext>
            </a:extLst>
          </a:blip>
          <a:srcRect b="15253"/>
          <a:stretch>
            <a:fillRect/>
          </a:stretch>
        </p:blipFill>
        <p:spPr bwMode="auto">
          <a:xfrm>
            <a:off x="5356226" y="3717925"/>
            <a:ext cx="20161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a:extLst>
              <a:ext uri="{FF2B5EF4-FFF2-40B4-BE49-F238E27FC236}">
                <a16:creationId xmlns:a16="http://schemas.microsoft.com/office/drawing/2014/main" id="{A61D71B7-8C46-B44A-8632-7BFEB4396F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75125" y="3476625"/>
            <a:ext cx="9032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2895EA25-6410-A747-974E-67C7FC2024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128386913"/>
      </p:ext>
    </p:extLst>
  </p:cSld>
  <p:clrMapOvr>
    <a:masterClrMapping/>
  </p:clrMapOvr>
  <p:transition spd="slow" advTm="107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id="{DF2F879C-8A4E-9D40-8A08-4F86069AD0C1}"/>
              </a:ext>
            </a:extLst>
          </p:cNvPr>
          <p:cNvSpPr txBox="1">
            <a:spLocks noChangeArrowheads="1"/>
          </p:cNvSpPr>
          <p:nvPr/>
        </p:nvSpPr>
        <p:spPr bwMode="auto">
          <a:xfrm>
            <a:off x="381000" y="1"/>
            <a:ext cx="91440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inkl" pitchFamily="2" charset="77"/>
              </a:defRPr>
            </a:lvl1pPr>
            <a:lvl2pPr marL="742950" indent="-285750">
              <a:defRPr>
                <a:solidFill>
                  <a:schemeClr val="tx1"/>
                </a:solidFill>
                <a:latin typeface="Twinkl" pitchFamily="2" charset="77"/>
              </a:defRPr>
            </a:lvl2pPr>
            <a:lvl3pPr marL="1143000" indent="-228600">
              <a:defRPr>
                <a:solidFill>
                  <a:schemeClr val="tx1"/>
                </a:solidFill>
                <a:latin typeface="Twinkl" pitchFamily="2" charset="77"/>
              </a:defRPr>
            </a:lvl3pPr>
            <a:lvl4pPr marL="1600200" indent="-228600">
              <a:defRPr>
                <a:solidFill>
                  <a:schemeClr val="tx1"/>
                </a:solidFill>
                <a:latin typeface="Twinkl" pitchFamily="2" charset="77"/>
              </a:defRPr>
            </a:lvl4pPr>
            <a:lvl5pPr marL="2057400" indent="-228600">
              <a:defRPr>
                <a:solidFill>
                  <a:schemeClr val="tx1"/>
                </a:solidFill>
                <a:latin typeface="Twinkl" pitchFamily="2" charset="77"/>
              </a:defRPr>
            </a:lvl5pPr>
            <a:lvl6pPr marL="2514600" indent="-228600" eaLnBrk="0" fontAlgn="base" hangingPunct="0">
              <a:spcBef>
                <a:spcPct val="0"/>
              </a:spcBef>
              <a:spcAft>
                <a:spcPct val="0"/>
              </a:spcAft>
              <a:defRPr>
                <a:solidFill>
                  <a:schemeClr val="tx1"/>
                </a:solidFill>
                <a:latin typeface="Twinkl" pitchFamily="2" charset="77"/>
              </a:defRPr>
            </a:lvl6pPr>
            <a:lvl7pPr marL="2971800" indent="-228600" eaLnBrk="0" fontAlgn="base" hangingPunct="0">
              <a:spcBef>
                <a:spcPct val="0"/>
              </a:spcBef>
              <a:spcAft>
                <a:spcPct val="0"/>
              </a:spcAft>
              <a:defRPr>
                <a:solidFill>
                  <a:schemeClr val="tx1"/>
                </a:solidFill>
                <a:latin typeface="Twinkl" pitchFamily="2" charset="77"/>
              </a:defRPr>
            </a:lvl7pPr>
            <a:lvl8pPr marL="3429000" indent="-228600" eaLnBrk="0" fontAlgn="base" hangingPunct="0">
              <a:spcBef>
                <a:spcPct val="0"/>
              </a:spcBef>
              <a:spcAft>
                <a:spcPct val="0"/>
              </a:spcAft>
              <a:defRPr>
                <a:solidFill>
                  <a:schemeClr val="tx1"/>
                </a:solidFill>
                <a:latin typeface="Twinkl" pitchFamily="2" charset="77"/>
              </a:defRPr>
            </a:lvl8pPr>
            <a:lvl9pPr marL="3886200" indent="-228600" eaLnBrk="0" fontAlgn="base" hangingPunct="0">
              <a:spcBef>
                <a:spcPct val="0"/>
              </a:spcBef>
              <a:spcAft>
                <a:spcPct val="0"/>
              </a:spcAft>
              <a:defRPr>
                <a:solidFill>
                  <a:schemeClr val="tx1"/>
                </a:solidFill>
                <a:latin typeface="Twinkl" pitchFamily="2" charset="77"/>
              </a:defRPr>
            </a:lvl9pPr>
          </a:lstStyle>
          <a:p>
            <a:pPr algn="ctr"/>
            <a:r>
              <a:rPr lang="en-GB" altLang="en-US" sz="4400" dirty="0">
                <a:latin typeface="Arial" panose="020B0604020202020204" pitchFamily="34" charset="0"/>
                <a:cs typeface="Arial" panose="020B0604020202020204" pitchFamily="34" charset="0"/>
              </a:rPr>
              <a:t>Word check:</a:t>
            </a:r>
          </a:p>
          <a:p>
            <a:pPr algn="ctr"/>
            <a:endParaRPr lang="en-GB" altLang="en-US" sz="1600" dirty="0">
              <a:latin typeface="Arial" panose="020B0604020202020204" pitchFamily="34" charset="0"/>
              <a:cs typeface="Arial" panose="020B0604020202020204" pitchFamily="34" charset="0"/>
            </a:endParaRPr>
          </a:p>
          <a:p>
            <a:r>
              <a:rPr lang="en-GB" altLang="en-US" sz="2800" u="sng" dirty="0">
                <a:latin typeface="Arial" panose="020B0604020202020204" pitchFamily="34" charset="0"/>
                <a:cs typeface="Arial" panose="020B0604020202020204" pitchFamily="34" charset="0"/>
              </a:rPr>
              <a:t>Once upon a time </a:t>
            </a:r>
            <a:r>
              <a:rPr lang="en-GB" altLang="en-US" sz="2800" dirty="0">
                <a:latin typeface="Arial" panose="020B0604020202020204" pitchFamily="34" charset="0"/>
                <a:cs typeface="Arial" panose="020B0604020202020204" pitchFamily="34" charset="0"/>
              </a:rPr>
              <a:t>- a long time ago. Used in fairy tales.</a:t>
            </a:r>
          </a:p>
          <a:p>
            <a:endParaRPr lang="en-GB" altLang="en-US" sz="2800" dirty="0">
              <a:latin typeface="Arial" panose="020B0604020202020204" pitchFamily="34" charset="0"/>
              <a:cs typeface="Arial" panose="020B0604020202020204" pitchFamily="34" charset="0"/>
            </a:endParaRPr>
          </a:p>
          <a:p>
            <a:r>
              <a:rPr lang="en-GB" altLang="en-US" sz="2800" u="sng" dirty="0">
                <a:latin typeface="Arial" panose="020B0604020202020204" pitchFamily="34" charset="0"/>
                <a:cs typeface="Arial" panose="020B0604020202020204" pitchFamily="34" charset="0"/>
              </a:rPr>
              <a:t>Stepmother</a:t>
            </a:r>
            <a:r>
              <a:rPr lang="en-GB" altLang="en-US" sz="2800" dirty="0">
                <a:latin typeface="Arial" panose="020B0604020202020204" pitchFamily="34" charset="0"/>
                <a:cs typeface="Arial" panose="020B0604020202020204" pitchFamily="34" charset="0"/>
              </a:rPr>
              <a:t> - the father’s wife who is not the children’s mum. In real life these can be nice people just like another mum, but in fairy tales they are often bad.</a:t>
            </a:r>
          </a:p>
          <a:p>
            <a:endParaRPr lang="en-GB" altLang="en-US" sz="2800" dirty="0">
              <a:latin typeface="Arial" panose="020B0604020202020204" pitchFamily="34" charset="0"/>
              <a:cs typeface="Arial" panose="020B0604020202020204" pitchFamily="34" charset="0"/>
            </a:endParaRPr>
          </a:p>
          <a:p>
            <a:r>
              <a:rPr lang="en-GB" altLang="en-US" sz="2800" u="sng" dirty="0">
                <a:latin typeface="Arial" panose="020B0604020202020204" pitchFamily="34" charset="0"/>
                <a:cs typeface="Arial" panose="020B0604020202020204" pitchFamily="34" charset="0"/>
              </a:rPr>
              <a:t>Woodcutter</a:t>
            </a:r>
            <a:r>
              <a:rPr lang="en-GB" altLang="en-US" sz="2800" dirty="0">
                <a:latin typeface="Arial" panose="020B0604020202020204" pitchFamily="34" charset="0"/>
                <a:cs typeface="Arial" panose="020B0604020202020204" pitchFamily="34" charset="0"/>
              </a:rPr>
              <a:t> - a job that is to cut wood.</a:t>
            </a:r>
          </a:p>
          <a:p>
            <a:endParaRPr lang="en-GB" altLang="en-US" sz="2800" dirty="0">
              <a:latin typeface="Arial" panose="020B0604020202020204" pitchFamily="34" charset="0"/>
              <a:cs typeface="Arial" panose="020B0604020202020204" pitchFamily="34" charset="0"/>
            </a:endParaRPr>
          </a:p>
          <a:p>
            <a:r>
              <a:rPr lang="en-GB" altLang="en-US" sz="2800" u="sng" dirty="0">
                <a:latin typeface="Arial" panose="020B0604020202020204" pitchFamily="34" charset="0"/>
                <a:cs typeface="Arial" panose="020B0604020202020204" pitchFamily="34" charset="0"/>
              </a:rPr>
              <a:t>Poor</a:t>
            </a:r>
            <a:r>
              <a:rPr lang="en-GB" altLang="en-US" sz="2800" dirty="0">
                <a:latin typeface="Arial" panose="020B0604020202020204" pitchFamily="34" charset="0"/>
                <a:cs typeface="Arial" panose="020B0604020202020204" pitchFamily="34" charset="0"/>
              </a:rPr>
              <a:t> - when someone does not have a lot of money.</a:t>
            </a:r>
          </a:p>
          <a:p>
            <a:endParaRPr lang="en-GB" altLang="en-US" sz="2800" u="sng" dirty="0">
              <a:latin typeface="Arial" panose="020B0604020202020204" pitchFamily="34" charset="0"/>
              <a:cs typeface="Arial" panose="020B0604020202020204" pitchFamily="34" charset="0"/>
            </a:endParaRPr>
          </a:p>
          <a:p>
            <a:r>
              <a:rPr lang="en-GB" altLang="en-US" sz="2800" u="sng" dirty="0">
                <a:latin typeface="Arial" panose="020B0604020202020204" pitchFamily="34" charset="0"/>
                <a:cs typeface="Arial" panose="020B0604020202020204" pitchFamily="34" charset="0"/>
              </a:rPr>
              <a:t>Overjoyed</a:t>
            </a:r>
            <a:r>
              <a:rPr lang="en-GB" altLang="en-US" sz="2800" dirty="0">
                <a:latin typeface="Arial" panose="020B0604020202020204" pitchFamily="34" charset="0"/>
                <a:cs typeface="Arial" panose="020B0604020202020204" pitchFamily="34" charset="0"/>
              </a:rPr>
              <a:t> - very very happy.</a:t>
            </a:r>
          </a:p>
          <a:p>
            <a:endParaRPr lang="en-GB" altLang="en-US" sz="2800" u="sng" dirty="0">
              <a:latin typeface="Arial" panose="020B0604020202020204" pitchFamily="34" charset="0"/>
              <a:cs typeface="Arial" panose="020B0604020202020204" pitchFamily="34" charset="0"/>
            </a:endParaRPr>
          </a:p>
          <a:p>
            <a:r>
              <a:rPr lang="en-GB" altLang="en-US" sz="2800" u="sng" dirty="0">
                <a:latin typeface="Arial" panose="020B0604020202020204" pitchFamily="34" charset="0"/>
                <a:cs typeface="Arial" panose="020B0604020202020204" pitchFamily="34" charset="0"/>
              </a:rPr>
              <a:t>Heart of the forest</a:t>
            </a:r>
            <a:r>
              <a:rPr lang="en-GB" altLang="en-US" sz="2800" dirty="0">
                <a:latin typeface="Arial" panose="020B0604020202020204" pitchFamily="34" charset="0"/>
                <a:cs typeface="Arial" panose="020B0604020202020204" pitchFamily="34" charset="0"/>
              </a:rPr>
              <a:t> - the middle of the forest.</a:t>
            </a:r>
            <a:endParaRPr lang="en-GB" altLang="en-US" sz="2800" u="sng"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BFAC5F2-62A3-8444-953F-3B9EEF9D8C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3299938379"/>
      </p:ext>
    </p:extLst>
  </p:cSld>
  <p:clrMapOvr>
    <a:masterClrMapping/>
  </p:clrMapOvr>
  <mc:AlternateContent xmlns:mc="http://schemas.openxmlformats.org/markup-compatibility/2006" xmlns:p14="http://schemas.microsoft.com/office/powerpoint/2010/main">
    <mc:Choice Requires="p14">
      <p:transition spd="slow" p14:dur="2000" advTm="45049"/>
    </mc:Choice>
    <mc:Fallback xmlns="">
      <p:transition spd="slow" advTm="4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id="{DF2F879C-8A4E-9D40-8A08-4F86069AD0C1}"/>
              </a:ext>
            </a:extLst>
          </p:cNvPr>
          <p:cNvSpPr txBox="1">
            <a:spLocks noChangeArrowheads="1"/>
          </p:cNvSpPr>
          <p:nvPr/>
        </p:nvSpPr>
        <p:spPr bwMode="auto">
          <a:xfrm>
            <a:off x="991755" y="1"/>
            <a:ext cx="7845425"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77"/>
              </a:defRPr>
            </a:lvl1pPr>
            <a:lvl2pPr marL="742950" indent="-285750">
              <a:defRPr>
                <a:solidFill>
                  <a:schemeClr val="tx1"/>
                </a:solidFill>
                <a:latin typeface="Twinkl" pitchFamily="2" charset="77"/>
              </a:defRPr>
            </a:lvl2pPr>
            <a:lvl3pPr marL="1143000" indent="-228600">
              <a:defRPr>
                <a:solidFill>
                  <a:schemeClr val="tx1"/>
                </a:solidFill>
                <a:latin typeface="Twinkl" pitchFamily="2" charset="77"/>
              </a:defRPr>
            </a:lvl3pPr>
            <a:lvl4pPr marL="1600200" indent="-228600">
              <a:defRPr>
                <a:solidFill>
                  <a:schemeClr val="tx1"/>
                </a:solidFill>
                <a:latin typeface="Twinkl" pitchFamily="2" charset="77"/>
              </a:defRPr>
            </a:lvl4pPr>
            <a:lvl5pPr marL="2057400" indent="-228600">
              <a:defRPr>
                <a:solidFill>
                  <a:schemeClr val="tx1"/>
                </a:solidFill>
                <a:latin typeface="Twinkl" pitchFamily="2" charset="77"/>
              </a:defRPr>
            </a:lvl5pPr>
            <a:lvl6pPr marL="2514600" indent="-228600" eaLnBrk="0" fontAlgn="base" hangingPunct="0">
              <a:spcBef>
                <a:spcPct val="0"/>
              </a:spcBef>
              <a:spcAft>
                <a:spcPct val="0"/>
              </a:spcAft>
              <a:defRPr>
                <a:solidFill>
                  <a:schemeClr val="tx1"/>
                </a:solidFill>
                <a:latin typeface="Twinkl" pitchFamily="2" charset="77"/>
              </a:defRPr>
            </a:lvl6pPr>
            <a:lvl7pPr marL="2971800" indent="-228600" eaLnBrk="0" fontAlgn="base" hangingPunct="0">
              <a:spcBef>
                <a:spcPct val="0"/>
              </a:spcBef>
              <a:spcAft>
                <a:spcPct val="0"/>
              </a:spcAft>
              <a:defRPr>
                <a:solidFill>
                  <a:schemeClr val="tx1"/>
                </a:solidFill>
                <a:latin typeface="Twinkl" pitchFamily="2" charset="77"/>
              </a:defRPr>
            </a:lvl7pPr>
            <a:lvl8pPr marL="3429000" indent="-228600" eaLnBrk="0" fontAlgn="base" hangingPunct="0">
              <a:spcBef>
                <a:spcPct val="0"/>
              </a:spcBef>
              <a:spcAft>
                <a:spcPct val="0"/>
              </a:spcAft>
              <a:defRPr>
                <a:solidFill>
                  <a:schemeClr val="tx1"/>
                </a:solidFill>
                <a:latin typeface="Twinkl" pitchFamily="2" charset="77"/>
              </a:defRPr>
            </a:lvl8pPr>
            <a:lvl9pPr marL="3886200" indent="-228600" eaLnBrk="0" fontAlgn="base" hangingPunct="0">
              <a:spcBef>
                <a:spcPct val="0"/>
              </a:spcBef>
              <a:spcAft>
                <a:spcPct val="0"/>
              </a:spcAft>
              <a:defRPr>
                <a:solidFill>
                  <a:schemeClr val="tx1"/>
                </a:solidFill>
                <a:latin typeface="Twinkl" pitchFamily="2" charset="77"/>
              </a:defRPr>
            </a:lvl9pPr>
          </a:lstStyle>
          <a:p>
            <a:pPr algn="ctr"/>
            <a:r>
              <a:rPr lang="en-GB" altLang="en-US" sz="4400" dirty="0">
                <a:latin typeface="Arial" panose="020B0604020202020204" pitchFamily="34" charset="0"/>
                <a:cs typeface="Arial" panose="020B0604020202020204" pitchFamily="34" charset="0"/>
              </a:rPr>
              <a:t>Points to think / talk about:</a:t>
            </a:r>
          </a:p>
          <a:p>
            <a:pPr algn="ctr"/>
            <a:endParaRPr lang="en-GB" altLang="en-US" sz="4400" dirty="0">
              <a:latin typeface="Arial" panose="020B0604020202020204" pitchFamily="34" charset="0"/>
              <a:cs typeface="Arial" panose="020B0604020202020204" pitchFamily="34" charset="0"/>
            </a:endParaRPr>
          </a:p>
          <a:p>
            <a:pPr algn="ctr"/>
            <a:r>
              <a:rPr lang="en-GB" altLang="en-US" sz="4400" dirty="0">
                <a:latin typeface="Arial" panose="020B0604020202020204" pitchFamily="34" charset="0"/>
                <a:cs typeface="Arial" panose="020B0604020202020204" pitchFamily="34" charset="0"/>
              </a:rPr>
              <a:t>Have you heard this story before?</a:t>
            </a:r>
          </a:p>
          <a:p>
            <a:pPr algn="ctr"/>
            <a:endParaRPr lang="en-GB" altLang="en-US" sz="4400" dirty="0">
              <a:latin typeface="Arial" panose="020B0604020202020204" pitchFamily="34" charset="0"/>
              <a:cs typeface="Arial" panose="020B0604020202020204" pitchFamily="34" charset="0"/>
            </a:endParaRPr>
          </a:p>
          <a:p>
            <a:pPr algn="ctr"/>
            <a:r>
              <a:rPr lang="en-GB" altLang="en-US" sz="4400" dirty="0">
                <a:latin typeface="Arial" panose="020B0604020202020204" pitchFamily="34" charset="0"/>
                <a:cs typeface="Arial" panose="020B0604020202020204" pitchFamily="34" charset="0"/>
              </a:rPr>
              <a:t>Do you think the old woman is a good or evil character?</a:t>
            </a:r>
          </a:p>
          <a:p>
            <a:pPr algn="ctr"/>
            <a:endParaRPr lang="en-GB" altLang="en-US" sz="4400" dirty="0">
              <a:latin typeface="Arial" panose="020B0604020202020204" pitchFamily="34" charset="0"/>
              <a:cs typeface="Arial" panose="020B0604020202020204" pitchFamily="34" charset="0"/>
            </a:endParaRPr>
          </a:p>
          <a:p>
            <a:pPr algn="ctr"/>
            <a:r>
              <a:rPr lang="en-GB" altLang="en-US" sz="4400" dirty="0">
                <a:latin typeface="Arial" panose="020B0604020202020204" pitchFamily="34" charset="0"/>
                <a:cs typeface="Arial" panose="020B0604020202020204" pitchFamily="34" charset="0"/>
              </a:rPr>
              <a:t>What do you think happens next in the story?</a:t>
            </a:r>
          </a:p>
        </p:txBody>
      </p:sp>
      <p:pic>
        <p:nvPicPr>
          <p:cNvPr id="2" name="Audio 1">
            <a:hlinkClick r:id="" action="ppaction://media"/>
            <a:extLst>
              <a:ext uri="{FF2B5EF4-FFF2-40B4-BE49-F238E27FC236}">
                <a16:creationId xmlns:a16="http://schemas.microsoft.com/office/drawing/2014/main" id="{653B91E1-D2A9-CD46-BFDA-2CF7B170E2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3524358396"/>
      </p:ext>
    </p:extLst>
  </p:cSld>
  <p:clrMapOvr>
    <a:masterClrMapping/>
  </p:clrMapOvr>
  <mc:AlternateContent xmlns:mc="http://schemas.openxmlformats.org/markup-compatibility/2006" xmlns:p14="http://schemas.microsoft.com/office/powerpoint/2010/main">
    <mc:Choice Requires="p14">
      <p:transition spd="slow" p14:dur="2000" advTm="13720"/>
    </mc:Choice>
    <mc:Fallback xmlns="">
      <p:transition spd="slow" advTm="13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D16DAF3B-8C3D-5F41-94EE-494F5B2BFF41}"/>
              </a:ext>
            </a:extLst>
          </p:cNvPr>
          <p:cNvSpPr>
            <a:spLocks noChangeArrowheads="1"/>
          </p:cNvSpPr>
          <p:nvPr/>
        </p:nvSpPr>
        <p:spPr bwMode="auto">
          <a:xfrm>
            <a:off x="1136650" y="555625"/>
            <a:ext cx="76327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Once upon a time, there lived two children called Hansel and Gretel. They lived with their father and stepmother in a house in the woods. Their father was a woodcutter.</a:t>
            </a:r>
          </a:p>
        </p:txBody>
      </p:sp>
      <p:pic>
        <p:nvPicPr>
          <p:cNvPr id="10243" name="Picture 18">
            <a:extLst>
              <a:ext uri="{FF2B5EF4-FFF2-40B4-BE49-F238E27FC236}">
                <a16:creationId xmlns:a16="http://schemas.microsoft.com/office/drawing/2014/main" id="{51EA287E-2116-4B43-A8D7-C9800783EF06}"/>
              </a:ext>
            </a:extLst>
          </p:cNvPr>
          <p:cNvPicPr>
            <a:picLocks noChangeAspect="1"/>
          </p:cNvPicPr>
          <p:nvPr/>
        </p:nvPicPr>
        <p:blipFill>
          <a:blip r:embed="rId4">
            <a:extLst>
              <a:ext uri="{28A0092B-C50C-407E-A947-70E740481C1C}">
                <a14:useLocalDpi xmlns:a14="http://schemas.microsoft.com/office/drawing/2010/main" val="0"/>
              </a:ext>
            </a:extLst>
          </a:blip>
          <a:srcRect t="2669" b="14890"/>
          <a:stretch>
            <a:fillRect/>
          </a:stretch>
        </p:blipFill>
        <p:spPr bwMode="auto">
          <a:xfrm>
            <a:off x="1284289" y="1733551"/>
            <a:ext cx="736917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7">
            <a:extLst>
              <a:ext uri="{FF2B5EF4-FFF2-40B4-BE49-F238E27FC236}">
                <a16:creationId xmlns:a16="http://schemas.microsoft.com/office/drawing/2014/main" id="{51006AAD-BC17-064A-AAE9-B747DC26BD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1463" y="3251201"/>
            <a:ext cx="1027112"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a:extLst>
              <a:ext uri="{FF2B5EF4-FFF2-40B4-BE49-F238E27FC236}">
                <a16:creationId xmlns:a16="http://schemas.microsoft.com/office/drawing/2014/main" id="{5D47B9DB-D329-3C4F-A131-4DB2E43545C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17814" y="2725739"/>
            <a:ext cx="1709737"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1">
            <a:extLst>
              <a:ext uri="{FF2B5EF4-FFF2-40B4-BE49-F238E27FC236}">
                <a16:creationId xmlns:a16="http://schemas.microsoft.com/office/drawing/2014/main" id="{2B3C2EC0-C5D1-6B40-994D-3A78333F051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57675" y="2867025"/>
            <a:ext cx="833438"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
            <a:extLst>
              <a:ext uri="{FF2B5EF4-FFF2-40B4-BE49-F238E27FC236}">
                <a16:creationId xmlns:a16="http://schemas.microsoft.com/office/drawing/2014/main" id="{08A56E6C-D328-124E-948A-4D43627DC86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82839" y="3228976"/>
            <a:ext cx="892175"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36F0CD0A-7EAF-B64F-B6EC-AF3E7A74C2E0}"/>
              </a:ext>
            </a:extLst>
          </p:cNvPr>
          <p:cNvCxnSpPr/>
          <p:nvPr/>
        </p:nvCxnSpPr>
        <p:spPr>
          <a:xfrm>
            <a:off x="1136651" y="928255"/>
            <a:ext cx="19736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B9F3E6-C64A-5943-BA46-87FF5D3C29BD}"/>
              </a:ext>
            </a:extLst>
          </p:cNvPr>
          <p:cNvCxnSpPr>
            <a:cxnSpLocks/>
          </p:cNvCxnSpPr>
          <p:nvPr/>
        </p:nvCxnSpPr>
        <p:spPr>
          <a:xfrm>
            <a:off x="5473122" y="1219200"/>
            <a:ext cx="13086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F560916-5CF5-B24E-9007-3998ECF8DD3A}"/>
              </a:ext>
            </a:extLst>
          </p:cNvPr>
          <p:cNvCxnSpPr>
            <a:cxnSpLocks/>
          </p:cNvCxnSpPr>
          <p:nvPr/>
        </p:nvCxnSpPr>
        <p:spPr>
          <a:xfrm>
            <a:off x="4087668" y="1537855"/>
            <a:ext cx="13086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2F002B1C-7ECE-D341-A47B-A095CDF3CC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544917271"/>
      </p:ext>
    </p:extLst>
  </p:cSld>
  <p:clrMapOvr>
    <a:masterClrMapping/>
  </p:clrMapOvr>
  <p:transition spd="slow" advTm="132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5">
            <a:extLst>
              <a:ext uri="{FF2B5EF4-FFF2-40B4-BE49-F238E27FC236}">
                <a16:creationId xmlns:a16="http://schemas.microsoft.com/office/drawing/2014/main" id="{896C2847-F3E5-9840-9890-1BBE2740CB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4289" y="1736725"/>
            <a:ext cx="73691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4">
            <a:extLst>
              <a:ext uri="{FF2B5EF4-FFF2-40B4-BE49-F238E27FC236}">
                <a16:creationId xmlns:a16="http://schemas.microsoft.com/office/drawing/2014/main" id="{AEF1DD50-F5E6-934F-8A09-825B624017D7}"/>
              </a:ext>
            </a:extLst>
          </p:cNvPr>
          <p:cNvSpPr>
            <a:spLocks noChangeArrowheads="1"/>
          </p:cNvSpPr>
          <p:nvPr/>
        </p:nvSpPr>
        <p:spPr bwMode="auto">
          <a:xfrm>
            <a:off x="1136650" y="555625"/>
            <a:ext cx="76327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The woodcutter was very poor. He could no longer provide food for his family. One night, his wife suggested that they take the children into the forest and leave them there</a:t>
            </a:r>
            <a:r>
              <a:rPr lang="en-GB" altLang="en-US" sz="2000">
                <a:solidFill>
                  <a:schemeClr val="tx1"/>
                </a:solidFill>
                <a:ea typeface="Arial" panose="020B0604020202020204" pitchFamily="34" charset="0"/>
                <a:cs typeface="Arial" panose="020B0604020202020204" pitchFamily="34" charset="0"/>
              </a:rPr>
              <a:t>.</a:t>
            </a:r>
            <a:endParaRPr lang="en-GB" altLang="en-US" sz="2000">
              <a:solidFill>
                <a:schemeClr val="tx1"/>
              </a:solidFill>
              <a:latin typeface="Twinkl " pitchFamily="2" charset="77"/>
              <a:ea typeface="Arial" panose="020B0604020202020204" pitchFamily="34" charset="0"/>
              <a:cs typeface="Arial" panose="020B0604020202020204" pitchFamily="34" charset="0"/>
            </a:endParaRPr>
          </a:p>
        </p:txBody>
      </p:sp>
      <p:grpSp>
        <p:nvGrpSpPr>
          <p:cNvPr id="11268" name="Group 5">
            <a:extLst>
              <a:ext uri="{FF2B5EF4-FFF2-40B4-BE49-F238E27FC236}">
                <a16:creationId xmlns:a16="http://schemas.microsoft.com/office/drawing/2014/main" id="{59A7BF79-3B43-2C42-8F7B-0D6C0E6C8BE1}"/>
              </a:ext>
            </a:extLst>
          </p:cNvPr>
          <p:cNvGrpSpPr>
            <a:grpSpLocks/>
          </p:cNvGrpSpPr>
          <p:nvPr/>
        </p:nvGrpSpPr>
        <p:grpSpPr bwMode="auto">
          <a:xfrm flipH="1">
            <a:off x="5091113" y="2220914"/>
            <a:ext cx="3257550" cy="3724275"/>
            <a:chOff x="2785910" y="1948543"/>
            <a:chExt cx="3508812" cy="4011686"/>
          </a:xfrm>
        </p:grpSpPr>
        <p:pic>
          <p:nvPicPr>
            <p:cNvPr id="11270" name="Picture 11">
              <a:extLst>
                <a:ext uri="{FF2B5EF4-FFF2-40B4-BE49-F238E27FC236}">
                  <a16:creationId xmlns:a16="http://schemas.microsoft.com/office/drawing/2014/main" id="{90B2531D-97AC-4948-AF67-027DE4F19F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17876" y="1948543"/>
              <a:ext cx="1176846" cy="401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a:extLst>
                <a:ext uri="{FF2B5EF4-FFF2-40B4-BE49-F238E27FC236}">
                  <a16:creationId xmlns:a16="http://schemas.microsoft.com/office/drawing/2014/main" id="{104DA141-8242-594B-9E17-68AD043CAD6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85910" y="2383970"/>
              <a:ext cx="2128679" cy="35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Straight Connector 7">
            <a:extLst>
              <a:ext uri="{FF2B5EF4-FFF2-40B4-BE49-F238E27FC236}">
                <a16:creationId xmlns:a16="http://schemas.microsoft.com/office/drawing/2014/main" id="{4934E26F-4422-5D47-B4C9-ACFA6E31DFCB}"/>
              </a:ext>
            </a:extLst>
          </p:cNvPr>
          <p:cNvCxnSpPr>
            <a:cxnSpLocks/>
          </p:cNvCxnSpPr>
          <p:nvPr/>
        </p:nvCxnSpPr>
        <p:spPr>
          <a:xfrm>
            <a:off x="3990687" y="942110"/>
            <a:ext cx="6436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39047593-08F7-B949-AA1A-6FA9639B51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15592869"/>
      </p:ext>
    </p:extLst>
  </p:cSld>
  <p:clrMapOvr>
    <a:masterClrMapping/>
  </p:clrMapOvr>
  <p:transition spd="slow" advTm="137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3">
            <a:extLst>
              <a:ext uri="{FF2B5EF4-FFF2-40B4-BE49-F238E27FC236}">
                <a16:creationId xmlns:a16="http://schemas.microsoft.com/office/drawing/2014/main" id="{214471A1-303B-3E4C-A9C8-E9F82A2D33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4289" y="1736725"/>
            <a:ext cx="73691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4">
            <a:extLst>
              <a:ext uri="{FF2B5EF4-FFF2-40B4-BE49-F238E27FC236}">
                <a16:creationId xmlns:a16="http://schemas.microsoft.com/office/drawing/2014/main" id="{9BA7C706-45A6-0544-872C-FA3BCB9D2BA3}"/>
              </a:ext>
            </a:extLst>
          </p:cNvPr>
          <p:cNvSpPr>
            <a:spLocks noChangeArrowheads="1"/>
          </p:cNvSpPr>
          <p:nvPr/>
        </p:nvSpPr>
        <p:spPr bwMode="auto">
          <a:xfrm>
            <a:off x="1136650" y="555625"/>
            <a:ext cx="7632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Hansel and Gretel overheard what their stepmother had said. </a:t>
            </a:r>
            <a:br>
              <a:rPr lang="en-GB" altLang="en-US" sz="2000">
                <a:solidFill>
                  <a:schemeClr val="tx1"/>
                </a:solidFill>
                <a:latin typeface="Arial" panose="020B0604020202020204" pitchFamily="34" charset="0"/>
                <a:cs typeface="Arial" panose="020B0604020202020204" pitchFamily="34" charset="0"/>
              </a:rPr>
            </a:br>
            <a:r>
              <a:rPr lang="en-GB" altLang="en-US" sz="2000">
                <a:solidFill>
                  <a:schemeClr val="tx1"/>
                </a:solidFill>
                <a:latin typeface="Arial" panose="020B0604020202020204" pitchFamily="34" charset="0"/>
                <a:cs typeface="Arial" panose="020B0604020202020204" pitchFamily="34" charset="0"/>
              </a:rPr>
              <a:t>They were very sad</a:t>
            </a:r>
            <a:r>
              <a:rPr lang="en-GB" altLang="en-US" sz="2000">
                <a:solidFill>
                  <a:schemeClr val="tx1"/>
                </a:solidFill>
                <a:ea typeface="Arial" panose="020B0604020202020204" pitchFamily="34" charset="0"/>
                <a:cs typeface="Arial" panose="020B0604020202020204" pitchFamily="34" charset="0"/>
              </a:rPr>
              <a:t>.</a:t>
            </a:r>
            <a:endParaRPr lang="en-GB" altLang="en-US" sz="2000">
              <a:solidFill>
                <a:schemeClr val="tx1"/>
              </a:solidFill>
              <a:latin typeface="Twinkl " pitchFamily="2" charset="77"/>
              <a:ea typeface="Arial" panose="020B0604020202020204" pitchFamily="34" charset="0"/>
              <a:cs typeface="Arial" panose="020B0604020202020204" pitchFamily="34" charset="0"/>
            </a:endParaRPr>
          </a:p>
        </p:txBody>
      </p:sp>
      <p:grpSp>
        <p:nvGrpSpPr>
          <p:cNvPr id="12292" name="Group 8">
            <a:extLst>
              <a:ext uri="{FF2B5EF4-FFF2-40B4-BE49-F238E27FC236}">
                <a16:creationId xmlns:a16="http://schemas.microsoft.com/office/drawing/2014/main" id="{2A7F7B5F-A5BC-B843-B1DB-136F436BE55C}"/>
              </a:ext>
            </a:extLst>
          </p:cNvPr>
          <p:cNvGrpSpPr>
            <a:grpSpLocks/>
          </p:cNvGrpSpPr>
          <p:nvPr/>
        </p:nvGrpSpPr>
        <p:grpSpPr bwMode="auto">
          <a:xfrm>
            <a:off x="2559051" y="3656014"/>
            <a:ext cx="2244725" cy="2155825"/>
            <a:chOff x="5401780" y="3291840"/>
            <a:chExt cx="2651088" cy="2545670"/>
          </a:xfrm>
        </p:grpSpPr>
        <p:pic>
          <p:nvPicPr>
            <p:cNvPr id="12294" name="Picture 3">
              <a:extLst>
                <a:ext uri="{FF2B5EF4-FFF2-40B4-BE49-F238E27FC236}">
                  <a16:creationId xmlns:a16="http://schemas.microsoft.com/office/drawing/2014/main" id="{51CFD0DC-0045-2641-AC63-881FB35DD8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01780" y="3291840"/>
              <a:ext cx="1276202" cy="254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6">
              <a:extLst>
                <a:ext uri="{FF2B5EF4-FFF2-40B4-BE49-F238E27FC236}">
                  <a16:creationId xmlns:a16="http://schemas.microsoft.com/office/drawing/2014/main" id="{C4ABBE0E-5E2D-0247-B218-B0791F90E5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77982" y="3291840"/>
              <a:ext cx="1374886" cy="254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Audio 2">
            <a:hlinkClick r:id="" action="ppaction://media"/>
            <a:extLst>
              <a:ext uri="{FF2B5EF4-FFF2-40B4-BE49-F238E27FC236}">
                <a16:creationId xmlns:a16="http://schemas.microsoft.com/office/drawing/2014/main" id="{74CC5F73-B7D0-AA46-9D53-D99E487DC6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3093586576"/>
      </p:ext>
    </p:extLst>
  </p:cSld>
  <p:clrMapOvr>
    <a:masterClrMapping/>
  </p:clrMapOvr>
  <p:transition spd="slow" advTm="68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4">
            <a:extLst>
              <a:ext uri="{FF2B5EF4-FFF2-40B4-BE49-F238E27FC236}">
                <a16:creationId xmlns:a16="http://schemas.microsoft.com/office/drawing/2014/main" id="{A0884573-C34F-C143-B4C5-56FCDD1954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2525714"/>
            <a:ext cx="477520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4">
            <a:extLst>
              <a:ext uri="{FF2B5EF4-FFF2-40B4-BE49-F238E27FC236}">
                <a16:creationId xmlns:a16="http://schemas.microsoft.com/office/drawing/2014/main" id="{F4BA0A4B-06A0-1F44-BFD5-665BF69EC03E}"/>
              </a:ext>
            </a:extLst>
          </p:cNvPr>
          <p:cNvSpPr>
            <a:spLocks noChangeArrowheads="1"/>
          </p:cNvSpPr>
          <p:nvPr/>
        </p:nvSpPr>
        <p:spPr bwMode="auto">
          <a:xfrm>
            <a:off x="1136650" y="555625"/>
            <a:ext cx="76327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Hansel crept outside and found some white pebbles. They shone brightly in the moonlight. He filled his pockets with the pebbles and crept back inside.</a:t>
            </a:r>
          </a:p>
        </p:txBody>
      </p:sp>
      <p:grpSp>
        <p:nvGrpSpPr>
          <p:cNvPr id="13316" name="Group 12">
            <a:extLst>
              <a:ext uri="{FF2B5EF4-FFF2-40B4-BE49-F238E27FC236}">
                <a16:creationId xmlns:a16="http://schemas.microsoft.com/office/drawing/2014/main" id="{8CC44877-62DD-5D47-BA98-2F38339D1C53}"/>
              </a:ext>
            </a:extLst>
          </p:cNvPr>
          <p:cNvGrpSpPr>
            <a:grpSpLocks/>
          </p:cNvGrpSpPr>
          <p:nvPr/>
        </p:nvGrpSpPr>
        <p:grpSpPr bwMode="auto">
          <a:xfrm>
            <a:off x="4005263" y="2489201"/>
            <a:ext cx="2692400" cy="1547813"/>
            <a:chOff x="3668486" y="3022299"/>
            <a:chExt cx="2691673" cy="1548881"/>
          </a:xfrm>
        </p:grpSpPr>
        <p:pic>
          <p:nvPicPr>
            <p:cNvPr id="13318" name="Picture 11">
              <a:extLst>
                <a:ext uri="{FF2B5EF4-FFF2-40B4-BE49-F238E27FC236}">
                  <a16:creationId xmlns:a16="http://schemas.microsoft.com/office/drawing/2014/main" id="{719B2DB9-83B7-4644-9758-EAA3EED286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3668486" y="3022299"/>
              <a:ext cx="1644446" cy="96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a:extLst>
                <a:ext uri="{FF2B5EF4-FFF2-40B4-BE49-F238E27FC236}">
                  <a16:creationId xmlns:a16="http://schemas.microsoft.com/office/drawing/2014/main" id="{9CD13017-A5A6-E544-9EA6-5EF90B8E071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71999" y="3145972"/>
              <a:ext cx="1788160" cy="104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9">
              <a:extLst>
                <a:ext uri="{FF2B5EF4-FFF2-40B4-BE49-F238E27FC236}">
                  <a16:creationId xmlns:a16="http://schemas.microsoft.com/office/drawing/2014/main" id="{B434370D-4793-6A4C-BCD5-63EB1244904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68486" y="3394724"/>
              <a:ext cx="2013857" cy="117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Audio 2">
            <a:hlinkClick r:id="" action="ppaction://media"/>
            <a:extLst>
              <a:ext uri="{FF2B5EF4-FFF2-40B4-BE49-F238E27FC236}">
                <a16:creationId xmlns:a16="http://schemas.microsoft.com/office/drawing/2014/main" id="{66BB929D-300E-0042-ADE8-A1C5C328F9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2375144366"/>
      </p:ext>
    </p:extLst>
  </p:cSld>
  <p:clrMapOvr>
    <a:masterClrMapping/>
  </p:clrMapOvr>
  <p:transition spd="slow" advTm="108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2374F0EE-EED6-D546-A05B-CD0BC261BF7D}"/>
              </a:ext>
            </a:extLst>
          </p:cNvPr>
          <p:cNvSpPr>
            <a:spLocks noChangeArrowheads="1"/>
          </p:cNvSpPr>
          <p:nvPr/>
        </p:nvSpPr>
        <p:spPr bwMode="auto">
          <a:xfrm>
            <a:off x="1136650" y="542925"/>
            <a:ext cx="7632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The next morning, they all went for a walk in the forest. As they walked, Hansel dropped the pebbles along the path.</a:t>
            </a:r>
          </a:p>
        </p:txBody>
      </p:sp>
      <p:pic>
        <p:nvPicPr>
          <p:cNvPr id="14339" name="Picture 2">
            <a:extLst>
              <a:ext uri="{FF2B5EF4-FFF2-40B4-BE49-F238E27FC236}">
                <a16:creationId xmlns:a16="http://schemas.microsoft.com/office/drawing/2014/main" id="{D2D70BED-7C70-D045-8917-EFC8C9EA9370}"/>
              </a:ext>
            </a:extLst>
          </p:cNvPr>
          <p:cNvPicPr>
            <a:picLocks noChangeAspect="1"/>
          </p:cNvPicPr>
          <p:nvPr/>
        </p:nvPicPr>
        <p:blipFill>
          <a:blip r:embed="rId4">
            <a:extLst>
              <a:ext uri="{28A0092B-C50C-407E-A947-70E740481C1C}">
                <a14:useLocalDpi xmlns:a14="http://schemas.microsoft.com/office/drawing/2010/main" val="0"/>
              </a:ext>
            </a:extLst>
          </a:blip>
          <a:srcRect t="13269"/>
          <a:stretch>
            <a:fillRect/>
          </a:stretch>
        </p:blipFill>
        <p:spPr bwMode="auto">
          <a:xfrm>
            <a:off x="1284289" y="1501776"/>
            <a:ext cx="736917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a:extLst>
              <a:ext uri="{FF2B5EF4-FFF2-40B4-BE49-F238E27FC236}">
                <a16:creationId xmlns:a16="http://schemas.microsoft.com/office/drawing/2014/main" id="{730CDE30-5EAE-4645-9204-A3365CBD88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9401" y="5446713"/>
            <a:ext cx="392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3">
            <a:extLst>
              <a:ext uri="{FF2B5EF4-FFF2-40B4-BE49-F238E27FC236}">
                <a16:creationId xmlns:a16="http://schemas.microsoft.com/office/drawing/2014/main" id="{214818DD-8B50-CB4F-A7F6-583032C2B2E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6763" y="5295900"/>
            <a:ext cx="3921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5">
            <a:extLst>
              <a:ext uri="{FF2B5EF4-FFF2-40B4-BE49-F238E27FC236}">
                <a16:creationId xmlns:a16="http://schemas.microsoft.com/office/drawing/2014/main" id="{3350708D-FE0D-8D42-A726-08EF20AC64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91413" y="5156200"/>
            <a:ext cx="3921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E01AE076-D860-3B49-ABAA-2B09971273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4139269120"/>
      </p:ext>
    </p:extLst>
  </p:cSld>
  <p:clrMapOvr>
    <a:masterClrMapping/>
  </p:clrMapOvr>
  <p:transition spd="slow" advTm="88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C8BFAFF0-32E1-7642-9557-62563C4A3CB7}"/>
              </a:ext>
            </a:extLst>
          </p:cNvPr>
          <p:cNvPicPr>
            <a:picLocks noChangeAspect="1"/>
          </p:cNvPicPr>
          <p:nvPr/>
        </p:nvPicPr>
        <p:blipFill>
          <a:blip r:embed="rId4">
            <a:extLst>
              <a:ext uri="{28A0092B-C50C-407E-A947-70E740481C1C}">
                <a14:useLocalDpi xmlns:a14="http://schemas.microsoft.com/office/drawing/2010/main" val="0"/>
              </a:ext>
            </a:extLst>
          </a:blip>
          <a:srcRect t="14154"/>
          <a:stretch>
            <a:fillRect/>
          </a:stretch>
        </p:blipFill>
        <p:spPr bwMode="auto">
          <a:xfrm>
            <a:off x="1284289" y="1501776"/>
            <a:ext cx="736917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a:extLst>
              <a:ext uri="{FF2B5EF4-FFF2-40B4-BE49-F238E27FC236}">
                <a16:creationId xmlns:a16="http://schemas.microsoft.com/office/drawing/2014/main" id="{17E5DBF2-86EE-3942-A221-78235EC50639}"/>
              </a:ext>
            </a:extLst>
          </p:cNvPr>
          <p:cNvSpPr>
            <a:spLocks noChangeArrowheads="1"/>
          </p:cNvSpPr>
          <p:nvPr/>
        </p:nvSpPr>
        <p:spPr bwMode="auto">
          <a:xfrm>
            <a:off x="1089026" y="555625"/>
            <a:ext cx="77628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They went further and further into the forest. Hansel and Gretel grew tired, so the woodcutter made a fire and told them to rest here</a:t>
            </a:r>
            <a:r>
              <a:rPr lang="en-GB" altLang="en-US" sz="2000">
                <a:solidFill>
                  <a:schemeClr val="tx1"/>
                </a:solidFill>
                <a:ea typeface="Arial" panose="020B0604020202020204" pitchFamily="34" charset="0"/>
                <a:cs typeface="Arial" panose="020B0604020202020204" pitchFamily="34" charset="0"/>
              </a:rPr>
              <a:t>.</a:t>
            </a:r>
          </a:p>
        </p:txBody>
      </p:sp>
      <p:pic>
        <p:nvPicPr>
          <p:cNvPr id="15364" name="Picture 7">
            <a:extLst>
              <a:ext uri="{FF2B5EF4-FFF2-40B4-BE49-F238E27FC236}">
                <a16:creationId xmlns:a16="http://schemas.microsoft.com/office/drawing/2014/main" id="{E60234B9-9878-F142-B104-2F522C4D57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92513" y="2560639"/>
            <a:ext cx="3071812"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7870D032-77E9-A84A-AAE4-A276D477AE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2957159905"/>
      </p:ext>
    </p:extLst>
  </p:cSld>
  <p:clrMapOvr>
    <a:masterClrMapping/>
  </p:clrMapOvr>
  <p:transition spd="slow" advTm="101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899E1AA3-A434-8D47-992B-B67C45A22F0A}"/>
              </a:ext>
            </a:extLst>
          </p:cNvPr>
          <p:cNvSpPr>
            <a:spLocks noChangeArrowheads="1"/>
          </p:cNvSpPr>
          <p:nvPr/>
        </p:nvSpPr>
        <p:spPr bwMode="auto">
          <a:xfrm>
            <a:off x="1136650" y="555625"/>
            <a:ext cx="7632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When they awoke, they were all alone. But Hansel’s plan had worked! They could follow the stones all the way home.</a:t>
            </a:r>
          </a:p>
        </p:txBody>
      </p:sp>
      <p:pic>
        <p:nvPicPr>
          <p:cNvPr id="16387" name="Picture 2">
            <a:extLst>
              <a:ext uri="{FF2B5EF4-FFF2-40B4-BE49-F238E27FC236}">
                <a16:creationId xmlns:a16="http://schemas.microsoft.com/office/drawing/2014/main" id="{BCC8DCAF-572F-C340-92D7-27BB211F60BB}"/>
              </a:ext>
            </a:extLst>
          </p:cNvPr>
          <p:cNvPicPr>
            <a:picLocks noChangeAspect="1"/>
          </p:cNvPicPr>
          <p:nvPr/>
        </p:nvPicPr>
        <p:blipFill>
          <a:blip r:embed="rId4">
            <a:extLst>
              <a:ext uri="{28A0092B-C50C-407E-A947-70E740481C1C}">
                <a14:useLocalDpi xmlns:a14="http://schemas.microsoft.com/office/drawing/2010/main" val="0"/>
              </a:ext>
            </a:extLst>
          </a:blip>
          <a:srcRect t="13269"/>
          <a:stretch>
            <a:fillRect/>
          </a:stretch>
        </p:blipFill>
        <p:spPr bwMode="auto">
          <a:xfrm>
            <a:off x="1284289" y="1501776"/>
            <a:ext cx="736917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a:extLst>
              <a:ext uri="{FF2B5EF4-FFF2-40B4-BE49-F238E27FC236}">
                <a16:creationId xmlns:a16="http://schemas.microsoft.com/office/drawing/2014/main" id="{71EB19A6-FF67-1E43-A1FA-8C377B195D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9401" y="5446713"/>
            <a:ext cx="392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3">
            <a:extLst>
              <a:ext uri="{FF2B5EF4-FFF2-40B4-BE49-F238E27FC236}">
                <a16:creationId xmlns:a16="http://schemas.microsoft.com/office/drawing/2014/main" id="{FEF1BF67-3D08-3E43-8B0D-B6A2356A43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6763" y="5295900"/>
            <a:ext cx="3921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5">
            <a:extLst>
              <a:ext uri="{FF2B5EF4-FFF2-40B4-BE49-F238E27FC236}">
                <a16:creationId xmlns:a16="http://schemas.microsoft.com/office/drawing/2014/main" id="{BEA2DD90-00EC-1E4A-B2B7-3757E7FD70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91413" y="5156200"/>
            <a:ext cx="3921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1" name="Group 8">
            <a:extLst>
              <a:ext uri="{FF2B5EF4-FFF2-40B4-BE49-F238E27FC236}">
                <a16:creationId xmlns:a16="http://schemas.microsoft.com/office/drawing/2014/main" id="{5F64ACA4-A443-8043-94FA-17B852C17F24}"/>
              </a:ext>
            </a:extLst>
          </p:cNvPr>
          <p:cNvGrpSpPr>
            <a:grpSpLocks/>
          </p:cNvGrpSpPr>
          <p:nvPr/>
        </p:nvGrpSpPr>
        <p:grpSpPr bwMode="auto">
          <a:xfrm>
            <a:off x="6745289" y="2511425"/>
            <a:ext cx="1671637" cy="2603500"/>
            <a:chOff x="3208894" y="0"/>
            <a:chExt cx="4403120" cy="6858000"/>
          </a:xfrm>
        </p:grpSpPr>
        <p:pic>
          <p:nvPicPr>
            <p:cNvPr id="16393" name="Picture 3">
              <a:extLst>
                <a:ext uri="{FF2B5EF4-FFF2-40B4-BE49-F238E27FC236}">
                  <a16:creationId xmlns:a16="http://schemas.microsoft.com/office/drawing/2014/main" id="{B045B3AD-AC72-DD4C-B6BA-1F457B8D852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8894" y="0"/>
              <a:ext cx="2726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7">
              <a:extLst>
                <a:ext uri="{FF2B5EF4-FFF2-40B4-BE49-F238E27FC236}">
                  <a16:creationId xmlns:a16="http://schemas.microsoft.com/office/drawing/2014/main" id="{E9D5FA3B-82D6-5645-BFF1-0293CC05B9F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83531" y="0"/>
              <a:ext cx="23284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Audio 2">
            <a:hlinkClick r:id="" action="ppaction://media"/>
            <a:extLst>
              <a:ext uri="{FF2B5EF4-FFF2-40B4-BE49-F238E27FC236}">
                <a16:creationId xmlns:a16="http://schemas.microsoft.com/office/drawing/2014/main" id="{FC5E03D2-6A62-2448-B1C5-CA9D12D304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1274750020"/>
      </p:ext>
    </p:extLst>
  </p:cSld>
  <p:clrMapOvr>
    <a:masterClrMapping/>
  </p:clrMapOvr>
  <p:transition spd="slow" advTm="90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5B5DF4E1-5125-9440-8330-D51090A91F0B}"/>
              </a:ext>
            </a:extLst>
          </p:cNvPr>
          <p:cNvSpPr>
            <a:spLocks noChangeArrowheads="1"/>
          </p:cNvSpPr>
          <p:nvPr/>
        </p:nvSpPr>
        <p:spPr bwMode="auto">
          <a:xfrm>
            <a:off x="1136650" y="555625"/>
            <a:ext cx="76327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When they arrived home the woodcutter was overjoyed! However, their stepmother was very cross. Later that night, she told the woodcutter that he must get rid of the children again.</a:t>
            </a:r>
          </a:p>
        </p:txBody>
      </p:sp>
      <p:pic>
        <p:nvPicPr>
          <p:cNvPr id="17411" name="Picture 6">
            <a:extLst>
              <a:ext uri="{FF2B5EF4-FFF2-40B4-BE49-F238E27FC236}">
                <a16:creationId xmlns:a16="http://schemas.microsoft.com/office/drawing/2014/main" id="{E4BD50EF-7DB8-194D-A342-0D6A6E47F2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7038" y="1776413"/>
            <a:ext cx="23368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2" name="Group 8">
            <a:extLst>
              <a:ext uri="{FF2B5EF4-FFF2-40B4-BE49-F238E27FC236}">
                <a16:creationId xmlns:a16="http://schemas.microsoft.com/office/drawing/2014/main" id="{1AE4EE1C-41B0-894E-B308-0A44CA1F6D59}"/>
              </a:ext>
            </a:extLst>
          </p:cNvPr>
          <p:cNvGrpSpPr>
            <a:grpSpLocks/>
          </p:cNvGrpSpPr>
          <p:nvPr/>
        </p:nvGrpSpPr>
        <p:grpSpPr bwMode="auto">
          <a:xfrm>
            <a:off x="3306763" y="2870201"/>
            <a:ext cx="2032000" cy="3165475"/>
            <a:chOff x="3208894" y="0"/>
            <a:chExt cx="4403120" cy="6858000"/>
          </a:xfrm>
        </p:grpSpPr>
        <p:pic>
          <p:nvPicPr>
            <p:cNvPr id="17414" name="Picture 3">
              <a:extLst>
                <a:ext uri="{FF2B5EF4-FFF2-40B4-BE49-F238E27FC236}">
                  <a16:creationId xmlns:a16="http://schemas.microsoft.com/office/drawing/2014/main" id="{3790C22B-6465-C445-910B-44AA8DB1AC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8894" y="0"/>
              <a:ext cx="2726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a:extLst>
                <a:ext uri="{FF2B5EF4-FFF2-40B4-BE49-F238E27FC236}">
                  <a16:creationId xmlns:a16="http://schemas.microsoft.com/office/drawing/2014/main" id="{1D396271-4270-C04D-BD84-323029E6CF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83531" y="0"/>
              <a:ext cx="23284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Straight Connector 7">
            <a:extLst>
              <a:ext uri="{FF2B5EF4-FFF2-40B4-BE49-F238E27FC236}">
                <a16:creationId xmlns:a16="http://schemas.microsoft.com/office/drawing/2014/main" id="{C28F30D6-7AF5-B84F-9D8A-3AB98F6F76A3}"/>
              </a:ext>
            </a:extLst>
          </p:cNvPr>
          <p:cNvCxnSpPr>
            <a:cxnSpLocks/>
          </p:cNvCxnSpPr>
          <p:nvPr/>
        </p:nvCxnSpPr>
        <p:spPr>
          <a:xfrm>
            <a:off x="6193559" y="942110"/>
            <a:ext cx="11839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19B893A6-3CA7-8744-A49D-DFA5C2A8A3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6300" y="5829300"/>
            <a:ext cx="812800" cy="812800"/>
          </a:xfrm>
          <a:prstGeom prst="rect">
            <a:avLst/>
          </a:prstGeom>
        </p:spPr>
      </p:pic>
    </p:spTree>
    <p:extLst>
      <p:ext uri="{BB962C8B-B14F-4D97-AF65-F5344CB8AC3E}">
        <p14:creationId xmlns:p14="http://schemas.microsoft.com/office/powerpoint/2010/main" val="3021573046"/>
      </p:ext>
    </p:extLst>
  </p:cSld>
  <p:clrMapOvr>
    <a:masterClrMapping/>
  </p:clrMapOvr>
  <p:transition spd="slow" advTm="135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585</Words>
  <Application>Microsoft Office PowerPoint</Application>
  <PresentationFormat>A4 Paper (210x297 mm)</PresentationFormat>
  <Paragraphs>41</Paragraphs>
  <Slides>18</Slides>
  <Notes>0</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Sassoon Infant Rg</vt:lpstr>
      <vt:lpstr>Twinkl</vt:lpstr>
      <vt:lpstr>Twinkl </vt:lpstr>
      <vt:lpstr>Twinkl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Linda Hall</cp:lastModifiedBy>
  <cp:revision>1</cp:revision>
  <dcterms:created xsi:type="dcterms:W3CDTF">2021-01-20T09:21:18Z</dcterms:created>
  <dcterms:modified xsi:type="dcterms:W3CDTF">2021-01-21T22:13:05Z</dcterms:modified>
</cp:coreProperties>
</file>