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1" d="100"/>
          <a:sy n="61" d="100"/>
        </p:scale>
        <p:origin x="108"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6018A-F04B-4AE6-88E5-3A95A4CD84F6}" type="datetimeFigureOut">
              <a:rPr lang="en-GB" smtClean="0"/>
              <a:t>26/01/2021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B34496-96A4-4AE7-B23D-303077C84A0E}" type="slidenum">
              <a:rPr lang="en-GB" smtClean="0"/>
              <a:t>‹#›</a:t>
            </a:fld>
            <a:endParaRPr lang="en-GB"/>
          </a:p>
        </p:txBody>
      </p:sp>
    </p:spTree>
    <p:extLst>
      <p:ext uri="{BB962C8B-B14F-4D97-AF65-F5344CB8AC3E}">
        <p14:creationId xmlns:p14="http://schemas.microsoft.com/office/powerpoint/2010/main" val="1165840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endParaRPr lang="en-GB" baseline="0" dirty="0" smtClean="0"/>
          </a:p>
        </p:txBody>
      </p:sp>
    </p:spTree>
    <p:extLst>
      <p:ext uri="{BB962C8B-B14F-4D97-AF65-F5344CB8AC3E}">
        <p14:creationId xmlns:p14="http://schemas.microsoft.com/office/powerpoint/2010/main" val="3440694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423913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578306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endParaRPr lang="en-GB" baseline="0" dirty="0" smtClean="0"/>
          </a:p>
        </p:txBody>
      </p:sp>
    </p:spTree>
    <p:extLst>
      <p:ext uri="{BB962C8B-B14F-4D97-AF65-F5344CB8AC3E}">
        <p14:creationId xmlns:p14="http://schemas.microsoft.com/office/powerpoint/2010/main" val="40673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578F38F-9538-438B-8D20-E7372473AC3F}"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2687974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78F38F-9538-438B-8D20-E7372473AC3F}"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3629220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78F38F-9538-438B-8D20-E7372473AC3F}"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1391541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Title Text</a:t>
            </a:r>
          </a:p>
        </p:txBody>
      </p:sp>
      <p:sp>
        <p:nvSpPr>
          <p:cNvPr id="40" name="Shape 40"/>
          <p:cNvSpPr>
            <a:spLocks noGrp="1"/>
          </p:cNvSpPr>
          <p:nvPr>
            <p:ph type="body" sz="half" idx="1"/>
          </p:nvPr>
        </p:nvSpPr>
        <p:spPr>
          <a:xfrm>
            <a:off x="609600" y="1600201"/>
            <a:ext cx="53848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020340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78F38F-9538-438B-8D20-E7372473AC3F}"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94038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578F38F-9538-438B-8D20-E7372473AC3F}"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4202857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578F38F-9538-438B-8D20-E7372473AC3F}" type="datetimeFigureOut">
              <a:rPr lang="en-GB" smtClean="0"/>
              <a:t>26/01/2021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322031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578F38F-9538-438B-8D20-E7372473AC3F}" type="datetimeFigureOut">
              <a:rPr lang="en-GB" smtClean="0"/>
              <a:t>26/01/2021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2697109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578F38F-9538-438B-8D20-E7372473AC3F}" type="datetimeFigureOut">
              <a:rPr lang="en-GB" smtClean="0"/>
              <a:t>26/01/2021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3347665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8F38F-9538-438B-8D20-E7372473AC3F}" type="datetimeFigureOut">
              <a:rPr lang="en-GB" smtClean="0"/>
              <a:t>26/01/2021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1479363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78F38F-9538-438B-8D20-E7372473AC3F}" type="datetimeFigureOut">
              <a:rPr lang="en-GB" smtClean="0"/>
              <a:t>26/01/2021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256791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78F38F-9538-438B-8D20-E7372473AC3F}" type="datetimeFigureOut">
              <a:rPr lang="en-GB" smtClean="0"/>
              <a:t>26/01/2021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C7C791-ED98-41AD-B53E-7D99C6022DED}" type="slidenum">
              <a:rPr lang="en-GB" smtClean="0"/>
              <a:t>‹#›</a:t>
            </a:fld>
            <a:endParaRPr lang="en-GB"/>
          </a:p>
        </p:txBody>
      </p:sp>
    </p:spTree>
    <p:extLst>
      <p:ext uri="{BB962C8B-B14F-4D97-AF65-F5344CB8AC3E}">
        <p14:creationId xmlns:p14="http://schemas.microsoft.com/office/powerpoint/2010/main" val="2072257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8F38F-9538-438B-8D20-E7372473AC3F}" type="datetimeFigureOut">
              <a:rPr lang="en-GB" smtClean="0"/>
              <a:t>26/01/2021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7C791-ED98-41AD-B53E-7D99C6022DED}" type="slidenum">
              <a:rPr lang="en-GB" smtClean="0"/>
              <a:t>‹#›</a:t>
            </a:fld>
            <a:endParaRPr lang="en-GB"/>
          </a:p>
        </p:txBody>
      </p:sp>
    </p:spTree>
    <p:extLst>
      <p:ext uri="{BB962C8B-B14F-4D97-AF65-F5344CB8AC3E}">
        <p14:creationId xmlns:p14="http://schemas.microsoft.com/office/powerpoint/2010/main" val="1854331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To be reflective on peoples feelings</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35148469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p:cNvSpPr>
          <p:nvPr>
            <p:ph type="title"/>
          </p:nvPr>
        </p:nvSpPr>
        <p:spPr>
          <a:xfrm>
            <a:off x="1981201" y="518076"/>
            <a:ext cx="3318933" cy="778099"/>
          </a:xfrm>
          <a:prstGeom prst="rect">
            <a:avLst/>
          </a:prstGeom>
        </p:spPr>
        <p:txBody>
          <a:bodyPr>
            <a:normAutofit/>
          </a:bodyPr>
          <a:lstStyle/>
          <a:p>
            <a:pPr defTabSz="292607">
              <a:defRPr sz="2304" b="1">
                <a:solidFill>
                  <a:srgbClr val="770079"/>
                </a:solidFill>
                <a:latin typeface="Verdana"/>
                <a:ea typeface="Verdana"/>
                <a:cs typeface="Verdana"/>
                <a:sym typeface="Verdana"/>
              </a:defRPr>
            </a:pPr>
            <a:r>
              <a:rPr lang="en-GB" sz="2400" dirty="0"/>
              <a:t>Mindfulness is:</a:t>
            </a:r>
            <a:endParaRPr sz="2400" dirty="0"/>
          </a:p>
        </p:txBody>
      </p:sp>
      <p:sp>
        <p:nvSpPr>
          <p:cNvPr id="121" name="Shape 121"/>
          <p:cNvSpPr>
            <a:spLocks noGrp="1"/>
          </p:cNvSpPr>
          <p:nvPr>
            <p:ph type="body" idx="1"/>
          </p:nvPr>
        </p:nvSpPr>
        <p:spPr>
          <a:xfrm>
            <a:off x="1981201" y="1340767"/>
            <a:ext cx="3776133" cy="4785396"/>
          </a:xfrm>
          <a:prstGeom prst="rect">
            <a:avLst/>
          </a:prstGeom>
        </p:spPr>
        <p:txBody>
          <a:bodyPr>
            <a:normAutofit/>
          </a:bodyPr>
          <a:lstStyle/>
          <a:p>
            <a:pPr>
              <a:spcBef>
                <a:spcPts val="500"/>
              </a:spcBef>
              <a:defRPr sz="2400">
                <a:latin typeface="Verdana"/>
                <a:ea typeface="Verdana"/>
                <a:cs typeface="Verdana"/>
                <a:sym typeface="Verdana"/>
              </a:defRPr>
            </a:pPr>
            <a:r>
              <a:rPr lang="en-GB" dirty="0"/>
              <a:t>Being present – focusing on what is right in front of you, not in the past or future</a:t>
            </a:r>
          </a:p>
          <a:p>
            <a:pPr>
              <a:spcBef>
                <a:spcPts val="500"/>
              </a:spcBef>
              <a:defRPr sz="2400">
                <a:latin typeface="Verdana"/>
                <a:ea typeface="Verdana"/>
                <a:cs typeface="Verdana"/>
                <a:sym typeface="Verdana"/>
              </a:defRPr>
            </a:pPr>
            <a:r>
              <a:rPr lang="en-GB" dirty="0"/>
              <a:t>Notice what is happening in our </a:t>
            </a:r>
            <a:r>
              <a:rPr lang="en-GB" dirty="0" smtClean="0"/>
              <a:t>bodies.</a:t>
            </a:r>
            <a:endParaRPr lang="en-GB" dirty="0"/>
          </a:p>
          <a:p>
            <a:pPr marL="457200" indent="-457200">
              <a:spcBef>
                <a:spcPts val="500"/>
              </a:spcBef>
              <a:buFont typeface="+mj-lt"/>
              <a:buAutoNum type="arabicPeriod"/>
              <a:defRPr sz="2400">
                <a:latin typeface="Verdana"/>
                <a:ea typeface="Verdana"/>
                <a:cs typeface="Verdana"/>
                <a:sym typeface="Verdana"/>
              </a:defRPr>
            </a:pPr>
            <a:endParaRPr lang="en-GB" dirty="0"/>
          </a:p>
        </p:txBody>
      </p:sp>
      <p:sp>
        <p:nvSpPr>
          <p:cNvPr id="7" name="Shape 121"/>
          <p:cNvSpPr txBox="1">
            <a:spLocks/>
          </p:cNvSpPr>
          <p:nvPr/>
        </p:nvSpPr>
        <p:spPr>
          <a:xfrm>
            <a:off x="6451601" y="1340767"/>
            <a:ext cx="3776133" cy="4785396"/>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marL="342900" marR="0" indent="-342900"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90575" marR="0" indent="-333375"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4572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a:spcBef>
                <a:spcPts val="500"/>
              </a:spcBef>
              <a:defRPr sz="2400">
                <a:latin typeface="Verdana"/>
                <a:ea typeface="Verdana"/>
                <a:cs typeface="Verdana"/>
                <a:sym typeface="Verdana"/>
              </a:defRPr>
            </a:pPr>
            <a:r>
              <a:rPr lang="en-GB" sz="2400" dirty="0">
                <a:latin typeface="Verdana"/>
                <a:ea typeface="Verdana"/>
                <a:cs typeface="Verdana"/>
                <a:sym typeface="Verdana"/>
              </a:rPr>
              <a:t>Meditation</a:t>
            </a:r>
          </a:p>
          <a:p>
            <a:pPr>
              <a:spcBef>
                <a:spcPts val="500"/>
              </a:spcBef>
              <a:defRPr sz="2400">
                <a:latin typeface="Verdana"/>
                <a:ea typeface="Verdana"/>
                <a:cs typeface="Verdana"/>
                <a:sym typeface="Verdana"/>
              </a:defRPr>
            </a:pPr>
            <a:r>
              <a:rPr lang="en-GB" sz="2400" dirty="0">
                <a:latin typeface="Verdana"/>
                <a:ea typeface="Verdana"/>
                <a:cs typeface="Verdana"/>
                <a:sym typeface="Verdana"/>
              </a:rPr>
              <a:t>Spiritual or religious</a:t>
            </a:r>
          </a:p>
          <a:p>
            <a:pPr>
              <a:spcBef>
                <a:spcPts val="500"/>
              </a:spcBef>
              <a:defRPr sz="2400">
                <a:latin typeface="Verdana"/>
                <a:ea typeface="Verdana"/>
                <a:cs typeface="Verdana"/>
                <a:sym typeface="Verdana"/>
              </a:defRPr>
            </a:pPr>
            <a:r>
              <a:rPr lang="en-GB" sz="2400" dirty="0">
                <a:latin typeface="Verdana"/>
                <a:ea typeface="Verdana"/>
                <a:cs typeface="Verdana"/>
                <a:sym typeface="Verdana"/>
              </a:rPr>
              <a:t>Visualisation – taking our mind off to imaginary </a:t>
            </a:r>
            <a:r>
              <a:rPr lang="en-GB" sz="2400" dirty="0">
                <a:latin typeface="Verdana"/>
                <a:ea typeface="Verdana"/>
                <a:cs typeface="Verdana"/>
                <a:sym typeface="Verdana"/>
              </a:rPr>
              <a:t>places. </a:t>
            </a:r>
            <a:endParaRPr lang="en-GB" sz="2400" dirty="0">
              <a:latin typeface="Verdana"/>
              <a:ea typeface="Verdana"/>
              <a:cs typeface="Verdana"/>
              <a:sym typeface="Verdana"/>
            </a:endParaRPr>
          </a:p>
          <a:p>
            <a:pPr marL="457200" indent="-457200">
              <a:spcBef>
                <a:spcPts val="500"/>
              </a:spcBef>
              <a:buFont typeface="+mj-lt"/>
              <a:buAutoNum type="arabicPeriod"/>
              <a:defRPr sz="2400">
                <a:latin typeface="Verdana"/>
                <a:ea typeface="Verdana"/>
                <a:cs typeface="Verdana"/>
                <a:sym typeface="Verdana"/>
              </a:defRPr>
            </a:pPr>
            <a:endParaRPr lang="en-GB" sz="2400" dirty="0">
              <a:latin typeface="Verdana"/>
              <a:ea typeface="Verdana"/>
              <a:cs typeface="Verdana"/>
              <a:sym typeface="Verdana"/>
            </a:endParaRPr>
          </a:p>
        </p:txBody>
      </p:sp>
      <p:sp>
        <p:nvSpPr>
          <p:cNvPr id="8" name="Shape 120"/>
          <p:cNvSpPr txBox="1">
            <a:spLocks/>
          </p:cNvSpPr>
          <p:nvPr/>
        </p:nvSpPr>
        <p:spPr>
          <a:xfrm>
            <a:off x="6672066" y="496106"/>
            <a:ext cx="3318933" cy="778099"/>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defTabSz="292607">
              <a:defRPr sz="2304" b="1">
                <a:solidFill>
                  <a:srgbClr val="770079"/>
                </a:solidFill>
                <a:latin typeface="Verdana"/>
                <a:ea typeface="Verdana"/>
                <a:cs typeface="Verdana"/>
                <a:sym typeface="Verdana"/>
              </a:defRPr>
            </a:pPr>
            <a:r>
              <a:rPr lang="en-GB" sz="2400" b="1" dirty="0">
                <a:solidFill>
                  <a:srgbClr val="7030A0"/>
                </a:solidFill>
                <a:latin typeface="Verdana"/>
                <a:ea typeface="Verdana"/>
                <a:cs typeface="Verdana"/>
                <a:sym typeface="Verdana"/>
              </a:rPr>
              <a:t>Mindfulness isn’t:</a:t>
            </a:r>
            <a:endParaRPr lang="en-GB" sz="2400" b="1" dirty="0">
              <a:solidFill>
                <a:srgbClr val="7030A0"/>
              </a:solidFill>
              <a:latin typeface="Verdana"/>
              <a:ea typeface="Verdana"/>
              <a:cs typeface="Verdana"/>
              <a:sym typeface="Verdana"/>
            </a:endParaRPr>
          </a:p>
        </p:txBody>
      </p:sp>
      <p:sp>
        <p:nvSpPr>
          <p:cNvPr id="9" name="TextBox 8"/>
          <p:cNvSpPr txBox="1"/>
          <p:nvPr/>
        </p:nvSpPr>
        <p:spPr>
          <a:xfrm>
            <a:off x="2476848" y="4802725"/>
            <a:ext cx="7255239" cy="1323439"/>
          </a:xfrm>
          <a:prstGeom prst="rect">
            <a:avLst/>
          </a:prstGeom>
          <a:noFill/>
        </p:spPr>
        <p:txBody>
          <a:bodyPr wrap="square" rtlCol="0">
            <a:spAutoFit/>
          </a:bodyPr>
          <a:lstStyle/>
          <a:p>
            <a:r>
              <a:rPr lang="en-US" sz="2000" dirty="0">
                <a:solidFill>
                  <a:srgbClr val="7030A0"/>
                </a:solidFill>
                <a:latin typeface="Verdana" charset="0"/>
                <a:ea typeface="Verdana" charset="0"/>
                <a:cs typeface="Verdana" charset="0"/>
              </a:rPr>
              <a:t>“Mindfulness means the awareness that arises from paying attention in a particular way; on purpose, in the present moment, and non-judgmentally.” Jon </a:t>
            </a:r>
            <a:r>
              <a:rPr lang="en-US" sz="2000" dirty="0" err="1">
                <a:solidFill>
                  <a:srgbClr val="7030A0"/>
                </a:solidFill>
                <a:latin typeface="Verdana" charset="0"/>
                <a:ea typeface="Verdana" charset="0"/>
                <a:cs typeface="Verdana" charset="0"/>
              </a:rPr>
              <a:t>Kabat</a:t>
            </a:r>
            <a:r>
              <a:rPr lang="en-US" sz="2000" dirty="0">
                <a:solidFill>
                  <a:srgbClr val="7030A0"/>
                </a:solidFill>
                <a:latin typeface="Verdana" charset="0"/>
                <a:ea typeface="Verdana" charset="0"/>
                <a:cs typeface="Verdana" charset="0"/>
              </a:rPr>
              <a:t>-Zinn 1990. </a:t>
            </a:r>
          </a:p>
        </p:txBody>
      </p:sp>
      <p:sp>
        <p:nvSpPr>
          <p:cNvPr id="10" name="Shape 128"/>
          <p:cNvSpPr/>
          <p:nvPr/>
        </p:nvSpPr>
        <p:spPr>
          <a:xfrm>
            <a:off x="1703511" y="6581776"/>
            <a:ext cx="4968554"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FFFFFF"/>
                </a:solidFill>
                <a:latin typeface="Verdana"/>
                <a:ea typeface="Verdana"/>
                <a:cs typeface="Verdana"/>
                <a:sym typeface="Verdana"/>
              </a:defRPr>
            </a:lvl1pPr>
          </a:lstStyle>
          <a:p>
            <a:r>
              <a:rPr lang="en-GB" dirty="0"/>
              <a:t>Mindfulness Through Film</a:t>
            </a:r>
            <a:endParaRPr dirty="0"/>
          </a:p>
        </p:txBody>
      </p:sp>
    </p:spTree>
    <p:extLst>
      <p:ext uri="{BB962C8B-B14F-4D97-AF65-F5344CB8AC3E}">
        <p14:creationId xmlns:p14="http://schemas.microsoft.com/office/powerpoint/2010/main" val="1040946229"/>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image3.jpeg" descr="Moments from the latest release from Disney Pixar. The trailer shows how a young girl and her emotions: Joy, Fear, Anger, Disgust and Sadness deal with her changing life. It also includes the message about how important it is to pay for films at the cinema."/>
          <p:cNvPicPr>
            <a:picLocks noChangeAspect="1"/>
          </p:cNvPicPr>
          <p:nvPr/>
        </p:nvPicPr>
        <p:blipFill>
          <a:blip r:embed="rId5">
            <a:extLst/>
          </a:blip>
          <a:stretch>
            <a:fillRect/>
          </a:stretch>
        </p:blipFill>
        <p:spPr>
          <a:xfrm>
            <a:off x="1524000" y="0"/>
            <a:ext cx="9144000" cy="6858000"/>
          </a:xfrm>
          <a:prstGeom prst="rect">
            <a:avLst/>
          </a:prstGeom>
          <a:ln w="12700">
            <a:miter lim="400000"/>
          </a:ln>
        </p:spPr>
      </p:pic>
      <p:sp>
        <p:nvSpPr>
          <p:cNvPr id="127" name="Shape 127"/>
          <p:cNvSpPr/>
          <p:nvPr/>
        </p:nvSpPr>
        <p:spPr>
          <a:xfrm>
            <a:off x="1878360" y="447055"/>
            <a:ext cx="8435280" cy="459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2400" b="1">
                <a:solidFill>
                  <a:srgbClr val="FFFFFF"/>
                </a:solidFill>
                <a:latin typeface="Verdana"/>
                <a:ea typeface="Verdana"/>
                <a:cs typeface="Verdana"/>
                <a:sym typeface="Verdana"/>
              </a:defRPr>
            </a:lvl1pPr>
          </a:lstStyle>
          <a:p>
            <a:r>
              <a:rPr lang="en-US" dirty="0"/>
              <a:t>Akeelah and the Bee</a:t>
            </a:r>
            <a:endParaRPr dirty="0"/>
          </a:p>
        </p:txBody>
      </p:sp>
      <p:sp>
        <p:nvSpPr>
          <p:cNvPr id="128" name="Shape 128"/>
          <p:cNvSpPr/>
          <p:nvPr/>
        </p:nvSpPr>
        <p:spPr>
          <a:xfrm>
            <a:off x="1703511" y="6581776"/>
            <a:ext cx="4968554"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FFFFFF"/>
                </a:solidFill>
                <a:latin typeface="Verdana"/>
                <a:ea typeface="Verdana"/>
                <a:cs typeface="Verdana"/>
                <a:sym typeface="Verdana"/>
              </a:defRPr>
            </a:lvl1pPr>
          </a:lstStyle>
          <a:p>
            <a:r>
              <a:rPr lang="en-GB" dirty="0"/>
              <a:t>Mindfulness Through Film</a:t>
            </a:r>
            <a:endParaRPr dirty="0"/>
          </a:p>
        </p:txBody>
      </p:sp>
      <p:sp>
        <p:nvSpPr>
          <p:cNvPr id="3" name="Rectangle 2"/>
          <p:cNvSpPr/>
          <p:nvPr/>
        </p:nvSpPr>
        <p:spPr>
          <a:xfrm>
            <a:off x="5741640" y="5100808"/>
            <a:ext cx="4572000" cy="215444"/>
          </a:xfrm>
          <a:prstGeom prst="rect">
            <a:avLst/>
          </a:prstGeom>
        </p:spPr>
        <p:txBody>
          <a:bodyPr>
            <a:spAutoFit/>
          </a:bodyPr>
          <a:lstStyle/>
          <a:p>
            <a:pPr>
              <a:defRPr/>
            </a:pPr>
            <a:r>
              <a:rPr lang="en-US" sz="800" dirty="0">
                <a:solidFill>
                  <a:schemeClr val="bg1"/>
                </a:solidFill>
                <a:latin typeface="Verdana" charset="0"/>
                <a:ea typeface="Verdana" charset="0"/>
                <a:cs typeface="Verdana" charset="0"/>
              </a:rPr>
              <a:t>Property of Sony Pictures Home </a:t>
            </a:r>
            <a:r>
              <a:rPr lang="en-US" sz="800" dirty="0">
                <a:solidFill>
                  <a:schemeClr val="bg1"/>
                </a:solidFill>
                <a:latin typeface="Verdana" charset="0"/>
                <a:ea typeface="Verdana" charset="0"/>
                <a:cs typeface="Verdana" charset="0"/>
              </a:rPr>
              <a:t>Entertainment © (2007) </a:t>
            </a:r>
            <a:r>
              <a:rPr lang="en-US" sz="800" dirty="0">
                <a:solidFill>
                  <a:schemeClr val="bg1"/>
                </a:solidFill>
                <a:latin typeface="Verdana" charset="0"/>
                <a:ea typeface="Verdana" charset="0"/>
                <a:cs typeface="Verdana" charset="0"/>
              </a:rPr>
              <a:t>All rights reserved.</a:t>
            </a:r>
          </a:p>
        </p:txBody>
      </p:sp>
      <p:pic>
        <p:nvPicPr>
          <p:cNvPr id="4" name="Akeelah_PAL_01_Title_0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55334" y="1036890"/>
            <a:ext cx="6993467" cy="3933825"/>
          </a:xfrm>
          <a:prstGeom prst="rect">
            <a:avLst/>
          </a:prstGeom>
        </p:spPr>
      </p:pic>
    </p:spTree>
    <p:extLst>
      <p:ext uri="{BB962C8B-B14F-4D97-AF65-F5344CB8AC3E}">
        <p14:creationId xmlns:p14="http://schemas.microsoft.com/office/powerpoint/2010/main" val="2953736514"/>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fill="hold"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image3.jpeg" descr="Moments from the latest release from Disney Pixar. The trailer shows how a young girl and her emotions: Joy, Fear, Anger, Disgust and Sadness deal with her changing life. It also includes the message about how important it is to pay for films at the cinema."/>
          <p:cNvPicPr>
            <a:picLocks noChangeAspect="1"/>
          </p:cNvPicPr>
          <p:nvPr/>
        </p:nvPicPr>
        <p:blipFill>
          <a:blip r:embed="rId5">
            <a:extLst/>
          </a:blip>
          <a:stretch>
            <a:fillRect/>
          </a:stretch>
        </p:blipFill>
        <p:spPr>
          <a:xfrm>
            <a:off x="1524000" y="0"/>
            <a:ext cx="9144000" cy="6858000"/>
          </a:xfrm>
          <a:prstGeom prst="rect">
            <a:avLst/>
          </a:prstGeom>
          <a:ln w="12700">
            <a:miter lim="400000"/>
          </a:ln>
        </p:spPr>
      </p:pic>
      <p:sp>
        <p:nvSpPr>
          <p:cNvPr id="127" name="Shape 127"/>
          <p:cNvSpPr/>
          <p:nvPr/>
        </p:nvSpPr>
        <p:spPr>
          <a:xfrm>
            <a:off x="1878360" y="447055"/>
            <a:ext cx="8435280" cy="4597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a:defRPr sz="2400" b="1">
                <a:solidFill>
                  <a:srgbClr val="FFFFFF"/>
                </a:solidFill>
                <a:latin typeface="Verdana"/>
                <a:ea typeface="Verdana"/>
                <a:cs typeface="Verdana"/>
                <a:sym typeface="Verdana"/>
              </a:defRPr>
            </a:lvl1pPr>
          </a:lstStyle>
          <a:p>
            <a:r>
              <a:rPr lang="en-US" dirty="0"/>
              <a:t>Kubo and the Two Strings</a:t>
            </a:r>
            <a:endParaRPr dirty="0"/>
          </a:p>
        </p:txBody>
      </p:sp>
      <p:sp>
        <p:nvSpPr>
          <p:cNvPr id="128" name="Shape 128"/>
          <p:cNvSpPr/>
          <p:nvPr/>
        </p:nvSpPr>
        <p:spPr>
          <a:xfrm>
            <a:off x="1703511" y="6581776"/>
            <a:ext cx="4968554"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FFFFFF"/>
                </a:solidFill>
                <a:latin typeface="Verdana"/>
                <a:ea typeface="Verdana"/>
                <a:cs typeface="Verdana"/>
                <a:sym typeface="Verdana"/>
              </a:defRPr>
            </a:lvl1pPr>
          </a:lstStyle>
          <a:p>
            <a:r>
              <a:rPr lang="en-GB"/>
              <a:t>Mindfulness Through Film</a:t>
            </a:r>
            <a:endParaRPr dirty="0"/>
          </a:p>
        </p:txBody>
      </p:sp>
      <p:sp>
        <p:nvSpPr>
          <p:cNvPr id="3" name="Rectangle 2"/>
          <p:cNvSpPr/>
          <p:nvPr/>
        </p:nvSpPr>
        <p:spPr>
          <a:xfrm>
            <a:off x="5741640" y="5100808"/>
            <a:ext cx="4572000" cy="215444"/>
          </a:xfrm>
          <a:prstGeom prst="rect">
            <a:avLst/>
          </a:prstGeom>
        </p:spPr>
        <p:txBody>
          <a:bodyPr>
            <a:spAutoFit/>
          </a:bodyPr>
          <a:lstStyle/>
          <a:p>
            <a:pPr>
              <a:defRPr/>
            </a:pPr>
            <a:r>
              <a:rPr lang="en-US" sz="800" dirty="0">
                <a:solidFill>
                  <a:schemeClr val="bg1"/>
                </a:solidFill>
                <a:latin typeface="Verdana" charset="0"/>
                <a:ea typeface="Verdana" charset="0"/>
                <a:cs typeface="Verdana" charset="0"/>
              </a:rPr>
              <a:t>Property of Universal Pictures </a:t>
            </a:r>
            <a:r>
              <a:rPr lang="en-US" sz="800" dirty="0" err="1">
                <a:solidFill>
                  <a:schemeClr val="bg1"/>
                </a:solidFill>
                <a:latin typeface="Verdana" charset="0"/>
                <a:ea typeface="Verdana" charset="0"/>
                <a:cs typeface="Verdana" charset="0"/>
              </a:rPr>
              <a:t>Int</a:t>
            </a:r>
            <a:r>
              <a:rPr lang="en-US" sz="800" dirty="0">
                <a:solidFill>
                  <a:schemeClr val="bg1"/>
                </a:solidFill>
                <a:latin typeface="Verdana" charset="0"/>
                <a:ea typeface="Verdana" charset="0"/>
                <a:cs typeface="Verdana" charset="0"/>
              </a:rPr>
              <a:t> (UK</a:t>
            </a:r>
            <a:r>
              <a:rPr lang="en-US" sz="800" dirty="0">
                <a:solidFill>
                  <a:schemeClr val="bg1"/>
                </a:solidFill>
                <a:latin typeface="Verdana" charset="0"/>
                <a:ea typeface="Verdana" charset="0"/>
                <a:cs typeface="Verdana" charset="0"/>
              </a:rPr>
              <a:t>) © (2016) </a:t>
            </a:r>
            <a:r>
              <a:rPr lang="en-US" sz="800" dirty="0">
                <a:solidFill>
                  <a:schemeClr val="bg1"/>
                </a:solidFill>
                <a:latin typeface="Verdana" charset="0"/>
                <a:ea typeface="Verdana" charset="0"/>
                <a:cs typeface="Verdana" charset="0"/>
              </a:rPr>
              <a:t>All rights reserved.</a:t>
            </a:r>
          </a:p>
        </p:txBody>
      </p:sp>
      <p:pic>
        <p:nvPicPr>
          <p:cNvPr id="2" name="KUBOANDTHETWOSTRINGS_02_Title_0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24328" y="1135137"/>
            <a:ext cx="6943344" cy="3905631"/>
          </a:xfrm>
          <a:prstGeom prst="rect">
            <a:avLst/>
          </a:prstGeom>
        </p:spPr>
      </p:pic>
    </p:spTree>
    <p:extLst>
      <p:ext uri="{BB962C8B-B14F-4D97-AF65-F5344CB8AC3E}">
        <p14:creationId xmlns:p14="http://schemas.microsoft.com/office/powerpoint/2010/main" val="1764481746"/>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fill="hold"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p:cNvSpPr>
          <p:nvPr>
            <p:ph type="title"/>
          </p:nvPr>
        </p:nvSpPr>
        <p:spPr>
          <a:xfrm>
            <a:off x="2472267" y="562669"/>
            <a:ext cx="7298267" cy="778099"/>
          </a:xfrm>
          <a:prstGeom prst="rect">
            <a:avLst/>
          </a:prstGeom>
        </p:spPr>
        <p:txBody>
          <a:bodyPr>
            <a:normAutofit/>
          </a:bodyPr>
          <a:lstStyle/>
          <a:p>
            <a:pPr defTabSz="292607">
              <a:defRPr sz="2304" b="1">
                <a:solidFill>
                  <a:srgbClr val="770079"/>
                </a:solidFill>
                <a:latin typeface="Verdana"/>
                <a:ea typeface="Verdana"/>
                <a:cs typeface="Verdana"/>
                <a:sym typeface="Verdana"/>
              </a:defRPr>
            </a:pPr>
            <a:r>
              <a:rPr lang="en-GB" sz="2400" dirty="0"/>
              <a:t>Characters finding stillness</a:t>
            </a:r>
            <a:endParaRPr sz="2400" dirty="0"/>
          </a:p>
        </p:txBody>
      </p:sp>
      <p:sp>
        <p:nvSpPr>
          <p:cNvPr id="121" name="Shape 121"/>
          <p:cNvSpPr>
            <a:spLocks noGrp="1"/>
          </p:cNvSpPr>
          <p:nvPr>
            <p:ph type="body" idx="1"/>
          </p:nvPr>
        </p:nvSpPr>
        <p:spPr>
          <a:xfrm>
            <a:off x="599091" y="1340767"/>
            <a:ext cx="11004330" cy="4785396"/>
          </a:xfrm>
          <a:prstGeom prst="rect">
            <a:avLst/>
          </a:prstGeom>
        </p:spPr>
        <p:txBody>
          <a:bodyPr>
            <a:normAutofit/>
          </a:bodyPr>
          <a:lstStyle/>
          <a:p>
            <a:pPr marL="0" indent="0">
              <a:spcBef>
                <a:spcPts val="500"/>
              </a:spcBef>
              <a:buNone/>
              <a:defRPr sz="2400">
                <a:latin typeface="Verdana"/>
                <a:ea typeface="Verdana"/>
                <a:cs typeface="Verdana"/>
                <a:sym typeface="Verdana"/>
              </a:defRPr>
            </a:pPr>
            <a:r>
              <a:rPr lang="en-GB" dirty="0" smtClean="0"/>
              <a:t>Think about the two movies you have just watched. Read these questions and try to come up with some answers. You could choose to do these by yourself and write them down or try to do it with someone and see if you share the same answers.</a:t>
            </a:r>
          </a:p>
          <a:p>
            <a:pPr marL="0" indent="0">
              <a:spcBef>
                <a:spcPts val="500"/>
              </a:spcBef>
              <a:buNone/>
              <a:defRPr sz="2400">
                <a:latin typeface="Verdana"/>
                <a:ea typeface="Verdana"/>
                <a:cs typeface="Verdana"/>
                <a:sym typeface="Verdana"/>
              </a:defRPr>
            </a:pPr>
            <a:endParaRPr lang="en-GB" dirty="0" smtClean="0"/>
          </a:p>
          <a:p>
            <a:pPr marL="457200" indent="-457200">
              <a:spcBef>
                <a:spcPts val="500"/>
              </a:spcBef>
              <a:buFont typeface="+mj-lt"/>
              <a:buAutoNum type="arabicPeriod"/>
              <a:defRPr sz="2400">
                <a:latin typeface="Verdana"/>
                <a:ea typeface="Verdana"/>
                <a:cs typeface="Verdana"/>
                <a:sym typeface="Verdana"/>
              </a:defRPr>
            </a:pPr>
            <a:r>
              <a:rPr lang="en-GB" dirty="0" smtClean="0"/>
              <a:t>What </a:t>
            </a:r>
            <a:r>
              <a:rPr lang="en-GB" dirty="0"/>
              <a:t>task is the character faced with?</a:t>
            </a:r>
          </a:p>
          <a:p>
            <a:pPr marL="457200" indent="-457200">
              <a:spcBef>
                <a:spcPts val="500"/>
              </a:spcBef>
              <a:buFont typeface="+mj-lt"/>
              <a:buAutoNum type="arabicPeriod"/>
              <a:defRPr sz="2400">
                <a:latin typeface="Verdana"/>
                <a:ea typeface="Verdana"/>
                <a:cs typeface="Verdana"/>
                <a:sym typeface="Verdana"/>
              </a:defRPr>
            </a:pPr>
            <a:r>
              <a:rPr lang="en-GB" dirty="0"/>
              <a:t>What feelings might the character be feeling initially? How can you tell?</a:t>
            </a:r>
          </a:p>
          <a:p>
            <a:pPr marL="457200" indent="-457200">
              <a:spcBef>
                <a:spcPts val="500"/>
              </a:spcBef>
              <a:buFont typeface="+mj-lt"/>
              <a:buAutoNum type="arabicPeriod"/>
              <a:defRPr sz="2400">
                <a:latin typeface="Verdana"/>
                <a:ea typeface="Verdana"/>
                <a:cs typeface="Verdana"/>
                <a:sym typeface="Verdana"/>
              </a:defRPr>
            </a:pPr>
            <a:r>
              <a:rPr lang="en-GB" dirty="0"/>
              <a:t>What do you think they are they doing with their minds to help them in their task?</a:t>
            </a:r>
          </a:p>
          <a:p>
            <a:pPr marL="457200" indent="-457200">
              <a:spcBef>
                <a:spcPts val="500"/>
              </a:spcBef>
              <a:buFont typeface="+mj-lt"/>
              <a:buAutoNum type="arabicPeriod"/>
              <a:defRPr sz="2400">
                <a:latin typeface="Verdana"/>
                <a:ea typeface="Verdana"/>
                <a:cs typeface="Verdana"/>
                <a:sym typeface="Verdana"/>
              </a:defRPr>
            </a:pPr>
            <a:r>
              <a:rPr lang="en-GB" dirty="0"/>
              <a:t>How do you think they feel afterwards? How can you tell</a:t>
            </a:r>
            <a:r>
              <a:rPr lang="en-GB" dirty="0" smtClean="0"/>
              <a:t>?</a:t>
            </a:r>
          </a:p>
          <a:p>
            <a:pPr marL="457200" indent="-457200">
              <a:spcBef>
                <a:spcPts val="500"/>
              </a:spcBef>
              <a:buFont typeface="+mj-lt"/>
              <a:buAutoNum type="arabicPeriod"/>
              <a:defRPr sz="2400">
                <a:latin typeface="Verdana"/>
                <a:ea typeface="Verdana"/>
                <a:cs typeface="Verdana"/>
                <a:sym typeface="Verdana"/>
              </a:defRPr>
            </a:pPr>
            <a:r>
              <a:rPr lang="en-GB" dirty="0" smtClean="0"/>
              <a:t>How would you try to find stillness?</a:t>
            </a:r>
            <a:endParaRPr lang="en-GB" dirty="0"/>
          </a:p>
          <a:p>
            <a:pPr marL="457200" indent="-457200">
              <a:spcBef>
                <a:spcPts val="500"/>
              </a:spcBef>
              <a:buFont typeface="+mj-lt"/>
              <a:buAutoNum type="arabicPeriod"/>
              <a:defRPr sz="2400">
                <a:latin typeface="Verdana"/>
                <a:ea typeface="Verdana"/>
                <a:cs typeface="Verdana"/>
                <a:sym typeface="Verdana"/>
              </a:defRPr>
            </a:pPr>
            <a:endParaRPr lang="en-GB" dirty="0"/>
          </a:p>
        </p:txBody>
      </p:sp>
      <p:sp>
        <p:nvSpPr>
          <p:cNvPr id="10" name="Shape 128"/>
          <p:cNvSpPr/>
          <p:nvPr/>
        </p:nvSpPr>
        <p:spPr>
          <a:xfrm>
            <a:off x="1703511" y="6581776"/>
            <a:ext cx="4968554" cy="276999"/>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200">
                <a:solidFill>
                  <a:srgbClr val="FFFFFF"/>
                </a:solidFill>
                <a:latin typeface="Verdana"/>
                <a:ea typeface="Verdana"/>
                <a:cs typeface="Verdana"/>
                <a:sym typeface="Verdana"/>
              </a:defRPr>
            </a:lvl1pPr>
          </a:lstStyle>
          <a:p>
            <a:r>
              <a:rPr lang="en-GB" dirty="0"/>
              <a:t>Mindfulness Through Film</a:t>
            </a:r>
            <a:endParaRPr dirty="0"/>
          </a:p>
        </p:txBody>
      </p:sp>
    </p:spTree>
    <p:extLst>
      <p:ext uri="{BB962C8B-B14F-4D97-AF65-F5344CB8AC3E}">
        <p14:creationId xmlns:p14="http://schemas.microsoft.com/office/powerpoint/2010/main" val="3569183097"/>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248</Words>
  <Application>Microsoft Office PowerPoint</Application>
  <PresentationFormat>Widescreen</PresentationFormat>
  <Paragraphs>25</Paragraphs>
  <Slides>5</Slides>
  <Notes>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Verdana</vt:lpstr>
      <vt:lpstr>Office Theme</vt:lpstr>
      <vt:lpstr>To be reflective on peoples feelings</vt:lpstr>
      <vt:lpstr>Mindfulness is:</vt:lpstr>
      <vt:lpstr>PowerPoint Presentation</vt:lpstr>
      <vt:lpstr>PowerPoint Presentation</vt:lpstr>
      <vt:lpstr>Characters finding stillness</vt:lpstr>
    </vt:vector>
  </TitlesOfParts>
  <Company>International House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be reflective on peoples feelings</dc:title>
  <dc:creator>Watson, Craig</dc:creator>
  <cp:lastModifiedBy>Watson, Craig</cp:lastModifiedBy>
  <cp:revision>1</cp:revision>
  <dcterms:created xsi:type="dcterms:W3CDTF">2021-01-26T13:15:56Z</dcterms:created>
  <dcterms:modified xsi:type="dcterms:W3CDTF">2021-01-26T13:16:29Z</dcterms:modified>
</cp:coreProperties>
</file>