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60"/>
  </p:normalViewPr>
  <p:slideViewPr>
    <p:cSldViewPr snapToGrid="0">
      <p:cViewPr varScale="1">
        <p:scale>
          <a:sx n="72" d="100"/>
          <a:sy n="72" d="100"/>
        </p:scale>
        <p:origin x="6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144E-0D85-4CC0-93C4-685071066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153720-C0B4-42E7-B15F-569217BEC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A9C318-5820-4AEC-B0E6-936C23D388DB}"/>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5" name="Footer Placeholder 4">
            <a:extLst>
              <a:ext uri="{FF2B5EF4-FFF2-40B4-BE49-F238E27FC236}">
                <a16:creationId xmlns:a16="http://schemas.microsoft.com/office/drawing/2014/main" id="{7F5328B4-BBDB-41F5-A0AB-16ED09942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46716-1147-49DD-9103-5DDE869FB11C}"/>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78979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0AA-1B20-4987-BC08-29FCCBF520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DC0587-FD95-4E2E-A96D-C409C37A3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B45821-C93C-4FF7-A5FC-26A1B7175934}"/>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5" name="Footer Placeholder 4">
            <a:extLst>
              <a:ext uri="{FF2B5EF4-FFF2-40B4-BE49-F238E27FC236}">
                <a16:creationId xmlns:a16="http://schemas.microsoft.com/office/drawing/2014/main" id="{DC4D38DB-FB6A-4C40-9174-A3750F1CB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30227-48A3-465D-B9D6-8D909802B3E3}"/>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119138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0BDF4-AA12-4CB0-8114-F769123244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7B13E4-A5FB-48C5-99D1-C75863AD5F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9BB46D-5B15-492D-B6DD-D46208AFEC1C}"/>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5" name="Footer Placeholder 4">
            <a:extLst>
              <a:ext uri="{FF2B5EF4-FFF2-40B4-BE49-F238E27FC236}">
                <a16:creationId xmlns:a16="http://schemas.microsoft.com/office/drawing/2014/main" id="{F838EF3E-ABB2-439E-88F5-9EB4D562F3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A17C9-BCA5-4420-95EC-CF96A6176128}"/>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155664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D346-4C48-47CB-B884-3E964B19A1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ED721-BF6D-4074-90D5-25EE11B01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5F6D1E-0FE2-4B24-90E7-34B85899FDEF}"/>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5" name="Footer Placeholder 4">
            <a:extLst>
              <a:ext uri="{FF2B5EF4-FFF2-40B4-BE49-F238E27FC236}">
                <a16:creationId xmlns:a16="http://schemas.microsoft.com/office/drawing/2014/main" id="{26AB50B8-537C-4010-95FA-6721A8522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B62DEF-A425-446C-B7D7-EA529843CEF9}"/>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227372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1884-1525-4EE6-9D74-69D272F157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AD9751-E6B1-45CE-922D-BC77CE2A4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B7E8FF-9527-49B7-B536-2489DB91B657}"/>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5" name="Footer Placeholder 4">
            <a:extLst>
              <a:ext uri="{FF2B5EF4-FFF2-40B4-BE49-F238E27FC236}">
                <a16:creationId xmlns:a16="http://schemas.microsoft.com/office/drawing/2014/main" id="{4AE3CD62-7A5E-4378-B03D-4EA539066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068463-AF71-433E-A0A0-E782FE3ABFF4}"/>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346474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FBB3-3B11-451B-9991-94C6EF08D0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4FEEBA-7A02-422D-B3FA-2BAA37841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39C96B-CDE0-4C54-B94E-627BDA00F9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E5CD33-FE9E-4263-B263-0CE3D1649979}"/>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6" name="Footer Placeholder 5">
            <a:extLst>
              <a:ext uri="{FF2B5EF4-FFF2-40B4-BE49-F238E27FC236}">
                <a16:creationId xmlns:a16="http://schemas.microsoft.com/office/drawing/2014/main" id="{64B098FF-C15B-49BF-B86B-E967F511BC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89BEE-B1D5-48A3-BE0B-468950535A53}"/>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270252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6595-2993-4CD2-8EDE-5B7CA3A6FD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961439-9CD0-4263-A86B-AC2D49CAA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D4434-5996-457E-9413-ABF65AB2C3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39DEEC-1717-4A4E-9664-DB468620E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1768E2-2A5B-42FF-8A24-C15B70F8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3FF117-CD4F-48DB-9C69-50A809A7BA29}"/>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8" name="Footer Placeholder 7">
            <a:extLst>
              <a:ext uri="{FF2B5EF4-FFF2-40B4-BE49-F238E27FC236}">
                <a16:creationId xmlns:a16="http://schemas.microsoft.com/office/drawing/2014/main" id="{AAF66529-B90F-4143-8D35-33A0E01D71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B9564A-6238-4736-9F5D-CA9FAF11C138}"/>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6837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34F4-F2D6-49C9-BAAE-1929DCB658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944AFF-A090-4F8B-B079-F33A0E5AF352}"/>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4" name="Footer Placeholder 3">
            <a:extLst>
              <a:ext uri="{FF2B5EF4-FFF2-40B4-BE49-F238E27FC236}">
                <a16:creationId xmlns:a16="http://schemas.microsoft.com/office/drawing/2014/main" id="{C447AA38-A3D6-46AD-9569-ADB95662DD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304042-9ED7-4487-9181-82D7AA87A574}"/>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308585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21313-2216-4B5B-BB19-90B3872361BC}"/>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3" name="Footer Placeholder 2">
            <a:extLst>
              <a:ext uri="{FF2B5EF4-FFF2-40B4-BE49-F238E27FC236}">
                <a16:creationId xmlns:a16="http://schemas.microsoft.com/office/drawing/2014/main" id="{DE19E575-0B84-4FC0-9725-5F3DDEE78C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2CEF13-32A8-4BE6-A876-455054D01155}"/>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193285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282C-F940-4C10-9A64-7DC849D46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2AA581-9EF0-4EF9-81B7-941514D28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026474-1523-45B6-A7C8-F2E1BF1CF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F8989-06D7-465E-B06C-C2EA7A9B60C2}"/>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6" name="Footer Placeholder 5">
            <a:extLst>
              <a:ext uri="{FF2B5EF4-FFF2-40B4-BE49-F238E27FC236}">
                <a16:creationId xmlns:a16="http://schemas.microsoft.com/office/drawing/2014/main" id="{629BCCE7-3A40-4237-AE83-8BAB45D4A9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F30134-51B0-4269-9FA7-B1A69B9A728E}"/>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206094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8A80-B95E-4A17-84A7-6D187B92D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9FC294-2816-41A2-B503-9F66262E6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C4835B-E5B6-4FA7-8F4B-BB66E87A0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2AE7B-05E9-403F-9FD3-9DC408520130}"/>
              </a:ext>
            </a:extLst>
          </p:cNvPr>
          <p:cNvSpPr>
            <a:spLocks noGrp="1"/>
          </p:cNvSpPr>
          <p:nvPr>
            <p:ph type="dt" sz="half" idx="10"/>
          </p:nvPr>
        </p:nvSpPr>
        <p:spPr/>
        <p:txBody>
          <a:bodyPr/>
          <a:lstStyle/>
          <a:p>
            <a:fld id="{6941FF38-4B18-40AC-AF62-982772D3F4E1}" type="datetimeFigureOut">
              <a:rPr lang="en-GB" smtClean="0"/>
              <a:t>01/03/2021</a:t>
            </a:fld>
            <a:endParaRPr lang="en-GB"/>
          </a:p>
        </p:txBody>
      </p:sp>
      <p:sp>
        <p:nvSpPr>
          <p:cNvPr id="6" name="Footer Placeholder 5">
            <a:extLst>
              <a:ext uri="{FF2B5EF4-FFF2-40B4-BE49-F238E27FC236}">
                <a16:creationId xmlns:a16="http://schemas.microsoft.com/office/drawing/2014/main" id="{49254A0E-075C-43D4-BC3A-2323011E66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3964BF-5684-4026-8933-353CAEA7C3F0}"/>
              </a:ext>
            </a:extLst>
          </p:cNvPr>
          <p:cNvSpPr>
            <a:spLocks noGrp="1"/>
          </p:cNvSpPr>
          <p:nvPr>
            <p:ph type="sldNum" sz="quarter" idx="12"/>
          </p:nvPr>
        </p:nvSpPr>
        <p:spPr/>
        <p:txBody>
          <a:bodyPr/>
          <a:lstStyle/>
          <a:p>
            <a:fld id="{0393A305-64D0-4EEA-A37E-8C1C6AEA6EC3}" type="slidenum">
              <a:rPr lang="en-GB" smtClean="0"/>
              <a:t>‹#›</a:t>
            </a:fld>
            <a:endParaRPr lang="en-GB"/>
          </a:p>
        </p:txBody>
      </p:sp>
    </p:spTree>
    <p:extLst>
      <p:ext uri="{BB962C8B-B14F-4D97-AF65-F5344CB8AC3E}">
        <p14:creationId xmlns:p14="http://schemas.microsoft.com/office/powerpoint/2010/main" val="3202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F5506-0C21-4087-A6F4-250008D4B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E6CEB4-5A38-4188-AF10-5A62ABED4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6F821-5E5D-4D6F-880B-1B65330F6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1FF38-4B18-40AC-AF62-982772D3F4E1}" type="datetimeFigureOut">
              <a:rPr lang="en-GB" smtClean="0"/>
              <a:t>01/03/2021</a:t>
            </a:fld>
            <a:endParaRPr lang="en-GB"/>
          </a:p>
        </p:txBody>
      </p:sp>
      <p:sp>
        <p:nvSpPr>
          <p:cNvPr id="5" name="Footer Placeholder 4">
            <a:extLst>
              <a:ext uri="{FF2B5EF4-FFF2-40B4-BE49-F238E27FC236}">
                <a16:creationId xmlns:a16="http://schemas.microsoft.com/office/drawing/2014/main" id="{ABF7534D-8D38-4510-B3BB-F6452D371F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ECC613-7450-4A25-8A3D-B994502E6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3A305-64D0-4EEA-A37E-8C1C6AEA6EC3}" type="slidenum">
              <a:rPr lang="en-GB" smtClean="0"/>
              <a:t>‹#›</a:t>
            </a:fld>
            <a:endParaRPr lang="en-GB"/>
          </a:p>
        </p:txBody>
      </p:sp>
    </p:spTree>
    <p:extLst>
      <p:ext uri="{BB962C8B-B14F-4D97-AF65-F5344CB8AC3E}">
        <p14:creationId xmlns:p14="http://schemas.microsoft.com/office/powerpoint/2010/main" val="34601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C7C-1A72-4F61-B61E-55B1131D815E}"/>
              </a:ext>
            </a:extLst>
          </p:cNvPr>
          <p:cNvSpPr>
            <a:spLocks noGrp="1"/>
          </p:cNvSpPr>
          <p:nvPr>
            <p:ph type="ctrTitle"/>
          </p:nvPr>
        </p:nvSpPr>
        <p:spPr>
          <a:xfrm>
            <a:off x="1524000" y="2752381"/>
            <a:ext cx="9144000" cy="2387600"/>
          </a:xfrm>
        </p:spPr>
        <p:txBody>
          <a:bodyPr>
            <a:normAutofit fontScale="90000"/>
          </a:bodyPr>
          <a:lstStyle/>
          <a:p>
            <a:r>
              <a:rPr lang="en-GB" sz="5300" dirty="0">
                <a:effectLst/>
                <a:latin typeface="Arial" panose="020B0604020202020204" pitchFamily="34" charset="0"/>
                <a:ea typeface="Calibri" panose="020F0502020204030204" pitchFamily="34" charset="0"/>
                <a:cs typeface="Times New Roman" panose="02020603050405020304" pitchFamily="18" charset="0"/>
              </a:rPr>
              <a:t>Learning intention - </a:t>
            </a:r>
            <a:r>
              <a:rPr lang="en-GB" sz="5300" u="sng" dirty="0">
                <a:effectLst/>
                <a:latin typeface="Arial" panose="020B0604020202020204" pitchFamily="34" charset="0"/>
                <a:ea typeface="Calibri" panose="020F0502020204030204" pitchFamily="34" charset="0"/>
                <a:cs typeface="Times New Roman" panose="02020603050405020304" pitchFamily="18" charset="0"/>
              </a:rPr>
              <a:t>Discuss and explore how place names determine the spread of Viking settlements.</a:t>
            </a:r>
            <a:r>
              <a:rPr lang="en-GB" sz="5300" dirty="0">
                <a:effectLst/>
                <a:latin typeface="Arial" panose="020B060402020202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249937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BAC2-D428-4508-9A72-A83979AACDED}"/>
              </a:ext>
            </a:extLst>
          </p:cNvPr>
          <p:cNvSpPr>
            <a:spLocks noGrp="1"/>
          </p:cNvSpPr>
          <p:nvPr>
            <p:ph type="title"/>
          </p:nvPr>
        </p:nvSpPr>
        <p:spPr>
          <a:xfrm>
            <a:off x="145774" y="13598"/>
            <a:ext cx="10515600" cy="1325563"/>
          </a:xfrm>
        </p:spPr>
        <p:txBody>
          <a:bodyPr/>
          <a:lstStyle/>
          <a:p>
            <a:r>
              <a:rPr lang="en-GB" u="sng" dirty="0">
                <a:latin typeface="Arial" panose="020B0604020202020204" pitchFamily="34" charset="0"/>
                <a:cs typeface="Arial" panose="020B0604020202020204" pitchFamily="34" charset="0"/>
              </a:rPr>
              <a:t>Viking Britain</a:t>
            </a:r>
          </a:p>
        </p:txBody>
      </p:sp>
      <p:sp>
        <p:nvSpPr>
          <p:cNvPr id="3" name="Content Placeholder 2">
            <a:extLst>
              <a:ext uri="{FF2B5EF4-FFF2-40B4-BE49-F238E27FC236}">
                <a16:creationId xmlns:a16="http://schemas.microsoft.com/office/drawing/2014/main" id="{7492B1F2-DF30-4FF4-91FF-AA91C37F4289}"/>
              </a:ext>
            </a:extLst>
          </p:cNvPr>
          <p:cNvSpPr>
            <a:spLocks noGrp="1"/>
          </p:cNvSpPr>
          <p:nvPr>
            <p:ph idx="1"/>
          </p:nvPr>
        </p:nvSpPr>
        <p:spPr>
          <a:xfrm>
            <a:off x="424070" y="1325563"/>
            <a:ext cx="6069494" cy="4351338"/>
          </a:xfrm>
        </p:spPr>
        <p:txBody>
          <a:bodyPr/>
          <a:lstStyle/>
          <a:p>
            <a:pPr marL="0" indent="0">
              <a:buNone/>
            </a:pPr>
            <a:r>
              <a:rPr lang="en-GB" dirty="0">
                <a:latin typeface="Arial" panose="020B0604020202020204" pitchFamily="34" charset="0"/>
                <a:cs typeface="Arial" panose="020B0604020202020204" pitchFamily="34" charset="0"/>
              </a:rPr>
              <a:t>During Viking Britain, many of those that travelled from Scandinavia settled in different parts of Britain and many of the towns, cities and villages names are still named after the Vikings place names.</a:t>
            </a:r>
          </a:p>
        </p:txBody>
      </p:sp>
      <p:pic>
        <p:nvPicPr>
          <p:cNvPr id="4" name="Picture 3">
            <a:extLst>
              <a:ext uri="{FF2B5EF4-FFF2-40B4-BE49-F238E27FC236}">
                <a16:creationId xmlns:a16="http://schemas.microsoft.com/office/drawing/2014/main" id="{78B64F33-36EA-4592-8249-6B5E8D68EA4A}"/>
              </a:ext>
            </a:extLst>
          </p:cNvPr>
          <p:cNvPicPr>
            <a:picLocks noChangeAspect="1"/>
          </p:cNvPicPr>
          <p:nvPr/>
        </p:nvPicPr>
        <p:blipFill>
          <a:blip r:embed="rId2"/>
          <a:stretch>
            <a:fillRect/>
          </a:stretch>
        </p:blipFill>
        <p:spPr>
          <a:xfrm>
            <a:off x="6639339" y="676379"/>
            <a:ext cx="4631636" cy="5121933"/>
          </a:xfrm>
          <a:prstGeom prst="rect">
            <a:avLst/>
          </a:prstGeom>
        </p:spPr>
      </p:pic>
    </p:spTree>
    <p:extLst>
      <p:ext uri="{BB962C8B-B14F-4D97-AF65-F5344CB8AC3E}">
        <p14:creationId xmlns:p14="http://schemas.microsoft.com/office/powerpoint/2010/main" val="248401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BF58-D85F-4528-B5ED-64C16A7CB649}"/>
              </a:ext>
            </a:extLst>
          </p:cNvPr>
          <p:cNvSpPr>
            <a:spLocks noGrp="1"/>
          </p:cNvSpPr>
          <p:nvPr>
            <p:ph type="title"/>
          </p:nvPr>
        </p:nvSpPr>
        <p:spPr>
          <a:xfrm>
            <a:off x="0" y="192532"/>
            <a:ext cx="10515600" cy="927652"/>
          </a:xfrm>
        </p:spPr>
        <p:txBody>
          <a:bodyPr>
            <a:normAutofit fontScale="90000"/>
          </a:bodyPr>
          <a:lstStyle/>
          <a:p>
            <a:r>
              <a:rPr lang="en-GB" u="sng" dirty="0">
                <a:latin typeface="Arial" panose="020B0604020202020204" pitchFamily="34" charset="0"/>
                <a:cs typeface="Arial" panose="020B0604020202020204" pitchFamily="34" charset="0"/>
              </a:rPr>
              <a:t>Viking influence on </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place names</a:t>
            </a:r>
          </a:p>
        </p:txBody>
      </p:sp>
      <p:sp>
        <p:nvSpPr>
          <p:cNvPr id="3" name="Content Placeholder 2">
            <a:extLst>
              <a:ext uri="{FF2B5EF4-FFF2-40B4-BE49-F238E27FC236}">
                <a16:creationId xmlns:a16="http://schemas.microsoft.com/office/drawing/2014/main" id="{4880683E-5832-45AC-B6CF-F8329716012B}"/>
              </a:ext>
            </a:extLst>
          </p:cNvPr>
          <p:cNvSpPr>
            <a:spLocks noGrp="1"/>
          </p:cNvSpPr>
          <p:nvPr>
            <p:ph idx="1"/>
          </p:nvPr>
        </p:nvSpPr>
        <p:spPr>
          <a:xfrm>
            <a:off x="0" y="1577010"/>
            <a:ext cx="12192000" cy="5930346"/>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ending of the place names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have a meaning. </a:t>
            </a:r>
          </a:p>
          <a:p>
            <a:pPr marL="0" indent="0">
              <a:buNone/>
            </a:pPr>
            <a:endParaRPr lang="en-GB" b="0" i="0" dirty="0">
              <a:effectLst/>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BBD908F-C02F-4283-AED1-4F2BC9C0B674}"/>
              </a:ext>
            </a:extLst>
          </p:cNvPr>
          <p:cNvGraphicFramePr>
            <a:graphicFrameLocks/>
          </p:cNvGraphicFramePr>
          <p:nvPr>
            <p:extLst>
              <p:ext uri="{D42A27DB-BD31-4B8C-83A1-F6EECF244321}">
                <p14:modId xmlns:p14="http://schemas.microsoft.com/office/powerpoint/2010/main" val="2690094698"/>
              </p:ext>
            </p:extLst>
          </p:nvPr>
        </p:nvGraphicFramePr>
        <p:xfrm>
          <a:off x="5393635" y="192532"/>
          <a:ext cx="6294782" cy="6472936"/>
        </p:xfrm>
        <a:graphic>
          <a:graphicData uri="http://schemas.openxmlformats.org/drawingml/2006/table">
            <a:tbl>
              <a:tblPr/>
              <a:tblGrid>
                <a:gridCol w="2310696">
                  <a:extLst>
                    <a:ext uri="{9D8B030D-6E8A-4147-A177-3AD203B41FA5}">
                      <a16:colId xmlns:a16="http://schemas.microsoft.com/office/drawing/2014/main" val="1019185043"/>
                    </a:ext>
                  </a:extLst>
                </a:gridCol>
                <a:gridCol w="3984086">
                  <a:extLst>
                    <a:ext uri="{9D8B030D-6E8A-4147-A177-3AD203B41FA5}">
                      <a16:colId xmlns:a16="http://schemas.microsoft.com/office/drawing/2014/main" val="4017044544"/>
                    </a:ext>
                  </a:extLst>
                </a:gridCol>
              </a:tblGrid>
              <a:tr h="289502">
                <a:tc>
                  <a:txBody>
                    <a:bodyPr/>
                    <a:lstStyle/>
                    <a:p>
                      <a:pPr algn="l"/>
                      <a:r>
                        <a:rPr lang="en-GB" sz="1700" b="1">
                          <a:solidFill>
                            <a:srgbClr val="222222"/>
                          </a:solidFill>
                          <a:effectLst/>
                          <a:latin typeface="Arial" panose="020B0604020202020204" pitchFamily="34" charset="0"/>
                          <a:cs typeface="Arial" panose="020B0604020202020204" pitchFamily="34" charset="0"/>
                        </a:rPr>
                        <a:t>Word</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1700" b="1">
                          <a:solidFill>
                            <a:srgbClr val="222222"/>
                          </a:solidFill>
                          <a:effectLst/>
                          <a:latin typeface="Arial" panose="020B0604020202020204" pitchFamily="34" charset="0"/>
                          <a:cs typeface="Arial" panose="020B0604020202020204" pitchFamily="34" charset="0"/>
                        </a:rPr>
                        <a:t>Meaning</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68222678"/>
                  </a:ext>
                </a:extLst>
              </a:tr>
              <a:tr h="289502">
                <a:tc>
                  <a:txBody>
                    <a:bodyPr/>
                    <a:lstStyle/>
                    <a:p>
                      <a:r>
                        <a:rPr lang="en-GB" sz="1700" dirty="0">
                          <a:solidFill>
                            <a:srgbClr val="222222"/>
                          </a:solidFill>
                          <a:effectLst/>
                          <a:latin typeface="Arial" panose="020B0604020202020204" pitchFamily="34" charset="0"/>
                          <a:cs typeface="Arial" panose="020B0604020202020204" pitchFamily="34" charset="0"/>
                        </a:rPr>
                        <a:t>AIN</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one/solitary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32044072"/>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BECK</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stream</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142550269"/>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BY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farm</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95989655"/>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DALE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valley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387992902"/>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FELL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hill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84336141"/>
                  </a:ext>
                </a:extLst>
              </a:tr>
              <a:tr h="505763">
                <a:tc>
                  <a:txBody>
                    <a:bodyPr/>
                    <a:lstStyle/>
                    <a:p>
                      <a:r>
                        <a:rPr lang="en-GB" sz="1700">
                          <a:solidFill>
                            <a:srgbClr val="222222"/>
                          </a:solidFill>
                          <a:effectLst/>
                          <a:latin typeface="Arial" panose="020B0604020202020204" pitchFamily="34" charset="0"/>
                          <a:cs typeface="Arial" panose="020B0604020202020204" pitchFamily="34" charset="0"/>
                        </a:rPr>
                        <a:t>GARTH</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enclosure (usually a grass paddock near to a farmhouse)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152665822"/>
                  </a:ext>
                </a:extLst>
              </a:tr>
              <a:tr h="505763">
                <a:tc>
                  <a:txBody>
                    <a:bodyPr/>
                    <a:lstStyle/>
                    <a:p>
                      <a:r>
                        <a:rPr lang="en-GB" sz="1700">
                          <a:solidFill>
                            <a:srgbClr val="222222"/>
                          </a:solidFill>
                          <a:effectLst/>
                          <a:latin typeface="Arial" panose="020B0604020202020204" pitchFamily="34" charset="0"/>
                          <a:cs typeface="Arial" panose="020B0604020202020204" pitchFamily="34" charset="0"/>
                        </a:rPr>
                        <a:t>GILL/GHYLL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ravine, narrow steep-sided valley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1700607"/>
                  </a:ext>
                </a:extLst>
              </a:tr>
              <a:tr h="505763">
                <a:tc>
                  <a:txBody>
                    <a:bodyPr/>
                    <a:lstStyle/>
                    <a:p>
                      <a:r>
                        <a:rPr lang="en-GB" sz="1700">
                          <a:solidFill>
                            <a:srgbClr val="222222"/>
                          </a:solidFill>
                          <a:effectLst/>
                          <a:latin typeface="Arial" panose="020B0604020202020204" pitchFamily="34" charset="0"/>
                          <a:cs typeface="Arial" panose="020B0604020202020204" pitchFamily="34" charset="0"/>
                        </a:rPr>
                        <a:t>HOLME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island or meadow field in marshland</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08126920"/>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KIRK</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church</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8438394"/>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KELD</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well/spring</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887430663"/>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SCAR</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outcrop of bare rock</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52357178"/>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SKEL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spill/flood</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75871167"/>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STY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pathway</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61962050"/>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THORP(E)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a:solidFill>
                            <a:srgbClr val="222222"/>
                          </a:solidFill>
                          <a:effectLst/>
                          <a:latin typeface="Arial" panose="020B0604020202020204" pitchFamily="34" charset="0"/>
                          <a:cs typeface="Arial" panose="020B0604020202020204" pitchFamily="34" charset="0"/>
                        </a:rPr>
                        <a:t>outlying farm</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1097069"/>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THREL</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GB" sz="1700">
                          <a:solidFill>
                            <a:srgbClr val="222222"/>
                          </a:solidFill>
                          <a:effectLst/>
                          <a:latin typeface="Arial" panose="020B0604020202020204" pitchFamily="34" charset="0"/>
                          <a:cs typeface="Arial" panose="020B0604020202020204" pitchFamily="34" charset="0"/>
                        </a:rPr>
                        <a:t>slave</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24679329"/>
                  </a:ext>
                </a:extLst>
              </a:tr>
              <a:tr h="289502">
                <a:tc>
                  <a:txBody>
                    <a:bodyPr/>
                    <a:lstStyle/>
                    <a:p>
                      <a:r>
                        <a:rPr lang="en-GB" sz="1700">
                          <a:solidFill>
                            <a:srgbClr val="222222"/>
                          </a:solidFill>
                          <a:effectLst/>
                          <a:latin typeface="Arial" panose="020B0604020202020204" pitchFamily="34" charset="0"/>
                          <a:cs typeface="Arial" panose="020B0604020202020204" pitchFamily="34" charset="0"/>
                        </a:rPr>
                        <a:t>TOFT</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r>
                        <a:rPr lang="en-GB" sz="1700" dirty="0">
                          <a:solidFill>
                            <a:srgbClr val="222222"/>
                          </a:solidFill>
                          <a:effectLst/>
                          <a:latin typeface="Arial" panose="020B0604020202020204" pitchFamily="34" charset="0"/>
                          <a:cs typeface="Arial" panose="020B0604020202020204" pitchFamily="34" charset="0"/>
                        </a:rPr>
                        <a:t>cottage/house-sit</a:t>
                      </a:r>
                    </a:p>
                  </a:txBody>
                  <a:tcPr marL="87742" marR="87742" marT="43871" marB="4387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249926067"/>
                  </a:ext>
                </a:extLst>
              </a:tr>
            </a:tbl>
          </a:graphicData>
        </a:graphic>
      </p:graphicFrame>
    </p:spTree>
    <p:extLst>
      <p:ext uri="{BB962C8B-B14F-4D97-AF65-F5344CB8AC3E}">
        <p14:creationId xmlns:p14="http://schemas.microsoft.com/office/powerpoint/2010/main" val="15198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F7134-22D1-47E0-A38D-C3CEA56F0B2B}"/>
              </a:ext>
            </a:extLst>
          </p:cNvPr>
          <p:cNvSpPr>
            <a:spLocks noGrp="1"/>
          </p:cNvSpPr>
          <p:nvPr>
            <p:ph idx="1"/>
          </p:nvPr>
        </p:nvSpPr>
        <p:spPr>
          <a:xfrm>
            <a:off x="838200" y="1484244"/>
            <a:ext cx="10515600" cy="5713137"/>
          </a:xfrm>
        </p:spPr>
        <p:txBody>
          <a:bodyPr>
            <a:normAutofit/>
          </a:bodyPr>
          <a:lstStyle/>
          <a:p>
            <a:pPr marL="0" indent="0">
              <a:buNone/>
            </a:pPr>
            <a:r>
              <a:rPr lang="en-GB" sz="3600" dirty="0">
                <a:latin typeface="Arial" panose="020B0604020202020204" pitchFamily="34" charset="0"/>
                <a:cs typeface="Arial" panose="020B0604020202020204" pitchFamily="34" charset="0"/>
              </a:rPr>
              <a:t>Use the list of places from the last slide and a map of Great Britain to identify and make a list of the places in Great Britain that have kept their Viking place name. </a:t>
            </a:r>
          </a:p>
        </p:txBody>
      </p:sp>
    </p:spTree>
    <p:extLst>
      <p:ext uri="{BB962C8B-B14F-4D97-AF65-F5344CB8AC3E}">
        <p14:creationId xmlns:p14="http://schemas.microsoft.com/office/powerpoint/2010/main" val="1237343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177</Words>
  <Application>Microsoft Office PowerPoint</Application>
  <PresentationFormat>Widescreen</PresentationFormat>
  <Paragraphs>41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Learning intention - Discuss and explore how place names determine the spread of Viking settlements.  </vt:lpstr>
      <vt:lpstr>Viking Britain</vt:lpstr>
      <vt:lpstr>Viking influence on  place names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 Discuss and explore how place names determine the spread of Viking settlements.</dc:title>
  <dc:creator>Lincoln-Johnson, Nicola</dc:creator>
  <cp:lastModifiedBy>Lincoln-Johnson, Nicola</cp:lastModifiedBy>
  <cp:revision>7</cp:revision>
  <dcterms:created xsi:type="dcterms:W3CDTF">2021-02-26T17:17:18Z</dcterms:created>
  <dcterms:modified xsi:type="dcterms:W3CDTF">2021-03-01T21:50:05Z</dcterms:modified>
</cp:coreProperties>
</file>