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67" r:id="rId3"/>
    <p:sldId id="268" r:id="rId4"/>
    <p:sldId id="257" r:id="rId5"/>
    <p:sldId id="258" r:id="rId6"/>
    <p:sldId id="259" r:id="rId7"/>
    <p:sldId id="260" r:id="rId8"/>
    <p:sldId id="261" r:id="rId9"/>
    <p:sldId id="266" r:id="rId10"/>
    <p:sldId id="263" r:id="rId11"/>
    <p:sldId id="262" r:id="rId12"/>
    <p:sldId id="269" r:id="rId13"/>
    <p:sldId id="265" r:id="rId14"/>
    <p:sldId id="264"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56F223C-4805-4385-82E7-5B85B9AB36B1}" type="datetimeFigureOut">
              <a:rPr lang="en-GB" smtClean="0"/>
              <a:t>26/01/2021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4BDA3F2-1310-4813-AB01-F062D27A7124}" type="slidenum">
              <a:rPr lang="en-GB" smtClean="0"/>
              <a:t>‹#›</a:t>
            </a:fld>
            <a:endParaRPr lang="en-GB"/>
          </a:p>
        </p:txBody>
      </p:sp>
    </p:spTree>
    <p:extLst>
      <p:ext uri="{BB962C8B-B14F-4D97-AF65-F5344CB8AC3E}">
        <p14:creationId xmlns:p14="http://schemas.microsoft.com/office/powerpoint/2010/main" val="34723266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2034CB49-0E75-4328-A6E4-78C61A08D5CF}" type="datetimeFigureOut">
              <a:rPr lang="en-GB" smtClean="0"/>
              <a:t>26/01/2021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D75D118-D815-4D8C-9060-BB843DCA3F9F}" type="slidenum">
              <a:rPr lang="en-GB" smtClean="0"/>
              <a:t>‹#›</a:t>
            </a:fld>
            <a:endParaRPr lang="en-GB"/>
          </a:p>
        </p:txBody>
      </p:sp>
    </p:spTree>
    <p:extLst>
      <p:ext uri="{BB962C8B-B14F-4D97-AF65-F5344CB8AC3E}">
        <p14:creationId xmlns:p14="http://schemas.microsoft.com/office/powerpoint/2010/main" val="19115561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2034CB49-0E75-4328-A6E4-78C61A08D5CF}" type="datetimeFigureOut">
              <a:rPr lang="en-GB" smtClean="0"/>
              <a:t>26/01/2021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D75D118-D815-4D8C-9060-BB843DCA3F9F}" type="slidenum">
              <a:rPr lang="en-GB" smtClean="0"/>
              <a:t>‹#›</a:t>
            </a:fld>
            <a:endParaRPr lang="en-GB"/>
          </a:p>
        </p:txBody>
      </p:sp>
    </p:spTree>
    <p:extLst>
      <p:ext uri="{BB962C8B-B14F-4D97-AF65-F5344CB8AC3E}">
        <p14:creationId xmlns:p14="http://schemas.microsoft.com/office/powerpoint/2010/main" val="23338702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2034CB49-0E75-4328-A6E4-78C61A08D5CF}" type="datetimeFigureOut">
              <a:rPr lang="en-GB" smtClean="0"/>
              <a:t>26/01/2021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D75D118-D815-4D8C-9060-BB843DCA3F9F}" type="slidenum">
              <a:rPr lang="en-GB" smtClean="0"/>
              <a:t>‹#›</a:t>
            </a:fld>
            <a:endParaRPr lang="en-GB"/>
          </a:p>
        </p:txBody>
      </p:sp>
    </p:spTree>
    <p:extLst>
      <p:ext uri="{BB962C8B-B14F-4D97-AF65-F5344CB8AC3E}">
        <p14:creationId xmlns:p14="http://schemas.microsoft.com/office/powerpoint/2010/main" val="34654383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Date Placeholder 3"/>
          <p:cNvSpPr>
            <a:spLocks noGrp="1"/>
          </p:cNvSpPr>
          <p:nvPr>
            <p:ph type="dt" sz="half" idx="10"/>
          </p:nvPr>
        </p:nvSpPr>
        <p:spPr/>
        <p:txBody>
          <a:bodyPr/>
          <a:lstStyle/>
          <a:p>
            <a:fld id="{2034CB49-0E75-4328-A6E4-78C61A08D5CF}" type="datetimeFigureOut">
              <a:rPr lang="en-GB" smtClean="0"/>
              <a:t>26/01/2021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D75D118-D815-4D8C-9060-BB843DCA3F9F}" type="slidenum">
              <a:rPr lang="en-GB" smtClean="0"/>
              <a:t>‹#›</a:t>
            </a:fld>
            <a:endParaRPr lang="en-GB"/>
          </a:p>
        </p:txBody>
      </p:sp>
    </p:spTree>
    <p:extLst>
      <p:ext uri="{BB962C8B-B14F-4D97-AF65-F5344CB8AC3E}">
        <p14:creationId xmlns:p14="http://schemas.microsoft.com/office/powerpoint/2010/main" val="4850199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atin typeface="Arial" panose="020B0604020202020204" pitchFamily="34" charset="0"/>
                <a:cs typeface="Arial" panose="020B0604020202020204" pitchFamily="34" charset="0"/>
              </a:defRPr>
            </a:lvl1pPr>
          </a:lstStyle>
          <a:p>
            <a:r>
              <a:rPr lang="en-US" dirty="0" smtClean="0"/>
              <a:t>Click to edit Master title style</a:t>
            </a:r>
            <a:endParaRPr lang="en-GB"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2034CB49-0E75-4328-A6E4-78C61A08D5CF}" type="datetimeFigureOut">
              <a:rPr lang="en-GB" smtClean="0"/>
              <a:t>26/01/2021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D75D118-D815-4D8C-9060-BB843DCA3F9F}" type="slidenum">
              <a:rPr lang="en-GB" smtClean="0"/>
              <a:t>‹#›</a:t>
            </a:fld>
            <a:endParaRPr lang="en-GB"/>
          </a:p>
        </p:txBody>
      </p:sp>
    </p:spTree>
    <p:extLst>
      <p:ext uri="{BB962C8B-B14F-4D97-AF65-F5344CB8AC3E}">
        <p14:creationId xmlns:p14="http://schemas.microsoft.com/office/powerpoint/2010/main" val="16454469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2034CB49-0E75-4328-A6E4-78C61A08D5CF}" type="datetimeFigureOut">
              <a:rPr lang="en-GB" smtClean="0"/>
              <a:t>26/01/2021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D75D118-D815-4D8C-9060-BB843DCA3F9F}" type="slidenum">
              <a:rPr lang="en-GB" smtClean="0"/>
              <a:t>‹#›</a:t>
            </a:fld>
            <a:endParaRPr lang="en-GB"/>
          </a:p>
        </p:txBody>
      </p:sp>
    </p:spTree>
    <p:extLst>
      <p:ext uri="{BB962C8B-B14F-4D97-AF65-F5344CB8AC3E}">
        <p14:creationId xmlns:p14="http://schemas.microsoft.com/office/powerpoint/2010/main" val="40300648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2034CB49-0E75-4328-A6E4-78C61A08D5CF}" type="datetimeFigureOut">
              <a:rPr lang="en-GB" smtClean="0"/>
              <a:t>26/01/2021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D75D118-D815-4D8C-9060-BB843DCA3F9F}" type="slidenum">
              <a:rPr lang="en-GB" smtClean="0"/>
              <a:t>‹#›</a:t>
            </a:fld>
            <a:endParaRPr lang="en-GB"/>
          </a:p>
        </p:txBody>
      </p:sp>
    </p:spTree>
    <p:extLst>
      <p:ext uri="{BB962C8B-B14F-4D97-AF65-F5344CB8AC3E}">
        <p14:creationId xmlns:p14="http://schemas.microsoft.com/office/powerpoint/2010/main" val="24990819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2034CB49-0E75-4328-A6E4-78C61A08D5CF}" type="datetimeFigureOut">
              <a:rPr lang="en-GB" smtClean="0"/>
              <a:t>26/01/2021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D75D118-D815-4D8C-9060-BB843DCA3F9F}" type="slidenum">
              <a:rPr lang="en-GB" smtClean="0"/>
              <a:t>‹#›</a:t>
            </a:fld>
            <a:endParaRPr lang="en-GB"/>
          </a:p>
        </p:txBody>
      </p:sp>
    </p:spTree>
    <p:extLst>
      <p:ext uri="{BB962C8B-B14F-4D97-AF65-F5344CB8AC3E}">
        <p14:creationId xmlns:p14="http://schemas.microsoft.com/office/powerpoint/2010/main" val="5695880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034CB49-0E75-4328-A6E4-78C61A08D5CF}" type="datetimeFigureOut">
              <a:rPr lang="en-GB" smtClean="0"/>
              <a:t>26/01/2021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D75D118-D815-4D8C-9060-BB843DCA3F9F}" type="slidenum">
              <a:rPr lang="en-GB" smtClean="0"/>
              <a:t>‹#›</a:t>
            </a:fld>
            <a:endParaRPr lang="en-GB"/>
          </a:p>
        </p:txBody>
      </p:sp>
    </p:spTree>
    <p:extLst>
      <p:ext uri="{BB962C8B-B14F-4D97-AF65-F5344CB8AC3E}">
        <p14:creationId xmlns:p14="http://schemas.microsoft.com/office/powerpoint/2010/main" val="41612814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2034CB49-0E75-4328-A6E4-78C61A08D5CF}" type="datetimeFigureOut">
              <a:rPr lang="en-GB" smtClean="0"/>
              <a:t>26/01/2021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D75D118-D815-4D8C-9060-BB843DCA3F9F}" type="slidenum">
              <a:rPr lang="en-GB" smtClean="0"/>
              <a:t>‹#›</a:t>
            </a:fld>
            <a:endParaRPr lang="en-GB"/>
          </a:p>
        </p:txBody>
      </p:sp>
    </p:spTree>
    <p:extLst>
      <p:ext uri="{BB962C8B-B14F-4D97-AF65-F5344CB8AC3E}">
        <p14:creationId xmlns:p14="http://schemas.microsoft.com/office/powerpoint/2010/main" val="36809582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2034CB49-0E75-4328-A6E4-78C61A08D5CF}" type="datetimeFigureOut">
              <a:rPr lang="en-GB" smtClean="0"/>
              <a:t>26/01/2021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D75D118-D815-4D8C-9060-BB843DCA3F9F}" type="slidenum">
              <a:rPr lang="en-GB" smtClean="0"/>
              <a:t>‹#›</a:t>
            </a:fld>
            <a:endParaRPr lang="en-GB"/>
          </a:p>
        </p:txBody>
      </p:sp>
    </p:spTree>
    <p:extLst>
      <p:ext uri="{BB962C8B-B14F-4D97-AF65-F5344CB8AC3E}">
        <p14:creationId xmlns:p14="http://schemas.microsoft.com/office/powerpoint/2010/main" val="14559533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034CB49-0E75-4328-A6E4-78C61A08D5CF}" type="datetimeFigureOut">
              <a:rPr lang="en-GB" smtClean="0"/>
              <a:t>26/01/2021</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D75D118-D815-4D8C-9060-BB843DCA3F9F}" type="slidenum">
              <a:rPr lang="en-GB" smtClean="0"/>
              <a:t>‹#›</a:t>
            </a:fld>
            <a:endParaRPr lang="en-GB"/>
          </a:p>
        </p:txBody>
      </p:sp>
    </p:spTree>
    <p:extLst>
      <p:ext uri="{BB962C8B-B14F-4D97-AF65-F5344CB8AC3E}">
        <p14:creationId xmlns:p14="http://schemas.microsoft.com/office/powerpoint/2010/main" val="24600224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latin typeface="Arial" panose="020B0604020202020204" pitchFamily="34" charset="0"/>
                <a:cs typeface="Arial" panose="020B0604020202020204" pitchFamily="34" charset="0"/>
              </a:rPr>
              <a:t>Fantastic </a:t>
            </a:r>
            <a:r>
              <a:rPr lang="en-US" dirty="0" err="1" smtClean="0">
                <a:latin typeface="Arial" panose="020B0604020202020204" pitchFamily="34" charset="0"/>
                <a:cs typeface="Arial" panose="020B0604020202020204" pitchFamily="34" charset="0"/>
              </a:rPr>
              <a:t>Mr</a:t>
            </a:r>
            <a:r>
              <a:rPr lang="en-US" dirty="0" smtClean="0">
                <a:latin typeface="Arial" panose="020B0604020202020204" pitchFamily="34" charset="0"/>
                <a:cs typeface="Arial" panose="020B0604020202020204" pitchFamily="34" charset="0"/>
              </a:rPr>
              <a:t> Fox</a:t>
            </a:r>
            <a:endParaRPr lang="en-GB" dirty="0">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a:xfrm>
            <a:off x="1524000" y="3697288"/>
            <a:ext cx="9144000" cy="1655762"/>
          </a:xfrm>
        </p:spPr>
        <p:txBody>
          <a:bodyPr>
            <a:normAutofit fontScale="77500" lnSpcReduction="20000"/>
          </a:bodyPr>
          <a:lstStyle/>
          <a:p>
            <a:r>
              <a:rPr lang="en-US" dirty="0" smtClean="0">
                <a:latin typeface="Arial" panose="020B0604020202020204" pitchFamily="34" charset="0"/>
                <a:cs typeface="Arial" panose="020B0604020202020204" pitchFamily="34" charset="0"/>
              </a:rPr>
              <a:t>Chapter 5 The Terrible Tractors</a:t>
            </a:r>
          </a:p>
          <a:p>
            <a:endParaRPr lang="en-US" dirty="0">
              <a:latin typeface="Arial" panose="020B0604020202020204" pitchFamily="34" charset="0"/>
              <a:cs typeface="Arial" panose="020B0604020202020204" pitchFamily="34" charset="0"/>
            </a:endParaRPr>
          </a:p>
          <a:p>
            <a:r>
              <a:rPr lang="en-US" dirty="0" smtClean="0">
                <a:latin typeface="Arial" panose="020B0604020202020204" pitchFamily="34" charset="0"/>
                <a:cs typeface="Arial" panose="020B0604020202020204" pitchFamily="34" charset="0"/>
              </a:rPr>
              <a:t>What has happened so far?</a:t>
            </a:r>
          </a:p>
          <a:p>
            <a:r>
              <a:rPr lang="en-US" dirty="0" smtClean="0">
                <a:latin typeface="Arial" panose="020B0604020202020204" pitchFamily="34" charset="0"/>
                <a:cs typeface="Arial" panose="020B0604020202020204" pitchFamily="34" charset="0"/>
              </a:rPr>
              <a:t>Where are the foxes now?</a:t>
            </a:r>
          </a:p>
          <a:p>
            <a:r>
              <a:rPr lang="en-US" dirty="0" smtClean="0">
                <a:latin typeface="Arial" panose="020B0604020202020204" pitchFamily="34" charset="0"/>
                <a:cs typeface="Arial" panose="020B0604020202020204" pitchFamily="34" charset="0"/>
              </a:rPr>
              <a:t>Where are the farmers? What have they been trying to do?</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550186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a:bodyPr>
          <a:lstStyle/>
          <a:p>
            <a:r>
              <a:rPr lang="en-US" sz="6600" dirty="0" smtClean="0"/>
              <a:t>Chapter 6</a:t>
            </a:r>
          </a:p>
          <a:p>
            <a:r>
              <a:rPr lang="en-US" sz="6600" dirty="0" smtClean="0"/>
              <a:t>The Race</a:t>
            </a:r>
            <a:endParaRPr lang="en-GB" sz="6600" dirty="0"/>
          </a:p>
        </p:txBody>
      </p:sp>
    </p:spTree>
    <p:extLst>
      <p:ext uri="{BB962C8B-B14F-4D97-AF65-F5344CB8AC3E}">
        <p14:creationId xmlns:p14="http://schemas.microsoft.com/office/powerpoint/2010/main" val="2768753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80785"/>
          </a:xfrm>
        </p:spPr>
        <p:txBody>
          <a:bodyPr>
            <a:normAutofit fontScale="90000"/>
          </a:bodyPr>
          <a:lstStyle/>
          <a:p>
            <a:r>
              <a:rPr lang="en-US" sz="2400" dirty="0" smtClean="0"/>
              <a:t>Page 1</a:t>
            </a:r>
            <a:endParaRPr lang="en-GB" sz="2400" dirty="0"/>
          </a:p>
        </p:txBody>
      </p:sp>
      <p:sp>
        <p:nvSpPr>
          <p:cNvPr id="3" name="Content Placeholder 2"/>
          <p:cNvSpPr>
            <a:spLocks noGrp="1"/>
          </p:cNvSpPr>
          <p:nvPr>
            <p:ph idx="1"/>
          </p:nvPr>
        </p:nvSpPr>
        <p:spPr>
          <a:xfrm>
            <a:off x="838200" y="1463039"/>
            <a:ext cx="6999514" cy="5027821"/>
          </a:xfrm>
        </p:spPr>
        <p:txBody>
          <a:bodyPr>
            <a:normAutofit/>
          </a:bodyPr>
          <a:lstStyle/>
          <a:p>
            <a:pPr marL="0" indent="0">
              <a:buNone/>
            </a:pPr>
            <a:r>
              <a:rPr lang="en-GB" dirty="0"/>
              <a:t>Now there began a desperate race, the machines against the foxes. In the beginning, the hill looked like this</a:t>
            </a:r>
            <a:r>
              <a:rPr lang="en-GB" dirty="0" smtClean="0"/>
              <a:t>:</a:t>
            </a:r>
          </a:p>
          <a:p>
            <a:pPr marL="0" indent="0">
              <a:buNone/>
            </a:pPr>
            <a:endParaRPr lang="en-GB" dirty="0"/>
          </a:p>
          <a:p>
            <a:pPr marL="0" indent="0">
              <a:buNone/>
            </a:pPr>
            <a:endParaRPr lang="en-GB" dirty="0" smtClean="0"/>
          </a:p>
          <a:p>
            <a:pPr marL="0" indent="0">
              <a:buNone/>
            </a:pPr>
            <a:r>
              <a:rPr lang="en-GB" dirty="0" smtClean="0"/>
              <a:t>After </a:t>
            </a:r>
            <a:r>
              <a:rPr lang="en-GB" dirty="0"/>
              <a:t>about an hour, as the machines bit away more and more soil from the hilltop, it looked like this: </a:t>
            </a:r>
          </a:p>
          <a:p>
            <a:pPr marL="0" indent="0">
              <a:buNone/>
            </a:pPr>
            <a:endParaRPr lang="en-GB" dirty="0"/>
          </a:p>
        </p:txBody>
      </p:sp>
      <p:pic>
        <p:nvPicPr>
          <p:cNvPr id="7" name="Picture 6"/>
          <p:cNvPicPr>
            <a:picLocks noChangeAspect="1"/>
          </p:cNvPicPr>
          <p:nvPr/>
        </p:nvPicPr>
        <p:blipFill>
          <a:blip r:embed="rId2"/>
          <a:stretch>
            <a:fillRect/>
          </a:stretch>
        </p:blipFill>
        <p:spPr>
          <a:xfrm>
            <a:off x="8222009" y="260461"/>
            <a:ext cx="3131791" cy="3005254"/>
          </a:xfrm>
          <a:prstGeom prst="rect">
            <a:avLst/>
          </a:prstGeom>
        </p:spPr>
      </p:pic>
      <p:pic>
        <p:nvPicPr>
          <p:cNvPr id="8" name="Picture 7"/>
          <p:cNvPicPr>
            <a:picLocks noChangeAspect="1"/>
          </p:cNvPicPr>
          <p:nvPr/>
        </p:nvPicPr>
        <p:blipFill>
          <a:blip r:embed="rId3"/>
          <a:stretch>
            <a:fillRect/>
          </a:stretch>
        </p:blipFill>
        <p:spPr>
          <a:xfrm>
            <a:off x="7901691" y="3206195"/>
            <a:ext cx="3772426" cy="2838846"/>
          </a:xfrm>
          <a:prstGeom prst="rect">
            <a:avLst/>
          </a:prstGeom>
        </p:spPr>
      </p:pic>
    </p:spTree>
    <p:extLst>
      <p:ext uri="{BB962C8B-B14F-4D97-AF65-F5344CB8AC3E}">
        <p14:creationId xmlns:p14="http://schemas.microsoft.com/office/powerpoint/2010/main" val="40973802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a:xfrm>
            <a:off x="838200" y="1162596"/>
            <a:ext cx="10515600" cy="4846320"/>
          </a:xfrm>
        </p:spPr>
        <p:txBody>
          <a:bodyPr>
            <a:normAutofit/>
          </a:bodyPr>
          <a:lstStyle/>
          <a:p>
            <a:pPr marL="0" indent="0">
              <a:lnSpc>
                <a:spcPct val="100000"/>
              </a:lnSpc>
              <a:buNone/>
            </a:pPr>
            <a:r>
              <a:rPr lang="en-GB" dirty="0"/>
              <a:t>Sometimes the foxes would gain a little ground and the clanking noises would grow fainter and Mr Fox would say, ‘We’re going to make it! I’m sure we are!’ But then a few moments later, the machines would come back at them and the crunch of the mighty shovels would get louder and louder. Once the foxes actually saw the sharp metal edge of one of the shovels as it scraped up the earth just behind them. </a:t>
            </a:r>
          </a:p>
          <a:p>
            <a:pPr marL="0" indent="0">
              <a:lnSpc>
                <a:spcPct val="100000"/>
              </a:lnSpc>
              <a:buNone/>
            </a:pPr>
            <a:r>
              <a:rPr lang="en-GB" dirty="0"/>
              <a:t>‘Keep going, my darlings!’ panted Mr Fox. ‘Don’t give up!’ </a:t>
            </a:r>
          </a:p>
          <a:p>
            <a:pPr marL="0" indent="0">
              <a:lnSpc>
                <a:spcPct val="100000"/>
              </a:lnSpc>
              <a:buNone/>
            </a:pPr>
            <a:r>
              <a:rPr lang="en-GB" dirty="0"/>
              <a:t>‘Keep going!’ the fat </a:t>
            </a:r>
            <a:r>
              <a:rPr lang="en-GB" dirty="0" err="1"/>
              <a:t>Boggis</a:t>
            </a:r>
            <a:r>
              <a:rPr lang="en-GB" dirty="0"/>
              <a:t> shouted to Bunce and Bean. ‘We’ll get him any moment now!’ </a:t>
            </a:r>
          </a:p>
        </p:txBody>
      </p:sp>
    </p:spTree>
    <p:extLst>
      <p:ext uri="{BB962C8B-B14F-4D97-AF65-F5344CB8AC3E}">
        <p14:creationId xmlns:p14="http://schemas.microsoft.com/office/powerpoint/2010/main" val="41750747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a:xfrm>
            <a:off x="300446" y="723900"/>
            <a:ext cx="8085908" cy="6003471"/>
          </a:xfrm>
        </p:spPr>
        <p:txBody>
          <a:bodyPr>
            <a:normAutofit fontScale="70000" lnSpcReduction="20000"/>
          </a:bodyPr>
          <a:lstStyle/>
          <a:p>
            <a:pPr marL="0" indent="0">
              <a:lnSpc>
                <a:spcPct val="120000"/>
              </a:lnSpc>
              <a:buNone/>
            </a:pPr>
            <a:r>
              <a:rPr lang="en-GB" dirty="0"/>
              <a:t>‘Have you caught sight of him yet?’ Bean called back. </a:t>
            </a:r>
          </a:p>
          <a:p>
            <a:pPr marL="0" indent="0">
              <a:lnSpc>
                <a:spcPct val="120000"/>
              </a:lnSpc>
              <a:buNone/>
            </a:pPr>
            <a:r>
              <a:rPr lang="en-GB" dirty="0"/>
              <a:t>‘Not yet,’ shouted </a:t>
            </a:r>
            <a:r>
              <a:rPr lang="en-GB" dirty="0" err="1"/>
              <a:t>Boggis</a:t>
            </a:r>
            <a:r>
              <a:rPr lang="en-GB" dirty="0"/>
              <a:t>. ‘But I think you’re close!’ </a:t>
            </a:r>
          </a:p>
          <a:p>
            <a:pPr marL="0" indent="0">
              <a:lnSpc>
                <a:spcPct val="120000"/>
              </a:lnSpc>
              <a:buNone/>
            </a:pPr>
            <a:r>
              <a:rPr lang="en-GB" dirty="0"/>
              <a:t>‘I’ll pick him up with my bucket!’ shouted Bunce. ‘I’ll chop him to pieces!’ </a:t>
            </a:r>
          </a:p>
          <a:p>
            <a:pPr marL="0" indent="0">
              <a:lnSpc>
                <a:spcPct val="120000"/>
              </a:lnSpc>
              <a:buNone/>
            </a:pPr>
            <a:r>
              <a:rPr lang="en-GB" dirty="0"/>
              <a:t>But by lunchtime the machines were still at it. And so were the poor foxes. The hill now looked like this</a:t>
            </a:r>
            <a:r>
              <a:rPr lang="en-GB" dirty="0" smtClean="0"/>
              <a:t>…</a:t>
            </a:r>
          </a:p>
          <a:p>
            <a:pPr marL="0" indent="0">
              <a:lnSpc>
                <a:spcPct val="120000"/>
              </a:lnSpc>
              <a:buNone/>
            </a:pPr>
            <a:endParaRPr lang="en-GB" dirty="0"/>
          </a:p>
          <a:p>
            <a:pPr marL="0" indent="0">
              <a:lnSpc>
                <a:spcPct val="120000"/>
              </a:lnSpc>
              <a:buNone/>
            </a:pPr>
            <a:endParaRPr lang="en-GB" dirty="0" smtClean="0"/>
          </a:p>
          <a:p>
            <a:pPr marL="0" indent="0">
              <a:lnSpc>
                <a:spcPct val="120000"/>
              </a:lnSpc>
              <a:buNone/>
            </a:pPr>
            <a:r>
              <a:rPr lang="en-GB" dirty="0" smtClean="0"/>
              <a:t> </a:t>
            </a:r>
            <a:endParaRPr lang="en-GB" dirty="0"/>
          </a:p>
          <a:p>
            <a:pPr marL="0" indent="0">
              <a:lnSpc>
                <a:spcPct val="120000"/>
              </a:lnSpc>
              <a:buNone/>
            </a:pPr>
            <a:r>
              <a:rPr lang="en-GB" dirty="0"/>
              <a:t>The farmers didn’t stop for lunch; they were too keen to finish the job. </a:t>
            </a:r>
          </a:p>
          <a:p>
            <a:pPr marL="0" indent="0">
              <a:lnSpc>
                <a:spcPct val="120000"/>
              </a:lnSpc>
              <a:buNone/>
            </a:pPr>
            <a:r>
              <a:rPr lang="en-GB" dirty="0"/>
              <a:t>‘Hey there, Mr Fox!’ yelled Bunce, leaning out of his tractor. ‘We’re coming to get you now!’ </a:t>
            </a:r>
          </a:p>
          <a:p>
            <a:pPr marL="0" indent="0">
              <a:lnSpc>
                <a:spcPct val="120000"/>
              </a:lnSpc>
              <a:buNone/>
            </a:pPr>
            <a:r>
              <a:rPr lang="en-GB" dirty="0"/>
              <a:t>‘You’ve had your last chicken!’ yelled </a:t>
            </a:r>
            <a:r>
              <a:rPr lang="en-GB" dirty="0" err="1"/>
              <a:t>Boggis</a:t>
            </a:r>
            <a:r>
              <a:rPr lang="en-GB" dirty="0"/>
              <a:t>. ‘You’ll never come prowling around </a:t>
            </a:r>
            <a:r>
              <a:rPr lang="en-GB" i="1" dirty="0"/>
              <a:t>my </a:t>
            </a:r>
            <a:r>
              <a:rPr lang="en-GB" dirty="0"/>
              <a:t>farm again!’ </a:t>
            </a:r>
          </a:p>
        </p:txBody>
      </p:sp>
      <p:pic>
        <p:nvPicPr>
          <p:cNvPr id="4" name="Picture 3"/>
          <p:cNvPicPr>
            <a:picLocks noChangeAspect="1"/>
          </p:cNvPicPr>
          <p:nvPr/>
        </p:nvPicPr>
        <p:blipFill>
          <a:blip r:embed="rId2"/>
          <a:stretch>
            <a:fillRect/>
          </a:stretch>
        </p:blipFill>
        <p:spPr>
          <a:xfrm>
            <a:off x="8195338" y="1690688"/>
            <a:ext cx="3696216" cy="2657846"/>
          </a:xfrm>
          <a:prstGeom prst="rect">
            <a:avLst/>
          </a:prstGeom>
          <a:ln>
            <a:solidFill>
              <a:schemeClr val="accent1"/>
            </a:solidFill>
          </a:ln>
        </p:spPr>
      </p:pic>
    </p:spTree>
    <p:extLst>
      <p:ext uri="{BB962C8B-B14F-4D97-AF65-F5344CB8AC3E}">
        <p14:creationId xmlns:p14="http://schemas.microsoft.com/office/powerpoint/2010/main" val="36672668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sp>
        <p:nvSpPr>
          <p:cNvPr id="3" name="Content Placeholder 2"/>
          <p:cNvSpPr>
            <a:spLocks noGrp="1"/>
          </p:cNvSpPr>
          <p:nvPr>
            <p:ph idx="1"/>
          </p:nvPr>
        </p:nvSpPr>
        <p:spPr>
          <a:xfrm>
            <a:off x="838200" y="365125"/>
            <a:ext cx="10515600" cy="5811838"/>
          </a:xfrm>
        </p:spPr>
        <p:txBody>
          <a:bodyPr>
            <a:normAutofit fontScale="92500" lnSpcReduction="20000"/>
          </a:bodyPr>
          <a:lstStyle/>
          <a:p>
            <a:pPr marL="0" indent="0">
              <a:buNone/>
            </a:pPr>
            <a:r>
              <a:rPr lang="en-GB" dirty="0"/>
              <a:t>A sort of madness had taken hold of the three men. The tall skinny Bean and dwarfish pot-bellied Bunce were driving their machines like maniacs, racing the motors and making the shovels dig at a terrific speed. The fat </a:t>
            </a:r>
            <a:r>
              <a:rPr lang="en-GB" dirty="0" err="1"/>
              <a:t>Boggis</a:t>
            </a:r>
            <a:r>
              <a:rPr lang="en-GB" dirty="0"/>
              <a:t> was hopping about like a dervish and shouting, ‘Faster! Faster!’ </a:t>
            </a:r>
          </a:p>
          <a:p>
            <a:pPr marL="0" indent="0">
              <a:buNone/>
            </a:pPr>
            <a:r>
              <a:rPr lang="en-GB" dirty="0"/>
              <a:t>By five o’clock in the afternoon this is what had happened to the hill… </a:t>
            </a:r>
          </a:p>
          <a:p>
            <a:pPr marL="0" indent="0">
              <a:buNone/>
            </a:pPr>
            <a:r>
              <a:rPr lang="en-GB" dirty="0"/>
              <a:t>The hole the machines had dug was like the crater of a volcano. It was such an extraordinary sight that crowds of people came rushing out from the surrounding villages to have a look. They stood on the edge of the crater and stared down at </a:t>
            </a:r>
            <a:r>
              <a:rPr lang="en-GB" dirty="0" err="1"/>
              <a:t>Boggis</a:t>
            </a:r>
            <a:r>
              <a:rPr lang="en-GB" dirty="0"/>
              <a:t> and Bunce and Bean. </a:t>
            </a:r>
          </a:p>
          <a:p>
            <a:pPr marL="0" indent="0">
              <a:buNone/>
            </a:pPr>
            <a:r>
              <a:rPr lang="en-GB" dirty="0"/>
              <a:t>‘Hey there, </a:t>
            </a:r>
            <a:r>
              <a:rPr lang="en-GB" dirty="0" err="1"/>
              <a:t>Boggis</a:t>
            </a:r>
            <a:r>
              <a:rPr lang="en-GB" dirty="0"/>
              <a:t>! What’s going on?’ </a:t>
            </a:r>
          </a:p>
          <a:p>
            <a:pPr marL="0" indent="0">
              <a:buNone/>
            </a:pPr>
            <a:r>
              <a:rPr lang="en-GB" dirty="0"/>
              <a:t>‘We’re after a fox!’</a:t>
            </a:r>
          </a:p>
          <a:p>
            <a:pPr marL="0" indent="0">
              <a:buNone/>
            </a:pPr>
            <a:r>
              <a:rPr lang="en-GB" dirty="0"/>
              <a:t>‘You must be mad!’ </a:t>
            </a:r>
          </a:p>
          <a:p>
            <a:pPr marL="0" indent="0">
              <a:buNone/>
            </a:pPr>
            <a:r>
              <a:rPr lang="en-GB" dirty="0"/>
              <a:t>The people jeered and laughed. But this only made the three farmers more furious and more obstinate and more determined than ever not to give up until they had caught the fox. </a:t>
            </a:r>
          </a:p>
          <a:p>
            <a:pPr marL="0" indent="0">
              <a:buNone/>
            </a:pPr>
            <a:endParaRPr lang="en-GB" dirty="0"/>
          </a:p>
        </p:txBody>
      </p:sp>
    </p:spTree>
    <p:extLst>
      <p:ext uri="{BB962C8B-B14F-4D97-AF65-F5344CB8AC3E}">
        <p14:creationId xmlns:p14="http://schemas.microsoft.com/office/powerpoint/2010/main" val="29914705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a:xfrm>
            <a:off x="838200" y="757646"/>
            <a:ext cx="10515600" cy="5419317"/>
          </a:xfrm>
        </p:spPr>
        <p:txBody>
          <a:bodyPr>
            <a:normAutofit fontScale="77500" lnSpcReduction="20000"/>
          </a:bodyPr>
          <a:lstStyle/>
          <a:p>
            <a:pPr lvl="0"/>
            <a:r>
              <a:rPr lang="en-GB" dirty="0" smtClean="0"/>
              <a:t>We are now going to read chapter 5 of Fantastic Mr Fox</a:t>
            </a:r>
          </a:p>
          <a:p>
            <a:pPr lvl="0"/>
            <a:endParaRPr lang="en-GB" dirty="0" smtClean="0"/>
          </a:p>
          <a:p>
            <a:pPr lvl="0"/>
            <a:r>
              <a:rPr lang="en-GB" u="sng" dirty="0" smtClean="0"/>
              <a:t>Task 1</a:t>
            </a:r>
          </a:p>
          <a:p>
            <a:pPr lvl="0"/>
            <a:endParaRPr lang="en-GB" u="sng" dirty="0"/>
          </a:p>
          <a:p>
            <a:pPr lvl="0"/>
            <a:r>
              <a:rPr lang="en-GB" dirty="0" smtClean="0"/>
              <a:t>Find </a:t>
            </a:r>
            <a:r>
              <a:rPr lang="en-GB" dirty="0" smtClean="0"/>
              <a:t>sheet Mr Fox chapter 5 questions</a:t>
            </a:r>
            <a:r>
              <a:rPr lang="en-GB" dirty="0" smtClean="0"/>
              <a:t>.</a:t>
            </a:r>
          </a:p>
          <a:p>
            <a:pPr lvl="0"/>
            <a:endParaRPr lang="en-GB" dirty="0" smtClean="0"/>
          </a:p>
          <a:p>
            <a:pPr lvl="0"/>
            <a:r>
              <a:rPr lang="en-GB" dirty="0" smtClean="0"/>
              <a:t>There are some questions on the sheet that you can find the answers for as you read and listen. The story will stop at the end of each </a:t>
            </a:r>
            <a:r>
              <a:rPr lang="en-GB" dirty="0" smtClean="0"/>
              <a:t>slide to </a:t>
            </a:r>
            <a:r>
              <a:rPr lang="en-GB" dirty="0" smtClean="0"/>
              <a:t>give you a change to check </a:t>
            </a:r>
            <a:r>
              <a:rPr lang="en-GB" dirty="0" smtClean="0"/>
              <a:t>for the answer.</a:t>
            </a:r>
            <a:endParaRPr lang="en-GB" dirty="0" smtClean="0"/>
          </a:p>
          <a:p>
            <a:pPr lvl="0"/>
            <a:r>
              <a:rPr lang="en-GB" dirty="0" smtClean="0"/>
              <a:t>The questions are also on the next slide.</a:t>
            </a:r>
          </a:p>
          <a:p>
            <a:pPr lvl="0"/>
            <a:r>
              <a:rPr lang="en-GB" dirty="0" smtClean="0"/>
              <a:t>Think </a:t>
            </a:r>
            <a:r>
              <a:rPr lang="en-GB" dirty="0"/>
              <a:t>about your answers and then write them in clear sentences. </a:t>
            </a:r>
          </a:p>
          <a:p>
            <a:pPr lvl="0"/>
            <a:endParaRPr lang="en-GB" dirty="0" smtClean="0"/>
          </a:p>
          <a:p>
            <a:pPr lvl="0"/>
            <a:r>
              <a:rPr lang="en-GB" u="sng" dirty="0" smtClean="0"/>
              <a:t>Task 2</a:t>
            </a:r>
          </a:p>
          <a:p>
            <a:pPr lvl="0"/>
            <a:endParaRPr lang="en-GB" dirty="0"/>
          </a:p>
          <a:p>
            <a:pPr lvl="0"/>
            <a:r>
              <a:rPr lang="en-GB" dirty="0" smtClean="0"/>
              <a:t>Draw </a:t>
            </a:r>
            <a:r>
              <a:rPr lang="en-GB" dirty="0"/>
              <a:t>an illustration that you think would go well with any part of the story that you have read so far</a:t>
            </a:r>
            <a:r>
              <a:rPr lang="en-GB" dirty="0" smtClean="0"/>
              <a:t>. This is explained further after the text.</a:t>
            </a:r>
            <a:endParaRPr lang="en-GB" dirty="0"/>
          </a:p>
          <a:p>
            <a:endParaRPr lang="en-GB" dirty="0"/>
          </a:p>
        </p:txBody>
      </p:sp>
    </p:spTree>
    <p:extLst>
      <p:ext uri="{BB962C8B-B14F-4D97-AF65-F5344CB8AC3E}">
        <p14:creationId xmlns:p14="http://schemas.microsoft.com/office/powerpoint/2010/main" val="23971115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377825"/>
          </a:xfrm>
        </p:spPr>
        <p:txBody>
          <a:bodyPr>
            <a:normAutofit fontScale="90000"/>
          </a:bodyPr>
          <a:lstStyle/>
          <a:p>
            <a:r>
              <a:rPr lang="en-US" dirty="0" smtClean="0"/>
              <a:t>Questions for chapter 5</a:t>
            </a:r>
            <a:endParaRPr lang="en-GB" dirty="0"/>
          </a:p>
        </p:txBody>
      </p:sp>
      <p:sp>
        <p:nvSpPr>
          <p:cNvPr id="3" name="Content Placeholder 2"/>
          <p:cNvSpPr>
            <a:spLocks noGrp="1"/>
          </p:cNvSpPr>
          <p:nvPr>
            <p:ph idx="1"/>
          </p:nvPr>
        </p:nvSpPr>
        <p:spPr>
          <a:xfrm>
            <a:off x="838200" y="990600"/>
            <a:ext cx="10515600" cy="5186363"/>
          </a:xfrm>
        </p:spPr>
        <p:txBody>
          <a:bodyPr>
            <a:noAutofit/>
          </a:bodyPr>
          <a:lstStyle/>
          <a:p>
            <a:pPr marL="0" indent="0">
              <a:buNone/>
            </a:pPr>
            <a:r>
              <a:rPr lang="en-GB" sz="1400" dirty="0"/>
              <a:t>1. </a:t>
            </a:r>
            <a:r>
              <a:rPr lang="en-GB" sz="1400" dirty="0" smtClean="0"/>
              <a:t>On page one, how </a:t>
            </a:r>
            <a:r>
              <a:rPr lang="en-GB" sz="1400" dirty="0"/>
              <a:t>does Roald Dahl describe the size of the hole that the farmers had dug?</a:t>
            </a:r>
          </a:p>
          <a:p>
            <a:pPr marL="0" indent="0">
              <a:buNone/>
            </a:pPr>
            <a:r>
              <a:rPr lang="en-GB" sz="1400" dirty="0"/>
              <a:t> </a:t>
            </a:r>
          </a:p>
          <a:p>
            <a:pPr marL="0" indent="0">
              <a:buNone/>
            </a:pPr>
            <a:r>
              <a:rPr lang="en-GB" sz="1400" dirty="0"/>
              <a:t>2. Why is this a good description</a:t>
            </a:r>
            <a:r>
              <a:rPr lang="en-GB" sz="1400" dirty="0" smtClean="0"/>
              <a:t>?</a:t>
            </a:r>
          </a:p>
          <a:p>
            <a:pPr marL="0" indent="0">
              <a:buNone/>
            </a:pPr>
            <a:endParaRPr lang="en-GB" sz="1400" dirty="0" smtClean="0"/>
          </a:p>
          <a:p>
            <a:pPr marL="0" indent="0">
              <a:buNone/>
            </a:pPr>
            <a:r>
              <a:rPr lang="en-US" sz="1400" dirty="0" smtClean="0"/>
              <a:t>3. On </a:t>
            </a:r>
            <a:r>
              <a:rPr lang="en-US" sz="1400" dirty="0" smtClean="0"/>
              <a:t>page 2, why did </a:t>
            </a:r>
            <a:r>
              <a:rPr lang="en-US" sz="1400" dirty="0" smtClean="0"/>
              <a:t>Bunce </a:t>
            </a:r>
            <a:r>
              <a:rPr lang="en-US" sz="1400" dirty="0" smtClean="0"/>
              <a:t>have to shout at Bean twice?</a:t>
            </a:r>
            <a:endParaRPr lang="en-GB" sz="1400" dirty="0"/>
          </a:p>
          <a:p>
            <a:pPr marL="0" indent="0">
              <a:buNone/>
            </a:pPr>
            <a:r>
              <a:rPr lang="en-GB" sz="1400" dirty="0"/>
              <a:t> </a:t>
            </a:r>
          </a:p>
          <a:p>
            <a:pPr marL="0" indent="0">
              <a:buNone/>
            </a:pPr>
            <a:r>
              <a:rPr lang="en-GB" sz="1400" dirty="0" smtClean="0"/>
              <a:t>4. </a:t>
            </a:r>
            <a:r>
              <a:rPr lang="en-US" sz="1400" dirty="0" smtClean="0"/>
              <a:t>On </a:t>
            </a:r>
            <a:r>
              <a:rPr lang="en-US" sz="1400" dirty="0" smtClean="0"/>
              <a:t>page three, Road Dahl describes the tractors as ‘murderous, brutal looking ,monsters.’ Why has he used this language and what effect does it have on the reader?</a:t>
            </a:r>
            <a:endParaRPr lang="en-GB" sz="1400" dirty="0"/>
          </a:p>
          <a:p>
            <a:pPr marL="0" indent="0">
              <a:buNone/>
            </a:pPr>
            <a:r>
              <a:rPr lang="en-GB" sz="1400" dirty="0"/>
              <a:t> </a:t>
            </a:r>
          </a:p>
          <a:p>
            <a:pPr marL="0" indent="0">
              <a:buNone/>
            </a:pPr>
            <a:r>
              <a:rPr lang="en-GB" sz="1400" dirty="0" smtClean="0"/>
              <a:t>5. </a:t>
            </a:r>
            <a:r>
              <a:rPr lang="en-GB" sz="1400" dirty="0" smtClean="0"/>
              <a:t>On </a:t>
            </a:r>
            <a:r>
              <a:rPr lang="en-GB" sz="1400" dirty="0" smtClean="0"/>
              <a:t>page four, in </a:t>
            </a:r>
            <a:r>
              <a:rPr lang="en-GB" sz="1400" dirty="0"/>
              <a:t>what different ways does Roald Dahl show the power of the tractors</a:t>
            </a:r>
            <a:r>
              <a:rPr lang="en-GB" sz="1400" dirty="0" smtClean="0"/>
              <a:t>? Think about the way he describes their movement and their actions.</a:t>
            </a:r>
            <a:endParaRPr lang="en-GB" sz="1400" dirty="0"/>
          </a:p>
          <a:p>
            <a:pPr marL="0" indent="0">
              <a:buNone/>
            </a:pPr>
            <a:endParaRPr lang="en-GB" sz="1400" dirty="0"/>
          </a:p>
          <a:p>
            <a:pPr marL="0" indent="0">
              <a:buNone/>
            </a:pPr>
            <a:r>
              <a:rPr lang="en-GB" sz="1400" dirty="0" smtClean="0"/>
              <a:t>6. </a:t>
            </a:r>
            <a:r>
              <a:rPr lang="en-GB" sz="1400" dirty="0" smtClean="0"/>
              <a:t>On page five, look at this section, ‘Look!’ said one of the Small Foxes. ‘Our tunnel’s got shorter! I can see daylight!’ </a:t>
            </a:r>
          </a:p>
          <a:p>
            <a:pPr marL="0" indent="0">
              <a:buNone/>
            </a:pPr>
            <a:r>
              <a:rPr lang="en-GB" sz="1400" dirty="0" smtClean="0"/>
              <a:t>What </a:t>
            </a:r>
            <a:r>
              <a:rPr lang="en-GB" sz="1400" dirty="0" smtClean="0"/>
              <a:t>is happening in the story for </a:t>
            </a:r>
            <a:r>
              <a:rPr lang="en-GB" sz="1400" dirty="0" smtClean="0"/>
              <a:t>the small fox to say this?</a:t>
            </a:r>
            <a:endParaRPr lang="en-GB" sz="1400" dirty="0" smtClean="0"/>
          </a:p>
          <a:p>
            <a:pPr marL="0" indent="0">
              <a:buNone/>
            </a:pPr>
            <a:endParaRPr lang="en-GB" sz="1400" dirty="0" smtClean="0"/>
          </a:p>
          <a:p>
            <a:pPr marL="0" indent="0">
              <a:buNone/>
            </a:pPr>
            <a:r>
              <a:rPr lang="en-GB" sz="1400" dirty="0" smtClean="0"/>
              <a:t>7. How </a:t>
            </a:r>
            <a:r>
              <a:rPr lang="en-GB" sz="1400" dirty="0"/>
              <a:t>do you think the fox family feel when they hear the tractors?</a:t>
            </a:r>
          </a:p>
          <a:p>
            <a:pPr marL="0" indent="0">
              <a:buNone/>
            </a:pPr>
            <a:r>
              <a:rPr lang="en-GB" sz="1400" dirty="0"/>
              <a:t> </a:t>
            </a:r>
          </a:p>
          <a:p>
            <a:pPr marL="0" indent="0">
              <a:buNone/>
            </a:pPr>
            <a:r>
              <a:rPr lang="en-GB" sz="1400" dirty="0" smtClean="0"/>
              <a:t>8.</a:t>
            </a:r>
            <a:r>
              <a:rPr lang="en-GB" sz="1400" dirty="0" smtClean="0"/>
              <a:t> At the end of the chapter, why </a:t>
            </a:r>
            <a:r>
              <a:rPr lang="en-GB" sz="1400" dirty="0"/>
              <a:t>do you think that ‘Dig, dig, dig!’ has been written in italics?</a:t>
            </a:r>
          </a:p>
          <a:p>
            <a:pPr marL="0" indent="0">
              <a:buNone/>
            </a:pPr>
            <a:r>
              <a:rPr lang="en-GB" sz="1400" dirty="0"/>
              <a:t> </a:t>
            </a:r>
          </a:p>
        </p:txBody>
      </p:sp>
    </p:spTree>
    <p:extLst>
      <p:ext uri="{BB962C8B-B14F-4D97-AF65-F5344CB8AC3E}">
        <p14:creationId xmlns:p14="http://schemas.microsoft.com/office/powerpoint/2010/main" val="13773795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68275"/>
          </a:xfrm>
        </p:spPr>
        <p:txBody>
          <a:bodyPr>
            <a:normAutofit fontScale="90000"/>
          </a:bodyPr>
          <a:lstStyle/>
          <a:p>
            <a:r>
              <a:rPr lang="en-US" sz="2000" dirty="0"/>
              <a:t>Page 1</a:t>
            </a:r>
            <a:endParaRPr lang="en-GB" sz="2000" dirty="0"/>
          </a:p>
        </p:txBody>
      </p:sp>
      <p:sp>
        <p:nvSpPr>
          <p:cNvPr id="3" name="Content Placeholder 2"/>
          <p:cNvSpPr>
            <a:spLocks noGrp="1"/>
          </p:cNvSpPr>
          <p:nvPr>
            <p:ph idx="1"/>
          </p:nvPr>
        </p:nvSpPr>
        <p:spPr>
          <a:xfrm>
            <a:off x="838200" y="914400"/>
            <a:ext cx="10515600" cy="5262563"/>
          </a:xfrm>
        </p:spPr>
        <p:txBody>
          <a:bodyPr>
            <a:normAutofit fontScale="85000" lnSpcReduction="10000"/>
          </a:bodyPr>
          <a:lstStyle/>
          <a:p>
            <a:pPr marL="0" indent="0">
              <a:lnSpc>
                <a:spcPct val="120000"/>
              </a:lnSpc>
              <a:spcAft>
                <a:spcPts val="1000"/>
              </a:spcAft>
              <a:buNone/>
            </a:pPr>
            <a:r>
              <a:rPr lang="en-GB" dirty="0" smtClean="0">
                <a:ea typeface="Times New Roman" panose="02020603050405020304" pitchFamily="18" charset="0"/>
              </a:rPr>
              <a:t>As the sun rose the next morning, </a:t>
            </a:r>
            <a:r>
              <a:rPr lang="en-GB" dirty="0" err="1" smtClean="0">
                <a:ea typeface="Times New Roman" panose="02020603050405020304" pitchFamily="18" charset="0"/>
              </a:rPr>
              <a:t>Boggis</a:t>
            </a:r>
            <a:r>
              <a:rPr lang="en-GB" dirty="0" smtClean="0">
                <a:ea typeface="Times New Roman" panose="02020603050405020304" pitchFamily="18" charset="0"/>
              </a:rPr>
              <a:t> and Bunce and Bean were still digging. They had dug a hole so deep you could have put a house into it. But they had not yet come to the end of the foxes’ tunnel. They were all very tired and cross. </a:t>
            </a:r>
            <a:endParaRPr lang="en-GB" sz="2000" dirty="0" smtClean="0">
              <a:effectLst/>
              <a:ea typeface="Times New Roman" panose="02020603050405020304" pitchFamily="18" charset="0"/>
            </a:endParaRPr>
          </a:p>
          <a:p>
            <a:pPr marL="0" indent="0">
              <a:lnSpc>
                <a:spcPct val="120000"/>
              </a:lnSpc>
              <a:spcAft>
                <a:spcPts val="1000"/>
              </a:spcAft>
              <a:buNone/>
            </a:pPr>
            <a:r>
              <a:rPr lang="en-GB" dirty="0" smtClean="0">
                <a:ea typeface="Times New Roman" panose="02020603050405020304" pitchFamily="18" charset="0"/>
              </a:rPr>
              <a:t>‘Dang and blast!’ said </a:t>
            </a:r>
            <a:r>
              <a:rPr lang="en-GB" dirty="0" err="1" smtClean="0">
                <a:ea typeface="Times New Roman" panose="02020603050405020304" pitchFamily="18" charset="0"/>
              </a:rPr>
              <a:t>Boggis</a:t>
            </a:r>
            <a:r>
              <a:rPr lang="en-GB" dirty="0" smtClean="0">
                <a:ea typeface="Times New Roman" panose="02020603050405020304" pitchFamily="18" charset="0"/>
              </a:rPr>
              <a:t>. ‘Whose rotten idea was this?’ </a:t>
            </a:r>
            <a:endParaRPr lang="en-GB" sz="2000" dirty="0" smtClean="0">
              <a:effectLst/>
              <a:ea typeface="Times New Roman" panose="02020603050405020304" pitchFamily="18" charset="0"/>
            </a:endParaRPr>
          </a:p>
          <a:p>
            <a:pPr marL="0" indent="0">
              <a:lnSpc>
                <a:spcPct val="120000"/>
              </a:lnSpc>
              <a:spcAft>
                <a:spcPts val="1000"/>
              </a:spcAft>
              <a:buNone/>
            </a:pPr>
            <a:r>
              <a:rPr lang="en-GB" dirty="0" smtClean="0">
                <a:ea typeface="Times New Roman" panose="02020603050405020304" pitchFamily="18" charset="0"/>
              </a:rPr>
              <a:t>‘Bean’s idea,’ said Bunce. </a:t>
            </a:r>
            <a:endParaRPr lang="en-GB" sz="2000" dirty="0" smtClean="0">
              <a:effectLst/>
              <a:ea typeface="Times New Roman" panose="02020603050405020304" pitchFamily="18" charset="0"/>
            </a:endParaRPr>
          </a:p>
          <a:p>
            <a:pPr marL="0" indent="0">
              <a:lnSpc>
                <a:spcPct val="120000"/>
              </a:lnSpc>
              <a:spcAft>
                <a:spcPts val="1000"/>
              </a:spcAft>
              <a:buNone/>
            </a:pPr>
            <a:r>
              <a:rPr lang="en-GB" dirty="0" err="1" smtClean="0">
                <a:ea typeface="Times New Roman" panose="02020603050405020304" pitchFamily="18" charset="0"/>
              </a:rPr>
              <a:t>Boggis</a:t>
            </a:r>
            <a:r>
              <a:rPr lang="en-GB" dirty="0" smtClean="0">
                <a:ea typeface="Times New Roman" panose="02020603050405020304" pitchFamily="18" charset="0"/>
              </a:rPr>
              <a:t> and Bunce both stared at Bean. Bean took another swig of cider, then put the flask back into his pocket without offering it to the others. ‘Listen,’ he said angrily, ‘I want that fox! I’m going to get that fox! I’m not giving in till I’ve strung him up over my front porch, dead as a dumpling!’ </a:t>
            </a:r>
            <a:endParaRPr lang="en-GB" sz="2000" dirty="0" smtClean="0">
              <a:effectLst/>
              <a:ea typeface="Times New Roman" panose="02020603050405020304" pitchFamily="18" charset="0"/>
            </a:endParaRPr>
          </a:p>
          <a:p>
            <a:pPr marL="0" indent="0">
              <a:lnSpc>
                <a:spcPct val="120000"/>
              </a:lnSpc>
              <a:buNone/>
            </a:pPr>
            <a:endParaRPr lang="en-GB" dirty="0"/>
          </a:p>
        </p:txBody>
      </p:sp>
    </p:spTree>
    <p:extLst>
      <p:ext uri="{BB962C8B-B14F-4D97-AF65-F5344CB8AC3E}">
        <p14:creationId xmlns:p14="http://schemas.microsoft.com/office/powerpoint/2010/main" val="39300727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371854"/>
          </a:xfrm>
        </p:spPr>
        <p:txBody>
          <a:bodyPr>
            <a:noAutofit/>
          </a:bodyPr>
          <a:lstStyle/>
          <a:p>
            <a:r>
              <a:rPr lang="en-US" sz="2000" dirty="0"/>
              <a:t>Page </a:t>
            </a:r>
            <a:r>
              <a:rPr lang="en-US" sz="2000" dirty="0" smtClean="0"/>
              <a:t>2</a:t>
            </a:r>
            <a:endParaRPr lang="en-GB" sz="2000" dirty="0"/>
          </a:p>
        </p:txBody>
      </p:sp>
      <p:sp>
        <p:nvSpPr>
          <p:cNvPr id="3" name="Content Placeholder 2"/>
          <p:cNvSpPr>
            <a:spLocks noGrp="1"/>
          </p:cNvSpPr>
          <p:nvPr>
            <p:ph idx="1"/>
          </p:nvPr>
        </p:nvSpPr>
        <p:spPr>
          <a:xfrm>
            <a:off x="838200" y="857250"/>
            <a:ext cx="10515600" cy="5319713"/>
          </a:xfrm>
        </p:spPr>
        <p:txBody>
          <a:bodyPr>
            <a:normAutofit lnSpcReduction="10000"/>
          </a:bodyPr>
          <a:lstStyle/>
          <a:p>
            <a:pPr marL="0" indent="0">
              <a:lnSpc>
                <a:spcPct val="115000"/>
              </a:lnSpc>
              <a:spcAft>
                <a:spcPts val="1000"/>
              </a:spcAft>
              <a:buNone/>
            </a:pPr>
            <a:r>
              <a:rPr lang="en-GB" dirty="0" smtClean="0">
                <a:ea typeface="Times New Roman" panose="02020603050405020304" pitchFamily="18" charset="0"/>
              </a:rPr>
              <a:t>‘We can’t get him by digging, that’s for sure,’ said the fat </a:t>
            </a:r>
            <a:r>
              <a:rPr lang="en-GB" dirty="0" err="1" smtClean="0">
                <a:ea typeface="Times New Roman" panose="02020603050405020304" pitchFamily="18" charset="0"/>
              </a:rPr>
              <a:t>Boggis</a:t>
            </a:r>
            <a:r>
              <a:rPr lang="en-GB" dirty="0" smtClean="0">
                <a:ea typeface="Times New Roman" panose="02020603050405020304" pitchFamily="18" charset="0"/>
              </a:rPr>
              <a:t>. ‘I’ve had enough of digging.’ </a:t>
            </a:r>
            <a:endParaRPr lang="en-GB" sz="2000" dirty="0" smtClean="0">
              <a:effectLst/>
              <a:ea typeface="Times New Roman" panose="02020603050405020304" pitchFamily="18" charset="0"/>
            </a:endParaRPr>
          </a:p>
          <a:p>
            <a:pPr marL="0" indent="0">
              <a:lnSpc>
                <a:spcPct val="115000"/>
              </a:lnSpc>
              <a:spcAft>
                <a:spcPts val="1000"/>
              </a:spcAft>
              <a:buNone/>
            </a:pPr>
            <a:r>
              <a:rPr lang="en-GB" dirty="0" smtClean="0">
                <a:ea typeface="Times New Roman" panose="02020603050405020304" pitchFamily="18" charset="0"/>
              </a:rPr>
              <a:t>Bunce, the little pot-bellied dwarf, looked up at Bean and said, ‘Have you got any more stupid ideas, then?’ </a:t>
            </a:r>
            <a:endParaRPr lang="en-GB" sz="2000" dirty="0" smtClean="0">
              <a:effectLst/>
              <a:ea typeface="Times New Roman" panose="02020603050405020304" pitchFamily="18" charset="0"/>
            </a:endParaRPr>
          </a:p>
          <a:p>
            <a:pPr marL="0" indent="0">
              <a:lnSpc>
                <a:spcPct val="115000"/>
              </a:lnSpc>
              <a:spcAft>
                <a:spcPts val="1000"/>
              </a:spcAft>
              <a:buNone/>
            </a:pPr>
            <a:r>
              <a:rPr lang="en-GB" dirty="0" smtClean="0">
                <a:ea typeface="Times New Roman" panose="02020603050405020304" pitchFamily="18" charset="0"/>
              </a:rPr>
              <a:t>‘What?’ said Bean. ‘I can’t hear you.’ Bean never took a bath. He never even washed. As a result, his earholes were clogged with all kinds of muck and wax and bits of chewing-gum and dead flies and stuff like that. This made him deaf. ‘Speak louder,’ he said to Bunce, and Bunce shouted back, ‘Got any more stupid ideas?’ </a:t>
            </a:r>
            <a:endParaRPr lang="en-GB" sz="2000" dirty="0" smtClean="0">
              <a:effectLst/>
              <a:ea typeface="Times New Roman" panose="02020603050405020304" pitchFamily="18" charset="0"/>
            </a:endParaRPr>
          </a:p>
          <a:p>
            <a:pPr marL="0" indent="0">
              <a:buNone/>
            </a:pPr>
            <a:endParaRPr lang="en-GB" dirty="0"/>
          </a:p>
        </p:txBody>
      </p:sp>
    </p:spTree>
    <p:extLst>
      <p:ext uri="{BB962C8B-B14F-4D97-AF65-F5344CB8AC3E}">
        <p14:creationId xmlns:p14="http://schemas.microsoft.com/office/powerpoint/2010/main" val="40276805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49225"/>
          </a:xfrm>
        </p:spPr>
        <p:txBody>
          <a:bodyPr>
            <a:normAutofit fontScale="90000"/>
          </a:bodyPr>
          <a:lstStyle/>
          <a:p>
            <a:r>
              <a:rPr lang="en-US" sz="1800" dirty="0" smtClean="0"/>
              <a:t>Page 3</a:t>
            </a:r>
            <a:endParaRPr lang="en-GB" sz="1800" dirty="0"/>
          </a:p>
        </p:txBody>
      </p:sp>
      <p:sp>
        <p:nvSpPr>
          <p:cNvPr id="3" name="Content Placeholder 2"/>
          <p:cNvSpPr>
            <a:spLocks noGrp="1"/>
          </p:cNvSpPr>
          <p:nvPr>
            <p:ph idx="1"/>
          </p:nvPr>
        </p:nvSpPr>
        <p:spPr>
          <a:xfrm>
            <a:off x="838200" y="859809"/>
            <a:ext cx="10515600" cy="5827594"/>
          </a:xfrm>
        </p:spPr>
        <p:txBody>
          <a:bodyPr>
            <a:normAutofit fontScale="85000" lnSpcReduction="10000"/>
          </a:bodyPr>
          <a:lstStyle/>
          <a:p>
            <a:pPr marL="0" indent="0">
              <a:lnSpc>
                <a:spcPct val="110000"/>
              </a:lnSpc>
              <a:buNone/>
            </a:pPr>
            <a:r>
              <a:rPr lang="en-GB" dirty="0" smtClean="0">
                <a:ea typeface="Times New Roman" panose="02020603050405020304" pitchFamily="18" charset="0"/>
              </a:rPr>
              <a:t>Bean rubbed the back of his neck with a dirty finger. He had a boil coming there and it itched. ‘What we need on this job,’ he said, ‘is machines . . .</a:t>
            </a:r>
            <a:r>
              <a:rPr lang="en-GB" i="1" dirty="0" smtClean="0">
                <a:ea typeface="Times New Roman" panose="02020603050405020304" pitchFamily="18" charset="0"/>
              </a:rPr>
              <a:t>mechanical </a:t>
            </a:r>
            <a:r>
              <a:rPr lang="en-GB" dirty="0" smtClean="0">
                <a:ea typeface="Times New Roman" panose="02020603050405020304" pitchFamily="18" charset="0"/>
              </a:rPr>
              <a:t>shovels. We’ll have him out in five minutes with </a:t>
            </a:r>
            <a:r>
              <a:rPr lang="en-GB" i="1" dirty="0" smtClean="0">
                <a:ea typeface="Times New Roman" panose="02020603050405020304" pitchFamily="18" charset="0"/>
              </a:rPr>
              <a:t>mechanical </a:t>
            </a:r>
            <a:r>
              <a:rPr lang="en-GB" dirty="0" smtClean="0">
                <a:ea typeface="Times New Roman" panose="02020603050405020304" pitchFamily="18" charset="0"/>
              </a:rPr>
              <a:t>shovels.’ </a:t>
            </a:r>
          </a:p>
          <a:p>
            <a:pPr marL="0" indent="0">
              <a:lnSpc>
                <a:spcPct val="110000"/>
              </a:lnSpc>
              <a:buNone/>
            </a:pPr>
            <a:r>
              <a:rPr lang="en-GB" dirty="0"/>
              <a:t>This was a pretty good idea and the other two had to admit it. </a:t>
            </a:r>
          </a:p>
          <a:p>
            <a:pPr marL="0" indent="0">
              <a:lnSpc>
                <a:spcPct val="110000"/>
              </a:lnSpc>
              <a:buNone/>
            </a:pPr>
            <a:r>
              <a:rPr lang="en-GB" dirty="0"/>
              <a:t>‘All right then,’ Bean said, taking charge. ‘</a:t>
            </a:r>
            <a:r>
              <a:rPr lang="en-GB" dirty="0" err="1"/>
              <a:t>Boggis</a:t>
            </a:r>
            <a:r>
              <a:rPr lang="en-GB" dirty="0"/>
              <a:t>, you stay here and see the fox doesn’t escape. Bunce and I will go and fetch our machinery. If he tries to get out, shoot him quick.’ </a:t>
            </a:r>
          </a:p>
          <a:p>
            <a:pPr marL="0" indent="0">
              <a:lnSpc>
                <a:spcPct val="110000"/>
              </a:lnSpc>
              <a:buNone/>
            </a:pPr>
            <a:r>
              <a:rPr lang="en-GB" dirty="0"/>
              <a:t>The long, thin Bean walked away. The tiny Bunce trotted after him. The fat </a:t>
            </a:r>
            <a:r>
              <a:rPr lang="en-GB" dirty="0" err="1"/>
              <a:t>Boggis</a:t>
            </a:r>
            <a:r>
              <a:rPr lang="en-GB" dirty="0"/>
              <a:t> stayed where he was with his gun pointing at the fox-hole. </a:t>
            </a:r>
          </a:p>
          <a:p>
            <a:pPr marL="0" indent="0">
              <a:lnSpc>
                <a:spcPct val="110000"/>
              </a:lnSpc>
              <a:buNone/>
            </a:pPr>
            <a:r>
              <a:rPr lang="en-GB" dirty="0"/>
              <a:t>Soon, two enormous caterpillar tractors with mechanical shovels on their front ends came clanking into the wood. Bean was driving one. Bunce the other. The machines were both black. They were murderous, brutal-looking monsters.</a:t>
            </a:r>
            <a:endParaRPr lang="en-GB" sz="2000" dirty="0" smtClean="0">
              <a:effectLst/>
              <a:ea typeface="Times New Roman" panose="02020603050405020304" pitchFamily="18" charset="0"/>
            </a:endParaRPr>
          </a:p>
          <a:p>
            <a:pPr marL="0" indent="0">
              <a:lnSpc>
                <a:spcPct val="110000"/>
              </a:lnSpc>
              <a:buNone/>
            </a:pPr>
            <a:endParaRPr lang="en-GB" dirty="0"/>
          </a:p>
        </p:txBody>
      </p:sp>
    </p:spTree>
    <p:extLst>
      <p:ext uri="{BB962C8B-B14F-4D97-AF65-F5344CB8AC3E}">
        <p14:creationId xmlns:p14="http://schemas.microsoft.com/office/powerpoint/2010/main" val="16660751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320675"/>
          </a:xfrm>
        </p:spPr>
        <p:txBody>
          <a:bodyPr>
            <a:normAutofit fontScale="90000"/>
          </a:bodyPr>
          <a:lstStyle/>
          <a:p>
            <a:r>
              <a:rPr lang="en-US" sz="1800" dirty="0"/>
              <a:t>Page </a:t>
            </a:r>
            <a:r>
              <a:rPr lang="en-US" sz="1800" dirty="0" smtClean="0"/>
              <a:t>4</a:t>
            </a:r>
            <a:endParaRPr lang="en-GB" sz="1800" dirty="0"/>
          </a:p>
        </p:txBody>
      </p:sp>
      <p:sp>
        <p:nvSpPr>
          <p:cNvPr id="3" name="Content Placeholder 2"/>
          <p:cNvSpPr>
            <a:spLocks noGrp="1"/>
          </p:cNvSpPr>
          <p:nvPr>
            <p:ph idx="1"/>
          </p:nvPr>
        </p:nvSpPr>
        <p:spPr>
          <a:xfrm>
            <a:off x="838200" y="685800"/>
            <a:ext cx="10515600" cy="5491163"/>
          </a:xfrm>
        </p:spPr>
        <p:txBody>
          <a:bodyPr>
            <a:normAutofit fontScale="92500" lnSpcReduction="10000"/>
          </a:bodyPr>
          <a:lstStyle/>
          <a:p>
            <a:pPr marL="0" lvl="0" indent="0" eaLnBrk="0" fontAlgn="base" hangingPunct="0">
              <a:lnSpc>
                <a:spcPct val="110000"/>
              </a:lnSpc>
              <a:spcBef>
                <a:spcPct val="0"/>
              </a:spcBef>
              <a:spcAft>
                <a:spcPct val="0"/>
              </a:spcAft>
              <a:buNone/>
            </a:pPr>
            <a:endParaRPr lang="en-GB" altLang="en-US" dirty="0">
              <a:ea typeface="Times New Roman" panose="02020603050405020304" pitchFamily="18" charset="0"/>
            </a:endParaRPr>
          </a:p>
          <a:p>
            <a:pPr marL="0" lvl="0" indent="0" eaLnBrk="0" fontAlgn="base" hangingPunct="0">
              <a:lnSpc>
                <a:spcPct val="110000"/>
              </a:lnSpc>
              <a:spcBef>
                <a:spcPct val="0"/>
              </a:spcBef>
              <a:spcAft>
                <a:spcPct val="0"/>
              </a:spcAft>
              <a:buNone/>
            </a:pPr>
            <a:r>
              <a:rPr lang="en-GB" altLang="en-US" dirty="0">
                <a:ea typeface="Times New Roman" panose="02020603050405020304" pitchFamily="18" charset="0"/>
              </a:rPr>
              <a:t> ‘Here we go, then!’ shouted Bean. </a:t>
            </a:r>
            <a:endParaRPr lang="en-GB" altLang="en-US" dirty="0" smtClean="0">
              <a:ea typeface="Times New Roman" panose="02020603050405020304" pitchFamily="18" charset="0"/>
            </a:endParaRPr>
          </a:p>
          <a:p>
            <a:pPr marL="0" lvl="0" indent="0" eaLnBrk="0" fontAlgn="base" hangingPunct="0">
              <a:lnSpc>
                <a:spcPct val="110000"/>
              </a:lnSpc>
              <a:spcBef>
                <a:spcPct val="0"/>
              </a:spcBef>
              <a:spcAft>
                <a:spcPct val="0"/>
              </a:spcAft>
              <a:buNone/>
            </a:pPr>
            <a:endParaRPr kumimoji="0" lang="en-GB" altLang="en-US" sz="2000" b="0" i="0" u="none" strike="noStrike" cap="none" normalizeH="0" baseline="0" dirty="0" smtClean="0">
              <a:ln>
                <a:noFill/>
              </a:ln>
              <a:solidFill>
                <a:schemeClr val="tx1"/>
              </a:solidFill>
              <a:effectLst/>
            </a:endParaRPr>
          </a:p>
          <a:p>
            <a:pPr marL="0" lvl="0" indent="0" eaLnBrk="0" fontAlgn="base" hangingPunct="0">
              <a:lnSpc>
                <a:spcPct val="110000"/>
              </a:lnSpc>
              <a:spcBef>
                <a:spcPct val="0"/>
              </a:spcBef>
              <a:spcAft>
                <a:spcPct val="0"/>
              </a:spcAft>
              <a:buNone/>
            </a:pPr>
            <a:r>
              <a:rPr lang="en-GB" altLang="en-US" dirty="0">
                <a:ea typeface="Times New Roman" panose="02020603050405020304" pitchFamily="18" charset="0"/>
              </a:rPr>
              <a:t>‘Death to the fox!’ shouted Bunce</a:t>
            </a:r>
            <a:r>
              <a:rPr lang="en-GB" altLang="en-US" dirty="0" smtClean="0">
                <a:ea typeface="Times New Roman" panose="02020603050405020304" pitchFamily="18" charset="0"/>
              </a:rPr>
              <a:t>.</a:t>
            </a:r>
          </a:p>
          <a:p>
            <a:pPr marL="0" lvl="0" indent="0" eaLnBrk="0" fontAlgn="base" hangingPunct="0">
              <a:lnSpc>
                <a:spcPct val="110000"/>
              </a:lnSpc>
              <a:spcBef>
                <a:spcPct val="0"/>
              </a:spcBef>
              <a:spcAft>
                <a:spcPct val="0"/>
              </a:spcAft>
              <a:buNone/>
            </a:pPr>
            <a:r>
              <a:rPr lang="en-GB" altLang="en-US" dirty="0" smtClean="0">
                <a:ea typeface="Times New Roman" panose="02020603050405020304" pitchFamily="18" charset="0"/>
              </a:rPr>
              <a:t> </a:t>
            </a:r>
            <a:endParaRPr kumimoji="0" lang="en-GB" altLang="en-US" sz="2000" b="0" i="0" u="none" strike="noStrike" cap="none" normalizeH="0" baseline="0" dirty="0" smtClean="0">
              <a:ln>
                <a:noFill/>
              </a:ln>
              <a:solidFill>
                <a:schemeClr val="tx1"/>
              </a:solidFill>
              <a:effectLst/>
            </a:endParaRPr>
          </a:p>
          <a:p>
            <a:pPr marL="0" lvl="0" indent="0" eaLnBrk="0" fontAlgn="base" hangingPunct="0">
              <a:lnSpc>
                <a:spcPct val="110000"/>
              </a:lnSpc>
              <a:spcBef>
                <a:spcPct val="0"/>
              </a:spcBef>
              <a:spcAft>
                <a:spcPct val="0"/>
              </a:spcAft>
              <a:buNone/>
            </a:pPr>
            <a:r>
              <a:rPr lang="en-GB" altLang="en-US" dirty="0">
                <a:ea typeface="Times New Roman" panose="02020603050405020304" pitchFamily="18" charset="0"/>
              </a:rPr>
              <a:t>The machines went to work, biting huge mouthfuls of soil out of the hill. The big tree under which Mr Fox had dug his hole in the first place was toppled like a matchstick. On all sides, rocks were sent flying and trees were falling and the noise was deafening</a:t>
            </a:r>
            <a:r>
              <a:rPr lang="en-GB" altLang="en-US" dirty="0" smtClean="0">
                <a:ea typeface="Times New Roman" panose="02020603050405020304" pitchFamily="18" charset="0"/>
              </a:rPr>
              <a:t>.</a:t>
            </a:r>
          </a:p>
          <a:p>
            <a:pPr marL="0" lvl="0" indent="0" eaLnBrk="0" fontAlgn="base" hangingPunct="0">
              <a:lnSpc>
                <a:spcPct val="110000"/>
              </a:lnSpc>
              <a:spcBef>
                <a:spcPct val="0"/>
              </a:spcBef>
              <a:spcAft>
                <a:spcPct val="0"/>
              </a:spcAft>
              <a:buNone/>
            </a:pPr>
            <a:r>
              <a:rPr lang="en-GB" altLang="en-US" dirty="0" smtClean="0">
                <a:ea typeface="Times New Roman" panose="02020603050405020304" pitchFamily="18" charset="0"/>
              </a:rPr>
              <a:t> </a:t>
            </a:r>
            <a:endParaRPr kumimoji="0" lang="en-GB" altLang="en-US" sz="2000" b="0" i="0" u="none" strike="noStrike" cap="none" normalizeH="0" baseline="0" dirty="0" smtClean="0">
              <a:ln>
                <a:noFill/>
              </a:ln>
              <a:solidFill>
                <a:schemeClr val="tx1"/>
              </a:solidFill>
              <a:effectLst/>
            </a:endParaRPr>
          </a:p>
          <a:p>
            <a:pPr marL="0" lvl="0" indent="0" eaLnBrk="0" fontAlgn="base" hangingPunct="0">
              <a:lnSpc>
                <a:spcPct val="110000"/>
              </a:lnSpc>
              <a:spcBef>
                <a:spcPct val="0"/>
              </a:spcBef>
              <a:spcAft>
                <a:spcPct val="0"/>
              </a:spcAft>
              <a:buNone/>
            </a:pPr>
            <a:r>
              <a:rPr lang="en-GB" altLang="en-US" dirty="0">
                <a:ea typeface="Times New Roman" panose="02020603050405020304" pitchFamily="18" charset="0"/>
              </a:rPr>
              <a:t>Down in the tunnel the foxes crouched, listening to the terrible clanging and banging overhead. ‘What’s happening, Dad?’ cried the Small Foxes. ‘What are they doing?’ </a:t>
            </a:r>
            <a:endParaRPr kumimoji="0" lang="en-GB" altLang="en-US" sz="3600" b="0" i="0" u="none" strike="noStrike" cap="none" normalizeH="0" baseline="0" dirty="0" smtClean="0">
              <a:ln>
                <a:noFill/>
              </a:ln>
              <a:solidFill>
                <a:schemeClr val="tx1"/>
              </a:solidFill>
              <a:effectLst/>
            </a:endParaRPr>
          </a:p>
          <a:p>
            <a:pPr>
              <a:lnSpc>
                <a:spcPct val="110000"/>
              </a:lnSpc>
            </a:pPr>
            <a:endParaRPr lang="en-GB" dirty="0"/>
          </a:p>
        </p:txBody>
      </p:sp>
      <p:sp>
        <p:nvSpPr>
          <p:cNvPr id="4" name="Rectangle 2"/>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Tree>
    <p:extLst>
      <p:ext uri="{BB962C8B-B14F-4D97-AF65-F5344CB8AC3E}">
        <p14:creationId xmlns:p14="http://schemas.microsoft.com/office/powerpoint/2010/main" val="32948835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85753"/>
          </a:xfrm>
        </p:spPr>
        <p:txBody>
          <a:bodyPr>
            <a:normAutofit/>
          </a:bodyPr>
          <a:lstStyle/>
          <a:p>
            <a:r>
              <a:rPr lang="en-US" sz="2000" dirty="0"/>
              <a:t>Page </a:t>
            </a:r>
            <a:r>
              <a:rPr lang="en-US" sz="2000" dirty="0" smtClean="0"/>
              <a:t>5</a:t>
            </a:r>
            <a:endParaRPr lang="en-GB" sz="2000" dirty="0"/>
          </a:p>
        </p:txBody>
      </p:sp>
      <p:sp>
        <p:nvSpPr>
          <p:cNvPr id="3" name="Content Placeholder 2"/>
          <p:cNvSpPr>
            <a:spLocks noGrp="1"/>
          </p:cNvSpPr>
          <p:nvPr>
            <p:ph idx="1"/>
          </p:nvPr>
        </p:nvSpPr>
        <p:spPr>
          <a:xfrm>
            <a:off x="838200" y="1487605"/>
            <a:ext cx="10515600" cy="4689357"/>
          </a:xfrm>
        </p:spPr>
        <p:txBody>
          <a:bodyPr/>
          <a:lstStyle/>
          <a:p>
            <a:pPr marL="0" indent="0">
              <a:buNone/>
            </a:pPr>
            <a:r>
              <a:rPr lang="en-GB" dirty="0"/>
              <a:t>Mr Fox didn’t know what was happening or what they were doing. </a:t>
            </a:r>
          </a:p>
          <a:p>
            <a:pPr marL="0" indent="0">
              <a:buNone/>
            </a:pPr>
            <a:r>
              <a:rPr lang="en-GB" dirty="0"/>
              <a:t>‘It’s an earthquake!’ cried Mrs Fox. </a:t>
            </a:r>
          </a:p>
          <a:p>
            <a:pPr marL="0" indent="0">
              <a:buNone/>
            </a:pPr>
            <a:r>
              <a:rPr lang="en-GB" dirty="0"/>
              <a:t>‘Look!’ said one of the Small Foxes. ‘Our tunnel’s got shorter! I can see daylight!’ </a:t>
            </a:r>
          </a:p>
          <a:p>
            <a:pPr marL="0" indent="0">
              <a:buNone/>
            </a:pPr>
            <a:r>
              <a:rPr lang="en-GB" dirty="0"/>
              <a:t>They all looked round, and yes, the mouth of the tunnel was only a few feet away from them now, and in the circle of daylight beyond they could see the two huge black tractors almost on top of them. </a:t>
            </a:r>
          </a:p>
          <a:p>
            <a:pPr marL="0" indent="0">
              <a:buNone/>
            </a:pPr>
            <a:r>
              <a:rPr lang="en-GB" dirty="0"/>
              <a:t>‘Tractors!’ shouted Mr Fox. ‘And </a:t>
            </a:r>
            <a:r>
              <a:rPr lang="en-GB" i="1" dirty="0"/>
              <a:t>mechanical </a:t>
            </a:r>
            <a:r>
              <a:rPr lang="en-GB" dirty="0"/>
              <a:t>shovels! Dig for your lives! </a:t>
            </a:r>
            <a:r>
              <a:rPr lang="en-GB" i="1" dirty="0"/>
              <a:t>Dig, dig, dig! </a:t>
            </a:r>
            <a:r>
              <a:rPr lang="en-GB" dirty="0"/>
              <a:t>’ </a:t>
            </a:r>
          </a:p>
          <a:p>
            <a:pPr marL="0" indent="0">
              <a:buNone/>
            </a:pPr>
            <a:endParaRPr lang="en-GB" dirty="0"/>
          </a:p>
        </p:txBody>
      </p:sp>
    </p:spTree>
    <p:extLst>
      <p:ext uri="{BB962C8B-B14F-4D97-AF65-F5344CB8AC3E}">
        <p14:creationId xmlns:p14="http://schemas.microsoft.com/office/powerpoint/2010/main" val="15522858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Task 2</a:t>
            </a:r>
            <a:endParaRPr lang="en-GB" dirty="0"/>
          </a:p>
        </p:txBody>
      </p:sp>
      <p:sp>
        <p:nvSpPr>
          <p:cNvPr id="3" name="Content Placeholder 2"/>
          <p:cNvSpPr>
            <a:spLocks noGrp="1"/>
          </p:cNvSpPr>
          <p:nvPr>
            <p:ph idx="1"/>
          </p:nvPr>
        </p:nvSpPr>
        <p:spPr>
          <a:xfrm>
            <a:off x="0" y="1825625"/>
            <a:ext cx="7855263" cy="4351338"/>
          </a:xfrm>
        </p:spPr>
        <p:txBody>
          <a:bodyPr>
            <a:normAutofit fontScale="92500" lnSpcReduction="20000"/>
          </a:bodyPr>
          <a:lstStyle/>
          <a:p>
            <a:r>
              <a:rPr lang="en-GB" dirty="0"/>
              <a:t>Draw an illustration that you think would go well with any part of the story that you have read so far. Add a caption to the drawing to explain what it shows. You could choose a sentence form the text as a caption.</a:t>
            </a:r>
          </a:p>
          <a:p>
            <a:r>
              <a:rPr lang="en-GB" dirty="0"/>
              <a:t>For example;</a:t>
            </a:r>
          </a:p>
          <a:p>
            <a:r>
              <a:rPr lang="en-GB" dirty="0"/>
              <a:t>‘Soon, two enormous caterpillar tractors with mechanical shovels on their front ends came clanking into the wood.’</a:t>
            </a:r>
          </a:p>
          <a:p>
            <a:r>
              <a:rPr lang="en-GB" dirty="0"/>
              <a:t>‘The machines went to work, biting huge mouthfuls of soil out of the hill.’</a:t>
            </a:r>
          </a:p>
          <a:p>
            <a:r>
              <a:rPr lang="en-GB" dirty="0"/>
              <a:t>‘Down in the tunnel the foxes crouched, listening to the terrible clanging and banging overhead.’</a:t>
            </a:r>
          </a:p>
        </p:txBody>
      </p:sp>
      <p:pic>
        <p:nvPicPr>
          <p:cNvPr id="4" name="Picture 3"/>
          <p:cNvPicPr>
            <a:picLocks noChangeAspect="1"/>
          </p:cNvPicPr>
          <p:nvPr/>
        </p:nvPicPr>
        <p:blipFill>
          <a:blip r:embed="rId2"/>
          <a:stretch>
            <a:fillRect/>
          </a:stretch>
        </p:blipFill>
        <p:spPr>
          <a:xfrm>
            <a:off x="7685445" y="71996"/>
            <a:ext cx="3953427" cy="3372321"/>
          </a:xfrm>
          <a:prstGeom prst="rect">
            <a:avLst/>
          </a:prstGeom>
          <a:ln>
            <a:solidFill>
              <a:schemeClr val="accent1"/>
            </a:solidFill>
          </a:ln>
        </p:spPr>
      </p:pic>
      <p:pic>
        <p:nvPicPr>
          <p:cNvPr id="5" name="Picture 4"/>
          <p:cNvPicPr>
            <a:picLocks noChangeAspect="1"/>
          </p:cNvPicPr>
          <p:nvPr/>
        </p:nvPicPr>
        <p:blipFill>
          <a:blip r:embed="rId3"/>
          <a:stretch>
            <a:fillRect/>
          </a:stretch>
        </p:blipFill>
        <p:spPr>
          <a:xfrm>
            <a:off x="8066498" y="4274931"/>
            <a:ext cx="3572374" cy="2305372"/>
          </a:xfrm>
          <a:prstGeom prst="rect">
            <a:avLst/>
          </a:prstGeom>
          <a:ln>
            <a:solidFill>
              <a:schemeClr val="accent1"/>
            </a:solidFill>
          </a:ln>
        </p:spPr>
      </p:pic>
    </p:spTree>
    <p:extLst>
      <p:ext uri="{BB962C8B-B14F-4D97-AF65-F5344CB8AC3E}">
        <p14:creationId xmlns:p14="http://schemas.microsoft.com/office/powerpoint/2010/main" val="42527855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63</TotalTime>
  <Words>1642</Words>
  <Application>Microsoft Office PowerPoint</Application>
  <PresentationFormat>Widescreen</PresentationFormat>
  <Paragraphs>100</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Calibri Light</vt:lpstr>
      <vt:lpstr>Times New Roman</vt:lpstr>
      <vt:lpstr>Office Theme</vt:lpstr>
      <vt:lpstr>Fantastic Mr Fox</vt:lpstr>
      <vt:lpstr>PowerPoint Presentation</vt:lpstr>
      <vt:lpstr>Questions for chapter 5</vt:lpstr>
      <vt:lpstr>Page 1</vt:lpstr>
      <vt:lpstr>Page 2</vt:lpstr>
      <vt:lpstr>Page 3</vt:lpstr>
      <vt:lpstr>Page 4</vt:lpstr>
      <vt:lpstr>Page 5</vt:lpstr>
      <vt:lpstr>Task 2</vt:lpstr>
      <vt:lpstr>PowerPoint Presentation</vt:lpstr>
      <vt:lpstr>Page 1</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Fantastic Mr Fox</dc:title>
  <dc:creator>Wilkinson, Sean</dc:creator>
  <cp:lastModifiedBy>Wilkinson, Sean</cp:lastModifiedBy>
  <cp:revision>9</cp:revision>
  <dcterms:created xsi:type="dcterms:W3CDTF">2021-01-26T11:01:46Z</dcterms:created>
  <dcterms:modified xsi:type="dcterms:W3CDTF">2021-01-26T12:14:37Z</dcterms:modified>
</cp:coreProperties>
</file>