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3" r:id="rId2"/>
    <p:sldId id="284" r:id="rId3"/>
    <p:sldId id="285" r:id="rId4"/>
    <p:sldId id="271" r:id="rId5"/>
    <p:sldId id="281" r:id="rId6"/>
    <p:sldId id="270" r:id="rId7"/>
    <p:sldId id="278" r:id="rId8"/>
    <p:sldId id="282" r:id="rId9"/>
    <p:sldId id="280"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5C8F4"/>
    <a:srgbClr val="FFEA39"/>
    <a:srgbClr val="805799"/>
    <a:srgbClr val="28235B"/>
    <a:srgbClr val="D93627"/>
    <a:srgbClr val="F36639"/>
    <a:srgbClr val="679940"/>
    <a:srgbClr val="C0E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3773" autoAdjust="0"/>
  </p:normalViewPr>
  <p:slideViewPr>
    <p:cSldViewPr snapToGrid="0">
      <p:cViewPr varScale="1">
        <p:scale>
          <a:sx n="69" d="100"/>
          <a:sy n="69" d="100"/>
        </p:scale>
        <p:origin x="1248"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8FA4F-DEA3-4F8A-9950-6353BF572D4A}" type="datetimeFigureOut">
              <a:rPr lang="en-GB" smtClean="0"/>
              <a:t>23/02/2021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D5AB-4541-4AE9-96E8-D732873C51EA}" type="slidenum">
              <a:rPr lang="en-GB" smtClean="0"/>
              <a:t>‹#›</a:t>
            </a:fld>
            <a:endParaRPr lang="en-GB"/>
          </a:p>
        </p:txBody>
      </p:sp>
    </p:spTree>
    <p:extLst>
      <p:ext uri="{BB962C8B-B14F-4D97-AF65-F5344CB8AC3E}">
        <p14:creationId xmlns:p14="http://schemas.microsoft.com/office/powerpoint/2010/main" val="25586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8011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61058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45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15622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B2899D-1EDC-48F5-B466-64C1635A35E8}"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7174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218366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2899D-1EDC-48F5-B466-64C1635A35E8}"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28118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2899D-1EDC-48F5-B466-64C1635A35E8}"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6353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B2899D-1EDC-48F5-B466-64C1635A35E8}"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119219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307407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B2899D-1EDC-48F5-B466-64C1635A35E8}"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1ED77-E64C-4393-BB24-5EDA95E8A209}" type="slidenum">
              <a:rPr lang="en-GB" smtClean="0"/>
              <a:t>‹#›</a:t>
            </a:fld>
            <a:endParaRPr lang="en-GB"/>
          </a:p>
        </p:txBody>
      </p:sp>
    </p:spTree>
    <p:extLst>
      <p:ext uri="{BB962C8B-B14F-4D97-AF65-F5344CB8AC3E}">
        <p14:creationId xmlns:p14="http://schemas.microsoft.com/office/powerpoint/2010/main" val="422630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2899D-1EDC-48F5-B466-64C1635A35E8}" type="datetimeFigureOut">
              <a:rPr lang="en-GB" smtClean="0"/>
              <a:t>23/02/2021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1ED77-E64C-4393-BB24-5EDA95E8A209}" type="slidenum">
              <a:rPr lang="en-GB" smtClean="0"/>
              <a:t>‹#›</a:t>
            </a:fld>
            <a:endParaRPr lang="en-GB"/>
          </a:p>
        </p:txBody>
      </p:sp>
    </p:spTree>
    <p:extLst>
      <p:ext uri="{BB962C8B-B14F-4D97-AF65-F5344CB8AC3E}">
        <p14:creationId xmlns:p14="http://schemas.microsoft.com/office/powerpoint/2010/main" val="277637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1692771"/>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Learning intention: to explore features of instructions.</a:t>
            </a:r>
            <a:endParaRPr lang="en-GB" sz="2400" dirty="0" smtClean="0">
              <a:latin typeface="Arial" panose="020B0604020202020204" pitchFamily="34" charset="0"/>
              <a:cs typeface="Arial" panose="020B0604020202020204" pitchFamily="34" charset="0"/>
            </a:endParaRPr>
          </a:p>
          <a:p>
            <a:r>
              <a:rPr lang="en-GB" sz="4000" dirty="0" smtClean="0">
                <a:latin typeface="Arial" panose="020B0604020202020204" pitchFamily="34" charset="0"/>
                <a:cs typeface="Arial" panose="020B0604020202020204" pitchFamily="34" charset="0"/>
              </a:rPr>
              <a:t>Can you remember what </a:t>
            </a:r>
            <a:r>
              <a:rPr lang="en-GB" sz="4000" dirty="0" smtClean="0">
                <a:latin typeface="Arial" panose="020B0604020202020204" pitchFamily="34" charset="0"/>
                <a:cs typeface="Arial" panose="020B0604020202020204" pitchFamily="34" charset="0"/>
              </a:rPr>
              <a:t>these </a:t>
            </a:r>
            <a:r>
              <a:rPr lang="en-GB" sz="4000" dirty="0" smtClean="0">
                <a:latin typeface="Arial" panose="020B0604020202020204" pitchFamily="34" charset="0"/>
                <a:cs typeface="Arial" panose="020B0604020202020204" pitchFamily="34" charset="0"/>
              </a:rPr>
              <a:t>features of instructions </a:t>
            </a:r>
            <a:r>
              <a:rPr lang="en-GB" sz="4000" dirty="0" smtClean="0">
                <a:latin typeface="Arial" panose="020B0604020202020204" pitchFamily="34" charset="0"/>
                <a:cs typeface="Arial" panose="020B0604020202020204" pitchFamily="34" charset="0"/>
              </a:rPr>
              <a:t>are?</a:t>
            </a:r>
            <a:endParaRPr lang="en-GB" sz="4000" dirty="0" smtClean="0">
              <a:latin typeface="Arial" panose="020B0604020202020204" pitchFamily="34" charset="0"/>
              <a:cs typeface="Arial" panose="020B0604020202020204" pitchFamily="34" charset="0"/>
            </a:endParaRPr>
          </a:p>
        </p:txBody>
      </p:sp>
      <p:sp>
        <p:nvSpPr>
          <p:cNvPr id="2" name="5-Point Star 1"/>
          <p:cNvSpPr/>
          <p:nvPr/>
        </p:nvSpPr>
        <p:spPr>
          <a:xfrm>
            <a:off x="0" y="1551707"/>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sp>
        <p:nvSpPr>
          <p:cNvPr id="3" name="Explosion 1 2"/>
          <p:cNvSpPr/>
          <p:nvPr/>
        </p:nvSpPr>
        <p:spPr>
          <a:xfrm>
            <a:off x="5632296" y="3796147"/>
            <a:ext cx="3948546" cy="3061853"/>
          </a:xfrm>
          <a:prstGeom prst="irregularSeal1">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Numbers or bullet points</a:t>
            </a:r>
            <a:endParaRPr lang="en-GB" sz="2800" b="1" dirty="0">
              <a:solidFill>
                <a:schemeClr val="tx1"/>
              </a:solidFill>
              <a:latin typeface="Arial" panose="020B0604020202020204" pitchFamily="34" charset="0"/>
              <a:cs typeface="Arial" panose="020B0604020202020204" pitchFamily="34" charset="0"/>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22713478"/>
      </p:ext>
    </p:extLst>
  </p:cSld>
  <p:clrMapOvr>
    <a:masterClrMapping/>
  </p:clrMapOvr>
  <mc:AlternateContent xmlns:mc="http://schemas.openxmlformats.org/markup-compatibility/2006">
    <mc:Choice xmlns:p14="http://schemas.microsoft.com/office/powerpoint/2010/main" Requires="p14">
      <p:transition spd="slow" p14:dur="2000" advTm="14677"/>
    </mc:Choice>
    <mc:Fallback>
      <p:transition spd="slow" advTm="1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6247864"/>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p>
          <a:p>
            <a:endParaRPr lang="en-US" sz="4000" u="sng"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Imperative verbs: </a:t>
            </a:r>
            <a:r>
              <a:rPr lang="en-US" sz="4000" dirty="0" smtClean="0">
                <a:latin typeface="Arial" panose="020B0604020202020204" pitchFamily="34" charset="0"/>
                <a:cs typeface="Arial" panose="020B0604020202020204" pitchFamily="34" charset="0"/>
              </a:rPr>
              <a:t>bossy verbs. E.g.</a:t>
            </a:r>
          </a:p>
          <a:p>
            <a:r>
              <a:rPr lang="en-US" sz="4000" u="sng" dirty="0" smtClean="0">
                <a:latin typeface="Arial" panose="020B0604020202020204" pitchFamily="34" charset="0"/>
                <a:cs typeface="Arial" panose="020B0604020202020204" pitchFamily="34" charset="0"/>
              </a:rPr>
              <a:t>Run</a:t>
            </a:r>
            <a:r>
              <a:rPr lang="en-US" sz="4000" dirty="0" smtClean="0">
                <a:latin typeface="Arial" panose="020B0604020202020204" pitchFamily="34" charset="0"/>
                <a:cs typeface="Arial" panose="020B0604020202020204" pitchFamily="34" charset="0"/>
              </a:rPr>
              <a:t> to the shop. </a:t>
            </a:r>
            <a:r>
              <a:rPr lang="en-US" sz="4000" u="sng" dirty="0" smtClean="0">
                <a:latin typeface="Arial" panose="020B0604020202020204" pitchFamily="34" charset="0"/>
                <a:cs typeface="Arial" panose="020B0604020202020204" pitchFamily="34" charset="0"/>
              </a:rPr>
              <a:t>Get</a:t>
            </a:r>
            <a:r>
              <a:rPr lang="en-US" sz="4000" dirty="0" smtClean="0">
                <a:latin typeface="Arial" panose="020B0604020202020204" pitchFamily="34" charset="0"/>
                <a:cs typeface="Arial" panose="020B0604020202020204" pitchFamily="34" charset="0"/>
              </a:rPr>
              <a:t> a pen.</a:t>
            </a:r>
          </a:p>
          <a:p>
            <a:endParaRPr lang="en-US" sz="4000" dirty="0">
              <a:latin typeface="Arial" panose="020B0604020202020204" pitchFamily="34" charset="0"/>
              <a:cs typeface="Arial" panose="020B0604020202020204" pitchFamily="34" charset="0"/>
            </a:endParaRPr>
          </a:p>
          <a:p>
            <a:r>
              <a:rPr lang="en-US" sz="4000" b="1" dirty="0" smtClean="0">
                <a:latin typeface="Arial" panose="020B0604020202020204" pitchFamily="34" charset="0"/>
                <a:cs typeface="Arial" panose="020B0604020202020204" pitchFamily="34" charset="0"/>
              </a:rPr>
              <a:t>Numbers or bullet points: </a:t>
            </a:r>
            <a:r>
              <a:rPr lang="en-US" sz="4000" dirty="0" smtClean="0">
                <a:latin typeface="Arial" panose="020B0604020202020204" pitchFamily="34" charset="0"/>
                <a:cs typeface="Arial" panose="020B0604020202020204" pitchFamily="34" charset="0"/>
              </a:rPr>
              <a:t>instructions can be written in a list with numbers or bullet points. E.g.</a:t>
            </a:r>
          </a:p>
          <a:p>
            <a:pPr marL="742950" indent="-742950">
              <a:buAutoNum type="arabicPeriod"/>
            </a:pPr>
            <a:r>
              <a:rPr lang="en-US" sz="4000" dirty="0" smtClean="0">
                <a:latin typeface="Arial" panose="020B0604020202020204" pitchFamily="34" charset="0"/>
                <a:cs typeface="Arial" panose="020B0604020202020204" pitchFamily="34" charset="0"/>
              </a:rPr>
              <a:t>Stand up.</a:t>
            </a:r>
          </a:p>
          <a:p>
            <a:pPr marL="742950" indent="-742950">
              <a:buAutoNum type="arabicPeriod"/>
            </a:pPr>
            <a:r>
              <a:rPr lang="en-US" sz="4000" dirty="0" smtClean="0">
                <a:latin typeface="Arial" panose="020B0604020202020204" pitchFamily="34" charset="0"/>
                <a:cs typeface="Arial" panose="020B0604020202020204" pitchFamily="34" charset="0"/>
              </a:rPr>
              <a:t>Jump up high.</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563914137"/>
      </p:ext>
    </p:extLst>
  </p:cSld>
  <p:clrMapOvr>
    <a:masterClrMapping/>
  </p:clrMapOvr>
  <mc:AlternateContent xmlns:mc="http://schemas.openxmlformats.org/markup-compatibility/2006">
    <mc:Choice xmlns:p14="http://schemas.microsoft.com/office/powerpoint/2010/main" Requires="p14">
      <p:transition spd="slow" p14:dur="2000" advTm="23728"/>
    </mc:Choice>
    <mc:Fallback>
      <p:transition spd="slow" advTm="23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C8E0F3-2BC8-8F44-AA65-9ACA92B600B4}"/>
              </a:ext>
            </a:extLst>
          </p:cNvPr>
          <p:cNvSpPr txBox="1"/>
          <p:nvPr/>
        </p:nvSpPr>
        <p:spPr>
          <a:xfrm>
            <a:off x="0" y="0"/>
            <a:ext cx="9906000" cy="2554545"/>
          </a:xfrm>
          <a:prstGeom prst="rect">
            <a:avLst/>
          </a:prstGeom>
          <a:noFill/>
        </p:spPr>
        <p:txBody>
          <a:bodyPr wrap="square" rtlCol="0">
            <a:spAutoFit/>
          </a:bodyPr>
          <a:lstStyle/>
          <a:p>
            <a:r>
              <a:rPr lang="en-GB" sz="4000" u="sng" dirty="0" smtClean="0">
                <a:latin typeface="Arial" panose="020B0604020202020204" pitchFamily="34" charset="0"/>
                <a:cs typeface="Arial" panose="020B0604020202020204" pitchFamily="34" charset="0"/>
              </a:rPr>
              <a:t>Features of instructions</a:t>
            </a:r>
            <a:r>
              <a:rPr lang="en-US" sz="4000" dirty="0" smtClean="0">
                <a:latin typeface="Arial" panose="020B0604020202020204" pitchFamily="34" charset="0"/>
                <a:cs typeface="Arial" panose="020B0604020202020204" pitchFamily="34" charset="0"/>
              </a:rPr>
              <a:t>: can you find the </a:t>
            </a:r>
            <a:r>
              <a:rPr lang="en-US" sz="4000" dirty="0" smtClean="0">
                <a:latin typeface="Arial" panose="020B0604020202020204" pitchFamily="34" charset="0"/>
                <a:cs typeface="Arial" panose="020B0604020202020204" pitchFamily="34" charset="0"/>
              </a:rPr>
              <a:t>imperative verbs as </a:t>
            </a:r>
            <a:r>
              <a:rPr lang="en-US" sz="4000" dirty="0" smtClean="0">
                <a:latin typeface="Arial" panose="020B0604020202020204" pitchFamily="34" charset="0"/>
                <a:cs typeface="Arial" panose="020B0604020202020204" pitchFamily="34" charset="0"/>
              </a:rPr>
              <a:t>we read the text</a:t>
            </a:r>
            <a:r>
              <a:rPr lang="en-US" sz="4000" dirty="0" smtClean="0">
                <a:latin typeface="Arial" panose="020B0604020202020204" pitchFamily="34" charset="0"/>
                <a:cs typeface="Arial" panose="020B0604020202020204" pitchFamily="34" charset="0"/>
              </a:rPr>
              <a:t>? Act out what the person in the story is telling you to do.</a:t>
            </a:r>
            <a:endParaRPr lang="en-US" sz="4000" dirty="0" smtClean="0">
              <a:latin typeface="Arial" panose="020B0604020202020204" pitchFamily="34" charset="0"/>
              <a:cs typeface="Arial" panose="020B0604020202020204" pitchFamily="34" charset="0"/>
            </a:endParaRPr>
          </a:p>
        </p:txBody>
      </p:sp>
      <p:sp>
        <p:nvSpPr>
          <p:cNvPr id="5" name="5-Point Star 4"/>
          <p:cNvSpPr/>
          <p:nvPr/>
        </p:nvSpPr>
        <p:spPr>
          <a:xfrm>
            <a:off x="0" y="2845953"/>
            <a:ext cx="5237018" cy="3491347"/>
          </a:xfrm>
          <a:prstGeom prst="star5">
            <a:avLst/>
          </a:prstGeom>
          <a:solidFill>
            <a:srgbClr val="FFEA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panose="020B0604020202020204" pitchFamily="34" charset="0"/>
                <a:cs typeface="Arial" panose="020B0604020202020204" pitchFamily="34" charset="0"/>
              </a:rPr>
              <a:t>Imperative verbs</a:t>
            </a:r>
            <a:endParaRPr lang="en-GB" sz="2800" b="1" dirty="0">
              <a:solidFill>
                <a:schemeClr val="tx1"/>
              </a:solidFill>
              <a:latin typeface="Arial" panose="020B0604020202020204" pitchFamily="34" charset="0"/>
              <a:cs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453931585"/>
      </p:ext>
    </p:extLst>
  </p:cSld>
  <p:clrMapOvr>
    <a:masterClrMapping/>
  </p:clrMapOvr>
  <mc:AlternateContent xmlns:mc="http://schemas.openxmlformats.org/markup-compatibility/2006">
    <mc:Choice xmlns:p14="http://schemas.microsoft.com/office/powerpoint/2010/main" Requires="p14">
      <p:transition spd="slow" p14:dur="2000" advTm="10268"/>
    </mc:Choice>
    <mc:Fallback>
      <p:transition spd="slow" advTm="10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83927" cy="6798548"/>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700318939"/>
      </p:ext>
    </p:extLst>
  </p:cSld>
  <p:clrMapOvr>
    <a:masterClrMapping/>
  </p:clrMapOvr>
  <mc:AlternateContent xmlns:mc="http://schemas.openxmlformats.org/markup-compatibility/2006" xmlns:p14="http://schemas.microsoft.com/office/powerpoint/2010/main">
    <mc:Choice Requires="p14">
      <p:transition spd="slow" p14:dur="2000" advTm="17117"/>
    </mc:Choice>
    <mc:Fallback xmlns="">
      <p:transition spd="slow" advTm="171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1826" t="20928" r="44091" b="19981"/>
          <a:stretch/>
        </p:blipFill>
        <p:spPr>
          <a:xfrm>
            <a:off x="0" y="0"/>
            <a:ext cx="4765964" cy="3591741"/>
          </a:xfrm>
          <a:prstGeom prst="rect">
            <a:avLst/>
          </a:prstGeom>
        </p:spPr>
      </p:pic>
      <p:pic>
        <p:nvPicPr>
          <p:cNvPr id="5" name="Picture 4"/>
          <p:cNvPicPr>
            <a:picLocks noChangeAspect="1"/>
          </p:cNvPicPr>
          <p:nvPr/>
        </p:nvPicPr>
        <p:blipFill rotWithShape="1">
          <a:blip r:embed="rId5"/>
          <a:srcRect l="26067" t="23769" r="52395" b="18277"/>
          <a:stretch/>
        </p:blipFill>
        <p:spPr>
          <a:xfrm>
            <a:off x="1731818" y="3713019"/>
            <a:ext cx="1987191" cy="3006436"/>
          </a:xfrm>
          <a:prstGeom prst="rect">
            <a:avLst/>
          </a:prstGeom>
        </p:spPr>
      </p:pic>
      <p:sp>
        <p:nvSpPr>
          <p:cNvPr id="2" name="Rectangle 1"/>
          <p:cNvSpPr/>
          <p:nvPr/>
        </p:nvSpPr>
        <p:spPr>
          <a:xfrm>
            <a:off x="4953000" y="612154"/>
            <a:ext cx="4953000" cy="4832092"/>
          </a:xfrm>
          <a:prstGeom prst="rect">
            <a:avLst/>
          </a:prstGeom>
        </p:spPr>
        <p:txBody>
          <a:bodyPr>
            <a:spAutoFit/>
          </a:bodyPr>
          <a:lstStyle/>
          <a:p>
            <a:r>
              <a:rPr lang="en-GB" sz="2800" dirty="0">
                <a:latin typeface="Arial" panose="020B0604020202020204" pitchFamily="34" charset="0"/>
                <a:ea typeface="Times New Roman" panose="02020603050405020304" pitchFamily="18" charset="0"/>
                <a:cs typeface="Arial" panose="020B0604020202020204" pitchFamily="34" charset="0"/>
              </a:rPr>
              <a:t>The river can be crossed by the ferry. The ferryman will take you. (The answer to his question is this: </a:t>
            </a:r>
            <a:r>
              <a:rPr lang="en-GB" sz="2800" i="1" dirty="0">
                <a:latin typeface="Arial" panose="020B0604020202020204" pitchFamily="34" charset="0"/>
                <a:ea typeface="Times New Roman" panose="02020603050405020304" pitchFamily="18" charset="0"/>
                <a:cs typeface="Arial" panose="020B0604020202020204" pitchFamily="34" charset="0"/>
              </a:rPr>
              <a:t>if he hands the oar to his passenger, he will be free to leave the boat. </a:t>
            </a:r>
            <a:r>
              <a:rPr lang="en-GB" sz="2800" dirty="0">
                <a:latin typeface="Arial" panose="020B0604020202020204" pitchFamily="34" charset="0"/>
                <a:ea typeface="Times New Roman" panose="02020603050405020304" pitchFamily="18" charset="0"/>
                <a:cs typeface="Arial" panose="020B0604020202020204" pitchFamily="34" charset="0"/>
              </a:rPr>
              <a:t>Only tell him this from a safe </a:t>
            </a:r>
            <a:r>
              <a:rPr lang="en-GB" sz="2800" dirty="0" smtClean="0">
                <a:latin typeface="Arial" panose="020B0604020202020204" pitchFamily="34" charset="0"/>
                <a:ea typeface="Times New Roman" panose="02020603050405020304" pitchFamily="18" charset="0"/>
                <a:cs typeface="Arial" panose="020B0604020202020204" pitchFamily="34" charset="0"/>
              </a:rPr>
              <a:t>distance.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If an eagle gives you a feather, keep it </a:t>
            </a:r>
            <a:r>
              <a:rPr lang="en-US" sz="2800" dirty="0" smtClean="0">
                <a:latin typeface="Arial" panose="020B0604020202020204" pitchFamily="34" charset="0"/>
                <a:cs typeface="Arial" panose="020B0604020202020204" pitchFamily="34" charset="0"/>
              </a:rPr>
              <a:t>safe.</a:t>
            </a:r>
            <a:endParaRPr lang="en-GB" sz="28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23829305"/>
      </p:ext>
    </p:extLst>
  </p:cSld>
  <p:clrMapOvr>
    <a:masterClrMapping/>
  </p:clrMapOvr>
  <mc:AlternateContent xmlns:mc="http://schemas.openxmlformats.org/markup-compatibility/2006" xmlns:p14="http://schemas.microsoft.com/office/powerpoint/2010/main">
    <mc:Choice Requires="p14">
      <p:transition spd="slow" p14:dur="2000" advTm="23501"/>
    </mc:Choice>
    <mc:Fallback xmlns="">
      <p:transition spd="slow" advTm="23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6183" t="19792" r="45155" b="18845"/>
          <a:stretch/>
        </p:blipFill>
        <p:spPr>
          <a:xfrm>
            <a:off x="0" y="0"/>
            <a:ext cx="6018859" cy="4267200"/>
          </a:xfrm>
          <a:prstGeom prst="rect">
            <a:avLst/>
          </a:prstGeom>
        </p:spPr>
      </p:pic>
      <p:sp>
        <p:nvSpPr>
          <p:cNvPr id="14" name="Rectangle 13"/>
          <p:cNvSpPr/>
          <p:nvPr/>
        </p:nvSpPr>
        <p:spPr>
          <a:xfrm>
            <a:off x="5957455" y="1872918"/>
            <a:ext cx="3948545" cy="4401205"/>
          </a:xfrm>
          <a:prstGeom prst="rect">
            <a:avLst/>
          </a:prstGeom>
        </p:spPr>
        <p:txBody>
          <a:bodyPr wrap="square">
            <a:spAutoFit/>
          </a:bodyPr>
          <a:lstStyle/>
          <a:p>
            <a:r>
              <a:rPr lang="en-GB" sz="2800" dirty="0">
                <a:latin typeface="Arial" panose="020B0604020202020204" pitchFamily="34" charset="0"/>
                <a:ea typeface="Times New Roman" panose="02020603050405020304" pitchFamily="18" charset="0"/>
                <a:cs typeface="Arial" panose="020B0604020202020204" pitchFamily="34" charset="0"/>
              </a:rPr>
              <a:t>Remember: that giants sleep too soundly; that witches are often betrayed by their appetite; dragons have one soft spot, somewhere, always; hearts can be well hidden, and you betray them with your tongue.</a:t>
            </a:r>
            <a:endParaRPr lang="en-GB" sz="2800" dirty="0">
              <a:latin typeface="Arial" panose="020B0604020202020204" pitchFamily="34" charset="0"/>
              <a:cs typeface="Arial" panose="020B0604020202020204" pitchFamily="34" charset="0"/>
            </a:endParaRPr>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32098648"/>
      </p:ext>
    </p:extLst>
  </p:cSld>
  <p:clrMapOvr>
    <a:masterClrMapping/>
  </p:clrMapOvr>
  <mc:AlternateContent xmlns:mc="http://schemas.openxmlformats.org/markup-compatibility/2006" xmlns:p14="http://schemas.microsoft.com/office/powerpoint/2010/main">
    <mc:Choice Requires="p14">
      <p:transition spd="slow" p14:dur="2000" advTm="17126"/>
    </mc:Choice>
    <mc:Fallback xmlns="">
      <p:transition spd="slow" advTm="17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srcRect l="2030" t="20360" r="44983" b="18006"/>
          <a:stretch/>
        </p:blipFill>
        <p:spPr>
          <a:xfrm>
            <a:off x="1" y="1"/>
            <a:ext cx="4914978" cy="3214254"/>
          </a:xfrm>
          <a:prstGeom prst="rect">
            <a:avLst/>
          </a:prstGeom>
        </p:spPr>
      </p:pic>
      <p:pic>
        <p:nvPicPr>
          <p:cNvPr id="8" name="Picture 7"/>
          <p:cNvPicPr>
            <a:picLocks noChangeAspect="1"/>
          </p:cNvPicPr>
          <p:nvPr/>
        </p:nvPicPr>
        <p:blipFill rotWithShape="1">
          <a:blip r:embed="rId5"/>
          <a:srcRect l="7354" t="20170" r="42919" b="18845"/>
          <a:stretch/>
        </p:blipFill>
        <p:spPr>
          <a:xfrm>
            <a:off x="0" y="3768295"/>
            <a:ext cx="4481030" cy="3089705"/>
          </a:xfrm>
          <a:prstGeom prst="rect">
            <a:avLst/>
          </a:prstGeom>
        </p:spPr>
      </p:pic>
      <p:sp>
        <p:nvSpPr>
          <p:cNvPr id="2" name="Rectangle 1"/>
          <p:cNvSpPr/>
          <p:nvPr/>
        </p:nvSpPr>
        <p:spPr>
          <a:xfrm>
            <a:off x="4914978" y="0"/>
            <a:ext cx="4991021" cy="6976269"/>
          </a:xfrm>
          <a:prstGeom prst="rect">
            <a:avLst/>
          </a:prstGeom>
        </p:spPr>
        <p:txBody>
          <a:bodyPr wrap="square">
            <a:spAutoFit/>
          </a:bodyPr>
          <a:lstStyle/>
          <a:p>
            <a:pPr>
              <a:lnSpc>
                <a:spcPct val="115000"/>
              </a:lnSpc>
              <a:spcAft>
                <a:spcPts val="1000"/>
              </a:spcAft>
            </a:pPr>
            <a:r>
              <a:rPr lang="en-GB" sz="2400" dirty="0">
                <a:latin typeface="Arial" panose="020B0604020202020204" pitchFamily="34" charset="0"/>
                <a:ea typeface="Times New Roman" panose="02020603050405020304" pitchFamily="18" charset="0"/>
                <a:cs typeface="Arial" panose="020B0604020202020204" pitchFamily="34" charset="0"/>
              </a:rPr>
              <a:t>Do not be jealous of your sister: know that diamonds and roses are as uncomfortable when they tumble from your lips as toads and frogs: colder, too, and sharper, and they cut.</a:t>
            </a:r>
          </a:p>
          <a:p>
            <a:pPr>
              <a:lnSpc>
                <a:spcPct val="115000"/>
              </a:lnSpc>
              <a:spcAft>
                <a:spcPts val="1000"/>
              </a:spcAft>
            </a:pPr>
            <a:r>
              <a:rPr lang="en-GB" sz="2400" dirty="0">
                <a:latin typeface="Arial" panose="020B0604020202020204" pitchFamily="34" charset="0"/>
                <a:ea typeface="Times New Roman" panose="02020603050405020304" pitchFamily="18" charset="0"/>
                <a:cs typeface="Arial" panose="020B0604020202020204" pitchFamily="34" charset="0"/>
              </a:rPr>
              <a:t> </a:t>
            </a:r>
          </a:p>
          <a:p>
            <a:pPr>
              <a:lnSpc>
                <a:spcPct val="115000"/>
              </a:lnSpc>
              <a:spcAft>
                <a:spcPts val="1000"/>
              </a:spcAft>
            </a:pPr>
            <a:r>
              <a:rPr lang="en-GB" sz="2400" dirty="0">
                <a:latin typeface="Arial" panose="020B0604020202020204" pitchFamily="34" charset="0"/>
                <a:ea typeface="Times New Roman" panose="02020603050405020304" pitchFamily="18" charset="0"/>
                <a:cs typeface="Arial" panose="020B0604020202020204" pitchFamily="34" charset="0"/>
              </a:rPr>
              <a:t>Remember your name. Do not lose hope – what you seek will be found</a:t>
            </a:r>
            <a:r>
              <a:rPr lang="en-GB" sz="24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15000"/>
              </a:lnSpc>
              <a:spcAft>
                <a:spcPts val="1000"/>
              </a:spcAft>
            </a:pPr>
            <a:endParaRPr lang="en-GB" sz="24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2400" dirty="0">
                <a:latin typeface="Arial" panose="020B0604020202020204" pitchFamily="34" charset="0"/>
                <a:ea typeface="Times New Roman" panose="02020603050405020304" pitchFamily="18" charset="0"/>
                <a:cs typeface="Arial" panose="020B0604020202020204" pitchFamily="34" charset="0"/>
              </a:rPr>
              <a:t>Trust ghosts. Trust those that you have helped to help you in their turn. Trust dreams. Trust your heart, and trust your story.</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1978663209"/>
      </p:ext>
    </p:extLst>
  </p:cSld>
  <p:clrMapOvr>
    <a:masterClrMapping/>
  </p:clrMapOvr>
  <mc:AlternateContent xmlns:mc="http://schemas.openxmlformats.org/markup-compatibility/2006" xmlns:p14="http://schemas.microsoft.com/office/powerpoint/2010/main">
    <mc:Choice Requires="p14">
      <p:transition spd="slow" p14:dur="2000" advTm="28384"/>
    </mc:Choice>
    <mc:Fallback xmlns="">
      <p:transition spd="slow" advTm="28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l="3252" t="20504" r="46438" b="19377"/>
          <a:stretch/>
        </p:blipFill>
        <p:spPr>
          <a:xfrm>
            <a:off x="0" y="1"/>
            <a:ext cx="4847771" cy="3256928"/>
          </a:xfrm>
          <a:prstGeom prst="rect">
            <a:avLst/>
          </a:prstGeom>
        </p:spPr>
      </p:pic>
      <p:pic>
        <p:nvPicPr>
          <p:cNvPr id="5" name="Picture 4"/>
          <p:cNvPicPr>
            <a:picLocks noChangeAspect="1"/>
          </p:cNvPicPr>
          <p:nvPr/>
        </p:nvPicPr>
        <p:blipFill rotWithShape="1">
          <a:blip r:embed="rId5"/>
          <a:srcRect l="10657" t="20189" r="35191" b="18105"/>
          <a:stretch/>
        </p:blipFill>
        <p:spPr>
          <a:xfrm>
            <a:off x="0" y="3577772"/>
            <a:ext cx="5120135" cy="3280228"/>
          </a:xfrm>
          <a:prstGeom prst="rect">
            <a:avLst/>
          </a:prstGeom>
        </p:spPr>
      </p:pic>
      <p:sp>
        <p:nvSpPr>
          <p:cNvPr id="2" name="Rectangle 1"/>
          <p:cNvSpPr/>
          <p:nvPr/>
        </p:nvSpPr>
        <p:spPr>
          <a:xfrm>
            <a:off x="5326743" y="1"/>
            <a:ext cx="4279899" cy="6209905"/>
          </a:xfrm>
          <a:prstGeom prst="rect">
            <a:avLst/>
          </a:prstGeom>
        </p:spPr>
        <p:txBody>
          <a:bodyPr wrap="square">
            <a:spAutoFit/>
          </a:bodyPr>
          <a:lstStyle/>
          <a:p>
            <a:pPr>
              <a:lnSpc>
                <a:spcPct val="115000"/>
              </a:lnSpc>
              <a:spcAft>
                <a:spcPts val="1000"/>
              </a:spcAft>
            </a:pPr>
            <a:r>
              <a:rPr lang="en-GB" sz="2800" dirty="0">
                <a:latin typeface="Arial" panose="020B0604020202020204" pitchFamily="34" charset="0"/>
                <a:ea typeface="Times New Roman" panose="02020603050405020304" pitchFamily="18" charset="0"/>
                <a:cs typeface="Arial" panose="020B0604020202020204" pitchFamily="34" charset="0"/>
              </a:rPr>
              <a:t>When you come back, return the way you came. Favours will be returned, debts will be repaid. Do not forget your manners. Do not look back</a:t>
            </a:r>
            <a:r>
              <a:rPr lang="en-GB" sz="2800" dirty="0" smtClean="0">
                <a:latin typeface="Arial" panose="020B0604020202020204" pitchFamily="34" charset="0"/>
                <a:ea typeface="Times New Roman" panose="02020603050405020304" pitchFamily="18" charset="0"/>
                <a:cs typeface="Arial" panose="020B0604020202020204" pitchFamily="34" charset="0"/>
              </a:rPr>
              <a:t>.</a:t>
            </a:r>
          </a:p>
          <a:p>
            <a:endParaRPr lang="en-GB" sz="2800" dirty="0">
              <a:latin typeface="Arial" panose="020B0604020202020204" pitchFamily="34" charset="0"/>
              <a:ea typeface="Times New Roman" panose="02020603050405020304" pitchFamily="18" charset="0"/>
              <a:cs typeface="Arial" panose="020B0604020202020204" pitchFamily="34" charset="0"/>
            </a:endParaRPr>
          </a:p>
          <a:p>
            <a:r>
              <a:rPr lang="en-GB" sz="2800" dirty="0" smtClean="0">
                <a:latin typeface="Arial" panose="020B0604020202020204" pitchFamily="34" charset="0"/>
                <a:ea typeface="Times New Roman" panose="02020603050405020304" pitchFamily="18" charset="0"/>
                <a:cs typeface="Arial" panose="020B0604020202020204" pitchFamily="34" charset="0"/>
              </a:rPr>
              <a:t>Ride </a:t>
            </a:r>
            <a:r>
              <a:rPr lang="en-GB" sz="2800" dirty="0">
                <a:latin typeface="Arial" panose="020B0604020202020204" pitchFamily="34" charset="0"/>
                <a:ea typeface="Times New Roman" panose="02020603050405020304" pitchFamily="18" charset="0"/>
                <a:cs typeface="Arial" panose="020B0604020202020204" pitchFamily="34" charset="0"/>
              </a:rPr>
              <a:t>the wise eagle (you shall not fall). Ride the silver fish (you will not drown). Ride the grey wolf (hold tightly to his fur).</a:t>
            </a:r>
            <a:endParaRPr lang="en-GB" sz="2800" dirty="0">
              <a:latin typeface="Arial" panose="020B0604020202020204" pitchFamily="34"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2389750534"/>
      </p:ext>
    </p:extLst>
  </p:cSld>
  <p:clrMapOvr>
    <a:masterClrMapping/>
  </p:clrMapOvr>
  <mc:AlternateContent xmlns:mc="http://schemas.openxmlformats.org/markup-compatibility/2006" xmlns:p14="http://schemas.microsoft.com/office/powerpoint/2010/main">
    <mc:Choice Requires="p14">
      <p:transition spd="slow" p14:dur="2000" advTm="23704"/>
    </mc:Choice>
    <mc:Fallback xmlns="">
      <p:transition spd="slow" advTm="237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srcRect l="19726" t="24752" r="54282" b="21676"/>
          <a:stretch/>
        </p:blipFill>
        <p:spPr>
          <a:xfrm>
            <a:off x="145144" y="0"/>
            <a:ext cx="3031120" cy="3512457"/>
          </a:xfrm>
          <a:prstGeom prst="rect">
            <a:avLst/>
          </a:prstGeom>
        </p:spPr>
      </p:pic>
      <p:pic>
        <p:nvPicPr>
          <p:cNvPr id="12" name="Picture 11"/>
          <p:cNvPicPr>
            <a:picLocks noChangeAspect="1"/>
          </p:cNvPicPr>
          <p:nvPr/>
        </p:nvPicPr>
        <p:blipFill rotWithShape="1">
          <a:blip r:embed="rId5"/>
          <a:srcRect l="14037" t="24851" r="39222" b="20982"/>
          <a:stretch/>
        </p:blipFill>
        <p:spPr>
          <a:xfrm>
            <a:off x="1" y="3453551"/>
            <a:ext cx="5225142" cy="3404449"/>
          </a:xfrm>
          <a:prstGeom prst="rect">
            <a:avLst/>
          </a:prstGeom>
        </p:spPr>
      </p:pic>
      <p:sp>
        <p:nvSpPr>
          <p:cNvPr id="2" name="Rectangle 1"/>
          <p:cNvSpPr/>
          <p:nvPr/>
        </p:nvSpPr>
        <p:spPr>
          <a:xfrm>
            <a:off x="4953000" y="0"/>
            <a:ext cx="4953000" cy="6748450"/>
          </a:xfrm>
          <a:prstGeom prst="rect">
            <a:avLst/>
          </a:prstGeom>
        </p:spPr>
        <p:txBody>
          <a:bodyPr>
            <a:spAutoFit/>
          </a:bodyPr>
          <a:lstStyle/>
          <a:p>
            <a:pPr>
              <a:lnSpc>
                <a:spcPct val="115000"/>
              </a:lnSpc>
              <a:spcAft>
                <a:spcPts val="1000"/>
              </a:spcAft>
            </a:pPr>
            <a:r>
              <a:rPr lang="en-GB" sz="2800" i="1" dirty="0">
                <a:latin typeface="Arial" panose="020B0604020202020204" pitchFamily="34" charset="0"/>
                <a:ea typeface="Times New Roman" panose="02020603050405020304" pitchFamily="18" charset="0"/>
                <a:cs typeface="Arial" panose="020B0604020202020204" pitchFamily="34" charset="0"/>
              </a:rPr>
              <a:t>There is a worm at the heart of the tower; that is why it will not stand.</a:t>
            </a:r>
            <a:endParaRPr lang="en-GB" sz="28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2800" dirty="0">
                <a:latin typeface="Arial" panose="020B0604020202020204" pitchFamily="34" charset="0"/>
                <a:ea typeface="Times New Roman" panose="02020603050405020304" pitchFamily="18" charset="0"/>
                <a:cs typeface="Arial" panose="020B0604020202020204" pitchFamily="34" charset="0"/>
              </a:rPr>
              <a:t>When you reach the little house, the place your journey started, you will recognise it, although it will seem much smaller than you remember. Walk up the path, and through the garden gate you never saw but once.</a:t>
            </a:r>
          </a:p>
          <a:p>
            <a:pPr>
              <a:lnSpc>
                <a:spcPct val="115000"/>
              </a:lnSpc>
              <a:spcAft>
                <a:spcPts val="1000"/>
              </a:spcAft>
            </a:pPr>
            <a:r>
              <a:rPr lang="en-GB" sz="2800" dirty="0">
                <a:latin typeface="Arial" panose="020B0604020202020204" pitchFamily="34" charset="0"/>
                <a:ea typeface="Times New Roman" panose="02020603050405020304" pitchFamily="18" charset="0"/>
                <a:cs typeface="Arial" panose="020B0604020202020204" pitchFamily="34" charset="0"/>
              </a:rPr>
              <a:t>And then go home. Or make a home. Or rest.</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516978805"/>
      </p:ext>
    </p:extLst>
  </p:cSld>
  <p:clrMapOvr>
    <a:masterClrMapping/>
  </p:clrMapOvr>
  <mc:AlternateContent xmlns:mc="http://schemas.openxmlformats.org/markup-compatibility/2006" xmlns:p14="http://schemas.microsoft.com/office/powerpoint/2010/main">
    <mc:Choice Requires="p14">
      <p:transition spd="slow" p14:dur="2000" advTm="25905"/>
    </mc:Choice>
    <mc:Fallback xmlns="">
      <p:transition spd="slow" advTm="25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430</Words>
  <Application>Microsoft Office PowerPoint</Application>
  <PresentationFormat>A4 Paper (210x297 mm)</PresentationFormat>
  <Paragraphs>29</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 Shona</dc:creator>
  <cp:lastModifiedBy>Thom, Shona</cp:lastModifiedBy>
  <cp:revision>63</cp:revision>
  <dcterms:created xsi:type="dcterms:W3CDTF">2021-01-12T12:51:38Z</dcterms:created>
  <dcterms:modified xsi:type="dcterms:W3CDTF">2021-02-23T12:24:01Z</dcterms:modified>
</cp:coreProperties>
</file>