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0" r:id="rId4"/>
    <p:sldId id="268" r:id="rId5"/>
    <p:sldId id="269" r:id="rId6"/>
    <p:sldId id="270" r:id="rId7"/>
    <p:sldId id="271" r:id="rId8"/>
    <p:sldId id="264" r:id="rId9"/>
    <p:sldId id="272" r:id="rId10"/>
    <p:sldId id="266" r:id="rId11"/>
    <p:sldId id="267" r:id="rId12"/>
    <p:sldId id="274" r:id="rId1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0066"/>
    <a:srgbClr val="FFFF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2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2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0060B5F2-362A-497E-9C2C-1A8A48939E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385429B4-7AD3-4481-8630-95664151FC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D9A28D25-9F74-46B7-BE9A-9D7573865E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85370AB1-70BF-4DA6-B019-4C2D170EC69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CC3C1A74-682B-4A0D-904F-9830BF5DDD6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202B9C43-92B9-451F-B228-AAFA273E6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A1C9E6E-0C17-4A68-899A-722A30F38D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1480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xmlns="" id="{7CE34067-EFC2-4C0F-8616-77ECD45846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FDBD5A-9058-443F-AE24-30BE36B1E703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xmlns="" id="{FD6A96FE-5B8E-4D24-9BBF-9497E45F7D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xmlns="" id="{ED5E12A6-6D32-49EB-9A22-889E62861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0AD49517-ECFB-49B6-B0EC-CE4B4774C0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ABD845-992A-4BFB-B0E7-13992B0DB2E7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7171" name="Slide Image Placeholder 1">
            <a:extLst>
              <a:ext uri="{FF2B5EF4-FFF2-40B4-BE49-F238E27FC236}">
                <a16:creationId xmlns:a16="http://schemas.microsoft.com/office/drawing/2014/main" xmlns="" id="{81A94BAE-5754-46CE-8C98-F406D3CD6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Notes Placeholder 2">
            <a:extLst>
              <a:ext uri="{FF2B5EF4-FFF2-40B4-BE49-F238E27FC236}">
                <a16:creationId xmlns:a16="http://schemas.microsoft.com/office/drawing/2014/main" xmlns="" id="{02271FE9-8D89-46BF-898A-7649E32B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Exercise, types of settlement</a:t>
            </a:r>
          </a:p>
        </p:txBody>
      </p:sp>
      <p:sp>
        <p:nvSpPr>
          <p:cNvPr id="7173" name="Slide Number Placeholder 3">
            <a:extLst>
              <a:ext uri="{FF2B5EF4-FFF2-40B4-BE49-F238E27FC236}">
                <a16:creationId xmlns:a16="http://schemas.microsoft.com/office/drawing/2014/main" xmlns="" id="{EF4709CE-06A4-418E-B8C0-C4DE081C451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9BA9A55-E85E-48B6-9F35-FB370151E116}" type="slidenum">
              <a:rPr lang="en-GB" altLang="en-US" sz="1200"/>
              <a:pPr algn="r" eaLnBrk="1" hangingPunct="1"/>
              <a:t>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xmlns="" id="{914C24C2-6BA2-4568-B278-8CF5757570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EEDA15-671F-4471-BD60-E506ACB6F597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3315" name="Slide Image Placeholder 1">
            <a:extLst>
              <a:ext uri="{FF2B5EF4-FFF2-40B4-BE49-F238E27FC236}">
                <a16:creationId xmlns:a16="http://schemas.microsoft.com/office/drawing/2014/main" xmlns="" id="{C893D43A-AA84-45E1-B5C5-36C62CFA13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Notes Placeholder 2">
            <a:extLst>
              <a:ext uri="{FF2B5EF4-FFF2-40B4-BE49-F238E27FC236}">
                <a16:creationId xmlns:a16="http://schemas.microsoft.com/office/drawing/2014/main" xmlns="" id="{CABD97D7-B167-4CC8-9803-843203224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Temporary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Built up areas including towns and cities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Permanent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A few houses in a rural area. No amenities. Spread out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Hamlet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A countryside location.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Conurbation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Somewhere only lived in for part of the year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Villages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Where cities have grown to swallow up other cities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City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A population centre with a large population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Town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Somewhere lived in at all times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Rural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A rural settlement of a collection of houses, a few amenities such as a pub, post office, few shops e.t.c.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Urban</a:t>
            </a:r>
            <a:endParaRPr lang="en-GB" altLang="en-US"/>
          </a:p>
          <a:p>
            <a:pPr eaLnBrk="1" hangingPunct="1">
              <a:spcBef>
                <a:spcPts val="475"/>
              </a:spcBef>
            </a:pPr>
            <a:r>
              <a:rPr lang="en-GB" altLang="en-US">
                <a:solidFill>
                  <a:srgbClr val="000000"/>
                </a:solidFill>
              </a:rPr>
              <a:t>A population centre larger than a village but smaller than a city</a:t>
            </a: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7" name="Slide Number Placeholder 3">
            <a:extLst>
              <a:ext uri="{FF2B5EF4-FFF2-40B4-BE49-F238E27FC236}">
                <a16:creationId xmlns:a16="http://schemas.microsoft.com/office/drawing/2014/main" xmlns="" id="{67368F2C-BB73-4671-9313-47BEFFDC45F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47E92BC-30E4-4A2E-B72A-9244CE7464F8}" type="slidenum">
              <a:rPr lang="en-GB" altLang="en-US" sz="1200"/>
              <a:pPr algn="r" eaLnBrk="1" hangingPunct="1"/>
              <a:t>8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2A6A805-8DA3-46F2-A75D-20ACC659B1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Urban Jungle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D522661-3942-4341-BC91-368FC608DB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217F6-DD43-4119-AB06-E4A469DD4E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8BE5076-BF36-4B56-998A-D973DB47CC8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A0E78-192C-4585-A09D-F1E046231E01}" type="datetime3">
              <a:rPr lang="en-GB" altLang="en-US"/>
              <a:pPr>
                <a:defRPr/>
              </a:pPr>
              <a:t>14 January, 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105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2F4E1E7-7ECE-4E32-8B02-5E182FC405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Urban Jungle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8294424-0A48-4A8F-BC0F-EC3B31577F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42F0C-AC02-4E8B-972E-119D71C720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A9A13310-ACBB-438A-ABEF-B5745B8B6C5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B986-13FB-4754-8AF7-C6CBB28319F5}" type="datetime3">
              <a:rPr lang="en-GB" altLang="en-US"/>
              <a:pPr>
                <a:defRPr/>
              </a:pPr>
              <a:t>14 January, 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956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288925"/>
            <a:ext cx="2057400" cy="5865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88925"/>
            <a:ext cx="6019800" cy="58658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84A1E11-A320-4748-9007-F11E5B0393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Urban Jungle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FFE79D3-94DF-46F9-B08D-36BFC014DB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9FFEF-19F8-49F9-B57E-338F0A95D6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E20FBA61-919A-45CF-A899-67368F8855F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ACC1A-E5BE-43CC-A246-0617732124AE}" type="datetime3">
              <a:rPr lang="en-GB" altLang="en-US"/>
              <a:pPr>
                <a:defRPr/>
              </a:pPr>
              <a:t>14 January, 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563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8892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C88BF97-0EDC-4C7B-B2AC-887F785E77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Urban Jungle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4F2AC4A-CB47-4E5E-9495-CD88AAA42E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8E65D-9993-4CBD-9E75-F5DF6B16DA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4DFC0C2-AD29-422E-9B7A-41F34F47699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2B1E5-D9C8-46C3-9EE3-13B9DF8C4BDD}" type="datetime3">
              <a:rPr lang="en-GB" altLang="en-US"/>
              <a:pPr>
                <a:defRPr/>
              </a:pPr>
              <a:t>14 January, 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910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32B1353-BC69-4BCC-B7DF-4A48D4AA9D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Urban Jungle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61881FC-34B6-4DF9-8B93-B0DC78D420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A4777-673B-40D8-84E7-AF04090486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AA8AFABC-30E5-4A56-A2E7-1BC5240A17F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B421C-EF02-43A6-9836-B2022537ABE9}" type="datetime3">
              <a:rPr lang="en-GB" altLang="en-US"/>
              <a:pPr>
                <a:defRPr/>
              </a:pPr>
              <a:t>14 January, 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482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10176EC-2BD3-479C-9CCA-7D566965A9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Urban Jungle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A8558E6-6E5F-4357-A830-3285D0DBF8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E77C3-00BC-47B1-B600-36BE0BB7CE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B2EDFD36-6A16-427C-A41B-AA85BFD3231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6BAA5-B3A2-42B3-9BB2-4BCA43BB5237}" type="datetime3">
              <a:rPr lang="en-GB" altLang="en-US"/>
              <a:pPr>
                <a:defRPr/>
              </a:pPr>
              <a:t>14 January, 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985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0A53617-4112-4396-8F0A-932CE66B9E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Urban Jungle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F306C63-CB8C-48EB-A037-F14F72B900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CF729-887A-4C5B-B364-1CD6608694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B3BD194-532C-4E94-9D56-98CA15B13BB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19784-5300-46F4-BD09-9F33807B8A70}" type="datetime3">
              <a:rPr lang="en-GB" altLang="en-US"/>
              <a:pPr>
                <a:defRPr/>
              </a:pPr>
              <a:t>14 January, 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379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C419FB34-AA34-4D64-A285-10B9EEE6B6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Urban Jungle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DD7BCBAA-B91F-422A-9509-BB1330C9BF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2360D-A3B1-465C-9660-5E830CC526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13E7785B-37F0-4046-9ED2-79250E38B40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DAF6C-AB74-4F5F-B5A3-6C6FB00E8D6F}" type="datetime3">
              <a:rPr lang="en-GB" altLang="en-US"/>
              <a:pPr>
                <a:defRPr/>
              </a:pPr>
              <a:t>14 January, 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323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41E80DD1-8375-478D-B458-29DFC31AE5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Urban Jungle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CEA38AB-2EC9-433E-94DB-6B0C6B8F39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7B39A-A37D-4CD3-87B6-C73FAFB7DE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7BB7E89-A03D-4CC3-BB5D-353316CAFD1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6A43A-0B81-42E8-B596-1ECF296390DD}" type="datetime3">
              <a:rPr lang="en-GB" altLang="en-US"/>
              <a:pPr>
                <a:defRPr/>
              </a:pPr>
              <a:t>14 January, 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559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23F2C8A5-C04B-4B3B-AF58-E6901BEF0EA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Urban Jungle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F4664EC8-2E7E-4AC5-90D6-51D4D764A4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1C9C4-1707-4D38-8DF1-1D50295A0B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6623CB9-5D0C-4ECF-A338-16391978F75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3D35D-572E-4160-943F-03476CB17662}" type="datetime3">
              <a:rPr lang="en-GB" altLang="en-US"/>
              <a:pPr>
                <a:defRPr/>
              </a:pPr>
              <a:t>14 January, 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74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445914A-D05E-4A87-A432-E688248AA4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Urban Jungle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55EC36C-4F75-47A3-BA58-7D863908A3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FD54C-C063-4BC0-9F76-827EC391D5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90B9A61-16E2-40BC-B3E9-A5E9334E490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1292D-D023-4CC4-8768-558DB8A2B327}" type="datetime3">
              <a:rPr lang="en-GB" altLang="en-US"/>
              <a:pPr>
                <a:defRPr/>
              </a:pPr>
              <a:t>14 January, 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730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F7A3568-DB15-4C61-85EE-E3E0D0D9E9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Urban Jungle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0941879-62FB-4A09-9A67-8C516ACC14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A9A9D-894C-40D1-B338-2B1A04D72C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BFC8CC6F-E583-45DA-901A-7823556193F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91707-9FEF-4EAA-869B-770F9788E2FF}" type="datetime3">
              <a:rPr lang="en-GB" altLang="en-US"/>
              <a:pPr>
                <a:defRPr/>
              </a:pPr>
              <a:t>14 January, 2021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25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46585733-6B95-4262-8E5F-A5796DB56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88925"/>
            <a:ext cx="8229600" cy="1143000"/>
          </a:xfrm>
          <a:prstGeom prst="rect">
            <a:avLst/>
          </a:prstGeom>
          <a:solidFill>
            <a:srgbClr val="FFFFCC"/>
          </a:solidFill>
          <a:ln w="762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C7104B4B-C140-4EB3-AE29-F2CC0D4EE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solidFill>
            <a:srgbClr val="FFFFCC"/>
          </a:solidFill>
          <a:ln w="762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8EC81D57-77FA-4F15-ADB8-3B1859A737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solidFill>
            <a:srgbClr val="FFFFCC"/>
          </a:solidFill>
          <a:ln w="76200" cap="rnd">
            <a:solidFill>
              <a:srgbClr val="FF0066"/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>
                <a:solidFill>
                  <a:srgbClr val="660033"/>
                </a:solidFill>
              </a:defRPr>
            </a:lvl1pPr>
          </a:lstStyle>
          <a:p>
            <a:pPr>
              <a:defRPr/>
            </a:pPr>
            <a:r>
              <a:rPr lang="en-GB" altLang="en-US"/>
              <a:t>Urban Jungle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BA740E8-E269-443C-9243-3B7D369E2E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solidFill>
            <a:srgbClr val="FFFFCC"/>
          </a:solidFill>
          <a:ln w="76200">
            <a:solidFill>
              <a:srgbClr val="FF0066"/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80DE141-250A-441F-B830-CC1F2D7F9C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26AB0B76-A21C-48D0-8791-E36E666506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237288"/>
            <a:ext cx="2592387" cy="476250"/>
          </a:xfrm>
          <a:prstGeom prst="rect">
            <a:avLst/>
          </a:prstGeom>
          <a:solidFill>
            <a:srgbClr val="FFFFCC"/>
          </a:solidFill>
          <a:ln w="76200" cap="rnd">
            <a:solidFill>
              <a:srgbClr val="FF0066"/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660033"/>
                </a:solidFill>
              </a:defRPr>
            </a:lvl1pPr>
          </a:lstStyle>
          <a:p>
            <a:pPr>
              <a:defRPr/>
            </a:pPr>
            <a:fld id="{A6864390-3F42-4D61-ADC0-347CB48EBCEC}" type="datetime3">
              <a:rPr lang="en-GB" altLang="en-US"/>
              <a:pPr>
                <a:defRPr/>
              </a:pPr>
              <a:t>14 January, 2021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6600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66003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66003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66003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66003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66003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66003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66003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66003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6600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660033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rgbClr val="660033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rgbClr val="660033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6600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media2.m4a"/><Relationship Id="rId7" Type="http://schemas.openxmlformats.org/officeDocument/2006/relationships/image" Target="../media/image4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1.png"/><Relationship Id="rId2" Type="http://schemas.microsoft.com/office/2007/relationships/media" Target="../media/media8.m4a"/><Relationship Id="rId1" Type="http://schemas.openxmlformats.org/officeDocument/2006/relationships/tags" Target="../tags/tag2.xml"/><Relationship Id="rId6" Type="http://schemas.openxmlformats.org/officeDocument/2006/relationships/image" Target="../media/image12.wm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xmlns="" id="{0DC9A958-600B-4788-A716-CCA1BCCB0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tx1"/>
                </a:solidFill>
              </a:rPr>
              <a:t>Geography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Settlements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xmlns="" id="{15F7899D-2D4A-43F1-80A1-2D88A5DC8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2016125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We will..</a:t>
            </a:r>
          </a:p>
          <a:p>
            <a:pPr eaLnBrk="1" hangingPunct="1"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/>
            <a:r>
              <a:rPr lang="en-GB" altLang="en-US" sz="2400" dirty="0">
                <a:solidFill>
                  <a:schemeClr val="tx1"/>
                </a:solidFill>
              </a:rPr>
              <a:t> </a:t>
            </a:r>
            <a:r>
              <a:rPr lang="en-GB" altLang="en-US" sz="2400" u="sng" dirty="0">
                <a:solidFill>
                  <a:schemeClr val="tx1"/>
                </a:solidFill>
              </a:rPr>
              <a:t>know</a:t>
            </a:r>
            <a:r>
              <a:rPr lang="en-GB" altLang="en-US" sz="2400" dirty="0">
                <a:solidFill>
                  <a:schemeClr val="tx1"/>
                </a:solidFill>
              </a:rPr>
              <a:t> what a settlement is </a:t>
            </a:r>
          </a:p>
          <a:p>
            <a:pPr eaLnBrk="1" hangingPunct="1"/>
            <a:r>
              <a:rPr lang="en-GB" altLang="en-US" sz="2400" dirty="0">
                <a:solidFill>
                  <a:schemeClr val="tx1"/>
                </a:solidFill>
              </a:rPr>
              <a:t> </a:t>
            </a:r>
            <a:r>
              <a:rPr lang="en-GB" altLang="en-US" sz="2400" u="sng" dirty="0">
                <a:solidFill>
                  <a:schemeClr val="tx1"/>
                </a:solidFill>
              </a:rPr>
              <a:t>understand</a:t>
            </a:r>
            <a:r>
              <a:rPr lang="en-GB" altLang="en-US" sz="2400" dirty="0">
                <a:solidFill>
                  <a:schemeClr val="tx1"/>
                </a:solidFill>
              </a:rPr>
              <a:t> the different types of settlement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717DA81C-10DB-43D1-894A-FAF1FE4C43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115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3">
            <a:extLst>
              <a:ext uri="{FF2B5EF4-FFF2-40B4-BE49-F238E27FC236}">
                <a16:creationId xmlns:a16="http://schemas.microsoft.com/office/drawing/2014/main" xmlns="" id="{3A3FEEA5-4101-4F52-BAAE-AA167F190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z="2000" dirty="0">
                <a:solidFill>
                  <a:schemeClr val="tx1"/>
                </a:solidFill>
              </a:rPr>
              <a:t>What services are you likely to find at each of these settlements?</a:t>
            </a:r>
          </a:p>
        </p:txBody>
      </p:sp>
      <p:graphicFrame>
        <p:nvGraphicFramePr>
          <p:cNvPr id="18478" name="Group 46">
            <a:extLst>
              <a:ext uri="{FF2B5EF4-FFF2-40B4-BE49-F238E27FC236}">
                <a16:creationId xmlns:a16="http://schemas.microsoft.com/office/drawing/2014/main" xmlns="" id="{43ADAB9F-BEC9-42BA-9217-DDA54FAD7B9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3203972"/>
              </p:ext>
            </p:extLst>
          </p:nvPr>
        </p:nvGraphicFramePr>
        <p:xfrm>
          <a:off x="468313" y="1628775"/>
          <a:ext cx="8229600" cy="4525964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ECA652E2-ECDA-438A-82BE-B63D149AA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AA5F2C3D-46C6-4158-B16F-46357EFA87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314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xmlns="" id="{2A22BCC6-E0C2-4698-8D02-697301EC6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3959225" cy="1200329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Using your table and your knowledge,  justify where you would most like to live.</a:t>
            </a:r>
          </a:p>
        </p:txBody>
      </p:sp>
      <p:pic>
        <p:nvPicPr>
          <p:cNvPr id="16387" name="Picture 6" descr="003333_d102a16c">
            <a:extLst>
              <a:ext uri="{FF2B5EF4-FFF2-40B4-BE49-F238E27FC236}">
                <a16:creationId xmlns:a16="http://schemas.microsoft.com/office/drawing/2014/main" xmlns="" id="{104D2A8E-4703-4528-A629-FAFAED35B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57338"/>
            <a:ext cx="34321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City of London with Tower 42 and Swiss Re Tower">
            <a:extLst>
              <a:ext uri="{FF2B5EF4-FFF2-40B4-BE49-F238E27FC236}">
                <a16:creationId xmlns:a16="http://schemas.microsoft.com/office/drawing/2014/main" xmlns="" id="{A23AB109-6DAB-4B76-B0AC-CB90FED0B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21163"/>
            <a:ext cx="34559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salisburycathedral-eb21281">
            <a:extLst>
              <a:ext uri="{FF2B5EF4-FFF2-40B4-BE49-F238E27FC236}">
                <a16:creationId xmlns:a16="http://schemas.microsoft.com/office/drawing/2014/main" xmlns="" id="{805923B6-3771-422D-811F-D59E81859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05263"/>
            <a:ext cx="4535487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ACACCA9E-7C6A-47F5-B9C5-0223550A42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230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38A7A7-D003-4BDA-A5BB-CC50DA78FD95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GB" sz="1200" dirty="0">
                <a:solidFill>
                  <a:schemeClr val="tx1"/>
                </a:solidFill>
              </a:rPr>
              <a:t>What do you think makes a good area to develop a settlement? </a:t>
            </a:r>
          </a:p>
          <a:p>
            <a:pPr eaLnBrk="1" hangingPunct="1">
              <a:defRPr/>
            </a:pPr>
            <a:endParaRPr lang="en-GB" sz="1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GB" sz="1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GB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GB" sz="1200" dirty="0">
                <a:solidFill>
                  <a:schemeClr val="tx1"/>
                </a:solidFill>
              </a:rPr>
              <a:t>Access Routes for Trade</a:t>
            </a:r>
          </a:p>
          <a:p>
            <a:pPr algn="ctr" eaLnBrk="1" hangingPunct="1">
              <a:defRPr/>
            </a:pPr>
            <a:r>
              <a:rPr lang="en-GB" sz="1200" dirty="0">
                <a:solidFill>
                  <a:schemeClr val="tx1"/>
                </a:solidFill>
              </a:rPr>
              <a:t>(Rivers/Roads)</a:t>
            </a:r>
          </a:p>
          <a:p>
            <a:pPr eaLnBrk="1" hangingPunct="1">
              <a:defRPr/>
            </a:pPr>
            <a:endParaRPr lang="en-GB" sz="1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GB" sz="1200" dirty="0">
              <a:solidFill>
                <a:schemeClr val="tx1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GB" sz="1200" dirty="0">
                <a:solidFill>
                  <a:schemeClr val="tx1"/>
                </a:solidFill>
              </a:rPr>
              <a:t>Flat land</a:t>
            </a:r>
          </a:p>
          <a:p>
            <a:pPr algn="ctr" eaLnBrk="1" hangingPunct="1">
              <a:defRPr/>
            </a:pPr>
            <a:r>
              <a:rPr lang="en-GB" sz="1200" dirty="0">
                <a:solidFill>
                  <a:schemeClr val="tx1"/>
                </a:solidFill>
              </a:rPr>
              <a:t>(Easy to build on)</a:t>
            </a:r>
          </a:p>
          <a:p>
            <a:pPr eaLnBrk="1" hangingPunct="1">
              <a:defRPr/>
            </a:pPr>
            <a:endParaRPr lang="en-GB" sz="1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GB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GB" sz="1200" dirty="0">
                <a:solidFill>
                  <a:schemeClr val="tx1"/>
                </a:solidFill>
              </a:rPr>
              <a:t>Reliable water supply</a:t>
            </a:r>
          </a:p>
          <a:p>
            <a:pPr algn="ctr" eaLnBrk="1" hangingPunct="1">
              <a:defRPr/>
            </a:pPr>
            <a:r>
              <a:rPr lang="en-GB" sz="1200" dirty="0">
                <a:solidFill>
                  <a:schemeClr val="tx1"/>
                </a:solidFill>
              </a:rPr>
              <a:t>(River or Lake?)</a:t>
            </a:r>
          </a:p>
          <a:p>
            <a:pPr algn="ctr" eaLnBrk="1" hangingPunct="1">
              <a:defRPr/>
            </a:pPr>
            <a:endParaRPr lang="en-GB" sz="1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GB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GB" sz="1200" dirty="0">
                <a:solidFill>
                  <a:schemeClr val="tx1"/>
                </a:solidFill>
              </a:rPr>
              <a:t>Fertile Land</a:t>
            </a:r>
          </a:p>
          <a:p>
            <a:pPr algn="ctr" eaLnBrk="1" hangingPunct="1">
              <a:defRPr/>
            </a:pPr>
            <a:r>
              <a:rPr lang="en-GB" sz="1200" dirty="0">
                <a:solidFill>
                  <a:schemeClr val="tx1"/>
                </a:solidFill>
              </a:rPr>
              <a:t>(Agriculture)</a:t>
            </a:r>
          </a:p>
          <a:p>
            <a:pPr eaLnBrk="1" hangingPunct="1">
              <a:defRPr/>
            </a:pPr>
            <a:endParaRPr lang="en-GB" sz="10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736EB839-AF4A-447E-BF87-6CDD99F1BB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363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E757F6FA-5F77-4FCC-931A-B2F39D531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tx1"/>
                </a:solidFill>
              </a:rPr>
              <a:t>What do these photos all have in common?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73234FA0-BC25-41CC-A670-A116BDAC1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522922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5124" name="Picture 7" descr="newyork">
            <a:extLst>
              <a:ext uri="{FF2B5EF4-FFF2-40B4-BE49-F238E27FC236}">
                <a16:creationId xmlns:a16="http://schemas.microsoft.com/office/drawing/2014/main" xmlns="" id="{D667C861-7FBA-4B04-B5C4-CCDCB7510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331628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Sherbornecheapst4large">
            <a:extLst>
              <a:ext uri="{FF2B5EF4-FFF2-40B4-BE49-F238E27FC236}">
                <a16:creationId xmlns:a16="http://schemas.microsoft.com/office/drawing/2014/main" xmlns="" id="{E03531AF-7671-479F-B054-DBE799700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65625"/>
            <a:ext cx="30067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barleypicnicsite_jpg">
            <a:extLst>
              <a:ext uri="{FF2B5EF4-FFF2-40B4-BE49-F238E27FC236}">
                <a16:creationId xmlns:a16="http://schemas.microsoft.com/office/drawing/2014/main" xmlns="" id="{6A53795F-C41E-43A2-88B5-73698DEC0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646613"/>
            <a:ext cx="3341688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3" descr="DSCN0416">
            <a:extLst>
              <a:ext uri="{FF2B5EF4-FFF2-40B4-BE49-F238E27FC236}">
                <a16:creationId xmlns:a16="http://schemas.microsoft.com/office/drawing/2014/main" xmlns="" id="{AE6CA956-0349-4D40-8CFF-3AAE4084E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5" descr="sisimg20040807_5128981_0">
            <a:extLst>
              <a:ext uri="{FF2B5EF4-FFF2-40B4-BE49-F238E27FC236}">
                <a16:creationId xmlns:a16="http://schemas.microsoft.com/office/drawing/2014/main" xmlns="" id="{350ED94A-F81B-4EFF-9D0F-316ABC3FA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3429000"/>
            <a:ext cx="288766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Rectangle 19">
            <a:extLst>
              <a:ext uri="{FF2B5EF4-FFF2-40B4-BE49-F238E27FC236}">
                <a16:creationId xmlns:a16="http://schemas.microsoft.com/office/drawing/2014/main" xmlns="" id="{108A7848-9852-444C-9B67-6A559D2C2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157788"/>
            <a:ext cx="2736850" cy="1584325"/>
          </a:xfrm>
          <a:prstGeom prst="rect">
            <a:avLst/>
          </a:prstGeom>
          <a:solidFill>
            <a:srgbClr val="FFCCCC"/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They are all places where people live!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301447E0-CE02-4E12-9976-C12556DAF3F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02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46" grpId="0"/>
      <p:bldP spid="30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38149753-94CA-4004-8FFC-532E3FEB0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3388" y="333375"/>
            <a:ext cx="8229600" cy="574675"/>
          </a:xfrm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tx1"/>
                </a:solidFill>
              </a:rPr>
              <a:t>To know what a settlement is…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FD516199-AE78-4BC7-BE62-07377BFC49A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25538"/>
            <a:ext cx="8424862" cy="1295400"/>
          </a:xfrm>
          <a:noFill/>
        </p:spPr>
        <p:txBody>
          <a:bodyPr/>
          <a:lstStyle/>
          <a:p>
            <a:pPr marL="0" indent="20638" eaLnBrk="1" hangingPunct="1">
              <a:lnSpc>
                <a:spcPct val="80000"/>
              </a:lnSpc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 </a:t>
            </a:r>
            <a:r>
              <a:rPr lang="en-GB" altLang="en-US" u="sng" dirty="0">
                <a:solidFill>
                  <a:schemeClr val="tx1"/>
                </a:solidFill>
              </a:rPr>
              <a:t>settlement</a:t>
            </a:r>
            <a:r>
              <a:rPr lang="en-GB" altLang="en-US" dirty="0">
                <a:solidFill>
                  <a:schemeClr val="tx1"/>
                </a:solidFill>
              </a:rPr>
              <a:t> is a dwelling (homes) or group of dwellings where people live. </a:t>
            </a:r>
          </a:p>
          <a:p>
            <a:pPr marL="0" indent="20638" eaLnBrk="1" hangingPunct="1">
              <a:lnSpc>
                <a:spcPct val="80000"/>
              </a:lnSpc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 marL="0" indent="20638" eaLnBrk="1" hangingPunct="1">
              <a:lnSpc>
                <a:spcPct val="80000"/>
              </a:lnSpc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What do you notice about this photograph?</a:t>
            </a:r>
          </a:p>
          <a:p>
            <a:pPr marL="0" indent="20638" eaLnBrk="1" hangingPunct="1">
              <a:lnSpc>
                <a:spcPct val="80000"/>
              </a:lnSpc>
              <a:buFontTx/>
              <a:buNone/>
            </a:pPr>
            <a:endParaRPr lang="en-GB" altLang="en-US" sz="1000" dirty="0">
              <a:solidFill>
                <a:schemeClr val="tx1"/>
              </a:solidFill>
            </a:endParaRPr>
          </a:p>
        </p:txBody>
      </p:sp>
      <p:pic>
        <p:nvPicPr>
          <p:cNvPr id="6148" name="Picture 7" descr="salisburycathedral-eb21281">
            <a:extLst>
              <a:ext uri="{FF2B5EF4-FFF2-40B4-BE49-F238E27FC236}">
                <a16:creationId xmlns:a16="http://schemas.microsoft.com/office/drawing/2014/main" xmlns="" id="{83BB4DA5-7A37-4514-BCA1-D5B9EFE6D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36825"/>
            <a:ext cx="73453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14D35AF9-ED30-4DA0-A312-6EA539A444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148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Tathall End Village - geograph.org.uk - 416776">
            <a:extLst>
              <a:ext uri="{FF2B5EF4-FFF2-40B4-BE49-F238E27FC236}">
                <a16:creationId xmlns:a16="http://schemas.microsoft.com/office/drawing/2014/main" xmlns="" id="{CC3224B7-5750-41BD-947B-C64979EC1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05038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140E04-03BC-46F5-B7F4-D392D15417A6}"/>
              </a:ext>
            </a:extLst>
          </p:cNvPr>
          <p:cNvSpPr/>
          <p:nvPr/>
        </p:nvSpPr>
        <p:spPr>
          <a:xfrm>
            <a:off x="900113" y="588963"/>
            <a:ext cx="4572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altLang="en-US" sz="1000" b="1" dirty="0">
              <a:latin typeface="+mj-lt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1600" b="1" u="sng" dirty="0">
                <a:latin typeface="+mj-lt"/>
              </a:rPr>
              <a:t>Hamlet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en-US" sz="1600" b="1" dirty="0">
                <a:latin typeface="+mj-lt"/>
              </a:rPr>
              <a:t>Hamlets</a:t>
            </a:r>
            <a:r>
              <a:rPr lang="en-GB" altLang="en-US" sz="1600" dirty="0">
                <a:latin typeface="+mj-lt"/>
              </a:rPr>
              <a:t> are tiny settlements - they are just a collection of houses, perhaps </a:t>
            </a:r>
            <a:r>
              <a:rPr lang="en-GB" altLang="en-US" sz="1600" dirty="0" err="1">
                <a:latin typeface="+mj-lt"/>
              </a:rPr>
              <a:t>centered</a:t>
            </a:r>
            <a:r>
              <a:rPr lang="en-GB" altLang="en-US" sz="1600" dirty="0">
                <a:latin typeface="+mj-lt"/>
              </a:rPr>
              <a:t> around a few farms. Hamlets have no amenities.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GB" alt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84F8C34E-0340-461B-BF62-88F647B25C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180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urville - geograph.org.uk - 295209">
            <a:extLst>
              <a:ext uri="{FF2B5EF4-FFF2-40B4-BE49-F238E27FC236}">
                <a16:creationId xmlns:a16="http://schemas.microsoft.com/office/drawing/2014/main" xmlns="" id="{1CEEFF53-EA15-48B5-A119-5E4D0D74B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5654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988F45-F4D7-4FA0-9E8B-39B322A5FBF5}"/>
              </a:ext>
            </a:extLst>
          </p:cNvPr>
          <p:cNvSpPr/>
          <p:nvPr/>
        </p:nvSpPr>
        <p:spPr>
          <a:xfrm>
            <a:off x="357188" y="476250"/>
            <a:ext cx="6029325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en-GB" altLang="en-US" sz="1600" b="1" u="sng" dirty="0">
                <a:latin typeface="+mj-lt"/>
              </a:rPr>
              <a:t>Villages</a:t>
            </a:r>
          </a:p>
          <a:p>
            <a:pPr lvl="1">
              <a:defRPr/>
            </a:pPr>
            <a:endParaRPr lang="en-GB" altLang="en-US" sz="1600" b="1" dirty="0">
              <a:latin typeface="+mj-lt"/>
            </a:endParaRPr>
          </a:p>
          <a:p>
            <a:pPr lvl="1">
              <a:defRPr/>
            </a:pPr>
            <a:r>
              <a:rPr lang="en-GB" altLang="en-US" sz="1600" b="1" dirty="0">
                <a:latin typeface="+mj-lt"/>
              </a:rPr>
              <a:t>Villages </a:t>
            </a:r>
            <a:r>
              <a:rPr lang="en-GB" altLang="en-US" sz="1600" dirty="0">
                <a:latin typeface="+mj-lt"/>
              </a:rPr>
              <a:t>are small settlements . Several hundred people live in them and they have  a few shops, a place of worship and maybe a school . </a:t>
            </a:r>
          </a:p>
          <a:p>
            <a:pPr>
              <a:defRPr/>
            </a:pPr>
            <a:endParaRPr lang="en-GB" altLang="en-US" sz="1000" dirty="0">
              <a:latin typeface="+mj-lt"/>
            </a:endParaRPr>
          </a:p>
          <a:p>
            <a:pPr eaLnBrk="1" hangingPunct="1">
              <a:defRPr/>
            </a:pPr>
            <a:endParaRPr lang="en-GB" altLang="en-US" sz="1000" dirty="0">
              <a:latin typeface="+mj-lt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DFA109A5-DEA8-4F1B-9E2B-8709C11D1F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105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Sutton Coldfield Town Center">
            <a:extLst>
              <a:ext uri="{FF2B5EF4-FFF2-40B4-BE49-F238E27FC236}">
                <a16:creationId xmlns:a16="http://schemas.microsoft.com/office/drawing/2014/main" xmlns="" id="{1EC882BE-CC8D-4161-AEFA-E1A9DE63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284538"/>
            <a:ext cx="5754688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8DC73D6-3A64-49EC-932E-AE69A35EA684}"/>
              </a:ext>
            </a:extLst>
          </p:cNvPr>
          <p:cNvSpPr/>
          <p:nvPr/>
        </p:nvSpPr>
        <p:spPr>
          <a:xfrm>
            <a:off x="827088" y="112553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en-US" sz="1600" b="1" u="sng" dirty="0">
                <a:latin typeface="+mj-lt"/>
              </a:rPr>
              <a:t>Towns</a:t>
            </a:r>
          </a:p>
          <a:p>
            <a:pPr eaLnBrk="1" hangingPunct="1">
              <a:defRPr/>
            </a:pPr>
            <a:endParaRPr lang="en-GB" altLang="en-US" sz="1600" b="1" dirty="0">
              <a:latin typeface="+mj-lt"/>
            </a:endParaRPr>
          </a:p>
          <a:p>
            <a:pPr eaLnBrk="1" hangingPunct="1">
              <a:defRPr/>
            </a:pPr>
            <a:endParaRPr lang="en-GB" altLang="en-US" sz="1600" b="1" dirty="0">
              <a:latin typeface="+mj-lt"/>
            </a:endParaRPr>
          </a:p>
          <a:p>
            <a:pPr eaLnBrk="1" hangingPunct="1">
              <a:defRPr/>
            </a:pPr>
            <a:endParaRPr lang="en-GB" altLang="en-US" sz="1600" b="1" dirty="0">
              <a:latin typeface="+mj-lt"/>
            </a:endParaRPr>
          </a:p>
          <a:p>
            <a:pPr eaLnBrk="1" hangingPunct="1">
              <a:defRPr/>
            </a:pPr>
            <a:r>
              <a:rPr lang="en-GB" altLang="en-US" sz="1600" b="1" dirty="0">
                <a:latin typeface="+mj-lt"/>
              </a:rPr>
              <a:t>Towns </a:t>
            </a:r>
            <a:r>
              <a:rPr lang="en-GB" altLang="en-US" sz="1600" dirty="0">
                <a:latin typeface="+mj-lt"/>
              </a:rPr>
              <a:t>are medium-sized settlements - thousands of people live in them and they have a shopping centre and factories. </a:t>
            </a:r>
            <a:endParaRPr lang="en-GB" altLang="en-US" sz="16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A146A876-6C7F-4838-9505-D6B3012298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86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1C1115-4C54-43B8-9547-439442E5146D}"/>
              </a:ext>
            </a:extLst>
          </p:cNvPr>
          <p:cNvSpPr/>
          <p:nvPr/>
        </p:nvSpPr>
        <p:spPr>
          <a:xfrm>
            <a:off x="250825" y="981075"/>
            <a:ext cx="806608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en-US" sz="1600" b="1" u="sng" dirty="0">
                <a:latin typeface="+mj-lt"/>
              </a:rPr>
              <a:t>Cities</a:t>
            </a:r>
          </a:p>
          <a:p>
            <a:pPr eaLnBrk="1" hangingPunct="1">
              <a:defRPr/>
            </a:pPr>
            <a:endParaRPr lang="en-GB" altLang="en-US" sz="1600" b="1" dirty="0">
              <a:latin typeface="+mj-lt"/>
            </a:endParaRPr>
          </a:p>
          <a:p>
            <a:pPr eaLnBrk="1" hangingPunct="1">
              <a:defRPr/>
            </a:pPr>
            <a:endParaRPr lang="en-GB" altLang="en-US" sz="1600" b="1" dirty="0">
              <a:latin typeface="+mj-lt"/>
            </a:endParaRPr>
          </a:p>
          <a:p>
            <a:pPr eaLnBrk="1" hangingPunct="1">
              <a:defRPr/>
            </a:pPr>
            <a:endParaRPr lang="en-GB" altLang="en-US" sz="1600" b="1" dirty="0">
              <a:latin typeface="+mj-lt"/>
            </a:endParaRPr>
          </a:p>
          <a:p>
            <a:pPr eaLnBrk="1" hangingPunct="1">
              <a:defRPr/>
            </a:pPr>
            <a:r>
              <a:rPr lang="en-GB" altLang="en-US" sz="1600" b="1" dirty="0">
                <a:latin typeface="+mj-lt"/>
              </a:rPr>
              <a:t>Cities </a:t>
            </a:r>
            <a:r>
              <a:rPr lang="en-GB" altLang="en-US" sz="1600" dirty="0">
                <a:latin typeface="+mj-lt"/>
              </a:rPr>
              <a:t>are large settlements - they usually have lots of amenities and sometimes a cathedral too (megacities have over 10 million people living in them). </a:t>
            </a:r>
          </a:p>
        </p:txBody>
      </p:sp>
      <p:pic>
        <p:nvPicPr>
          <p:cNvPr id="11267" name="Picture 6" descr="Inner Manchester">
            <a:extLst>
              <a:ext uri="{FF2B5EF4-FFF2-40B4-BE49-F238E27FC236}">
                <a16:creationId xmlns:a16="http://schemas.microsoft.com/office/drawing/2014/main" xmlns="" id="{E20EC0C6-AF3C-45EA-AE70-068E69A0F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827A3FBB-ADEF-49F7-B820-DB38CE1786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96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MCj04247600000[1]">
            <a:extLst>
              <a:ext uri="{FF2B5EF4-FFF2-40B4-BE49-F238E27FC236}">
                <a16:creationId xmlns:a16="http://schemas.microsoft.com/office/drawing/2014/main" xmlns="" id="{28CD8E5B-F6FC-4819-902E-4F50971FD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43013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6" name="Rectangle 119">
            <a:extLst>
              <a:ext uri="{FF2B5EF4-FFF2-40B4-BE49-F238E27FC236}">
                <a16:creationId xmlns:a16="http://schemas.microsoft.com/office/drawing/2014/main" xmlns="" id="{B60C181A-8B0B-4141-861C-6AF328D30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796925"/>
            <a:ext cx="8362950" cy="360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175" indent="11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altLang="en-US" u="sng" dirty="0"/>
              <a:t>Lets recap upon the settlement vocabulary we have learned.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altLang="en-US" u="sng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altLang="en-US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altLang="en-US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altLang="en-US" dirty="0"/>
              <a:t>Hamlet  - a few houses in a rural area with no amenities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altLang="en-US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altLang="en-US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altLang="en-US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altLang="en-US" dirty="0"/>
              <a:t>Village  - a rural settlement with a collection of houses , a few amenities such as a shop and a post office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altLang="en-US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altLang="en-US" dirty="0"/>
              <a:t>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altLang="en-US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altLang="en-US" dirty="0"/>
              <a:t>City - </a:t>
            </a:r>
            <a:r>
              <a:rPr lang="en-GB" altLang="en-US" dirty="0">
                <a:latin typeface="+mj-lt"/>
              </a:rPr>
              <a:t>are large settlements - they usually have lots of amenities and sometimes a cathedral too (megacities have over 10 million people living in them).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altLang="en-US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altLang="en-US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altLang="en-US" dirty="0"/>
              <a:t>Town - </a:t>
            </a:r>
            <a:r>
              <a:rPr lang="en-GB" altLang="en-US" dirty="0">
                <a:latin typeface="+mj-lt"/>
              </a:rPr>
              <a:t>are medium-sized settlements - thousands of people live in them and they have a shopping centre and factories;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altLang="en-US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GB" altLang="en-US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altLang="en-US" dirty="0"/>
              <a:t>What do you think rural and urban means?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AC900A0B-FEFB-4C96-A33C-61607C3FD5E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608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9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9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9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9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6F2C3CA-C23F-4D6C-BE0D-3B4B2D4D6FD0}"/>
              </a:ext>
            </a:extLst>
          </p:cNvPr>
          <p:cNvSpPr/>
          <p:nvPr/>
        </p:nvSpPr>
        <p:spPr>
          <a:xfrm>
            <a:off x="611188" y="1125538"/>
            <a:ext cx="80645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en-US" sz="1600" b="1" dirty="0">
                <a:latin typeface="+mj-lt"/>
              </a:rPr>
              <a:t>Rural areas</a:t>
            </a:r>
            <a:r>
              <a:rPr lang="en-GB" altLang="en-US" sz="1600" dirty="0">
                <a:latin typeface="+mj-lt"/>
              </a:rPr>
              <a:t> are places in the countryside with few buildings; </a:t>
            </a:r>
            <a:r>
              <a:rPr lang="en-GB" altLang="en-US" sz="1600" b="1" dirty="0">
                <a:latin typeface="+mj-lt"/>
              </a:rPr>
              <a:t>urban areas</a:t>
            </a:r>
            <a:r>
              <a:rPr lang="en-GB" altLang="en-US" sz="1600" dirty="0">
                <a:latin typeface="+mj-lt"/>
              </a:rPr>
              <a:t> are settlements with lots of buildings in them. </a:t>
            </a:r>
          </a:p>
          <a:p>
            <a:pPr eaLnBrk="1" hangingPunct="1">
              <a:defRPr/>
            </a:pPr>
            <a:endParaRPr lang="en-GB" altLang="en-US" sz="1600" dirty="0">
              <a:latin typeface="+mj-lt"/>
            </a:endParaRPr>
          </a:p>
          <a:p>
            <a:pPr eaLnBrk="1" hangingPunct="1">
              <a:defRPr/>
            </a:pPr>
            <a:endParaRPr lang="en-GB" altLang="en-US" sz="1600" dirty="0">
              <a:latin typeface="+mj-lt"/>
            </a:endParaRPr>
          </a:p>
          <a:p>
            <a:pPr eaLnBrk="1" hangingPunct="1">
              <a:defRPr/>
            </a:pPr>
            <a:endParaRPr lang="en-GB" altLang="en-US" sz="1600" dirty="0">
              <a:latin typeface="+mj-lt"/>
            </a:endParaRPr>
          </a:p>
          <a:p>
            <a:pPr eaLnBrk="1" hangingPunct="1">
              <a:defRPr/>
            </a:pPr>
            <a:endParaRPr lang="en-GB" altLang="en-US" sz="1600" dirty="0">
              <a:latin typeface="+mj-lt"/>
            </a:endParaRPr>
          </a:p>
          <a:p>
            <a:pPr eaLnBrk="1" hangingPunct="1">
              <a:defRPr/>
            </a:pPr>
            <a:r>
              <a:rPr lang="en-GB" altLang="en-US" sz="1600" dirty="0">
                <a:latin typeface="+mj-lt"/>
              </a:rPr>
              <a:t>Transport links, services and entertainment </a:t>
            </a:r>
            <a:endParaRPr lang="en-GB" altLang="en-US" sz="1600" dirty="0" smtClean="0">
              <a:latin typeface="+mj-lt"/>
            </a:endParaRPr>
          </a:p>
          <a:p>
            <a:pPr eaLnBrk="1" hangingPunct="1">
              <a:defRPr/>
            </a:pPr>
            <a:r>
              <a:rPr lang="en-GB" altLang="en-US" sz="1600" dirty="0" smtClean="0">
                <a:latin typeface="+mj-lt"/>
              </a:rPr>
              <a:t>facilities </a:t>
            </a:r>
            <a:r>
              <a:rPr lang="en-GB" altLang="en-US" sz="1600" dirty="0">
                <a:latin typeface="+mj-lt"/>
              </a:rPr>
              <a:t>are better in urban areas </a:t>
            </a:r>
            <a:r>
              <a:rPr lang="en-GB" altLang="en-US" sz="1600" dirty="0" smtClean="0">
                <a:latin typeface="+mj-lt"/>
              </a:rPr>
              <a:t>because</a:t>
            </a:r>
          </a:p>
          <a:p>
            <a:pPr eaLnBrk="1" hangingPunct="1">
              <a:defRPr/>
            </a:pPr>
            <a:r>
              <a:rPr lang="en-GB" altLang="en-US" sz="1600" dirty="0" smtClean="0">
                <a:latin typeface="+mj-lt"/>
              </a:rPr>
              <a:t> </a:t>
            </a:r>
            <a:r>
              <a:rPr lang="en-GB" altLang="en-US" sz="1600" dirty="0">
                <a:latin typeface="+mj-lt"/>
              </a:rPr>
              <a:t>more people live in them. </a:t>
            </a:r>
          </a:p>
          <a:p>
            <a:pPr eaLnBrk="1" hangingPunct="1">
              <a:defRPr/>
            </a:pPr>
            <a:endParaRPr lang="en-GB" altLang="en-US" sz="1600" dirty="0">
              <a:latin typeface="+mj-lt"/>
            </a:endParaRPr>
          </a:p>
          <a:p>
            <a:pPr eaLnBrk="1" hangingPunct="1">
              <a:defRPr/>
            </a:pPr>
            <a:endParaRPr lang="en-GB" altLang="en-US" sz="1600" dirty="0">
              <a:latin typeface="+mj-lt"/>
            </a:endParaRPr>
          </a:p>
          <a:p>
            <a:pPr eaLnBrk="1" hangingPunct="1">
              <a:defRPr/>
            </a:pPr>
            <a:endParaRPr lang="en-GB" altLang="en-US" sz="1600" dirty="0">
              <a:latin typeface="+mj-lt"/>
            </a:endParaRPr>
          </a:p>
          <a:p>
            <a:pPr eaLnBrk="1" hangingPunct="1">
              <a:defRPr/>
            </a:pPr>
            <a:endParaRPr lang="en-GB" altLang="en-US" sz="1600" dirty="0">
              <a:latin typeface="+mj-lt"/>
            </a:endParaRPr>
          </a:p>
          <a:p>
            <a:pPr eaLnBrk="1" hangingPunct="1">
              <a:defRPr/>
            </a:pPr>
            <a:r>
              <a:rPr lang="en-GB" altLang="en-US" sz="1600" dirty="0">
                <a:latin typeface="+mj-lt"/>
              </a:rPr>
              <a:t>Do you think Newcastle upon Tyne is a hamlet, </a:t>
            </a:r>
            <a:endParaRPr lang="en-GB" altLang="en-US" sz="1600" dirty="0" smtClean="0">
              <a:latin typeface="+mj-lt"/>
            </a:endParaRPr>
          </a:p>
          <a:p>
            <a:pPr eaLnBrk="1" hangingPunct="1">
              <a:defRPr/>
            </a:pPr>
            <a:r>
              <a:rPr lang="en-GB" altLang="en-US" sz="1600" dirty="0" smtClean="0">
                <a:latin typeface="+mj-lt"/>
              </a:rPr>
              <a:t>village</a:t>
            </a:r>
            <a:r>
              <a:rPr lang="en-GB" altLang="en-US" sz="1600" dirty="0">
                <a:latin typeface="+mj-lt"/>
              </a:rPr>
              <a:t>, town or city?</a:t>
            </a:r>
          </a:p>
          <a:p>
            <a:pPr eaLnBrk="1" hangingPunct="1">
              <a:defRPr/>
            </a:pPr>
            <a:endParaRPr lang="en-GB" altLang="en-US" sz="1600" dirty="0">
              <a:latin typeface="+mj-lt"/>
            </a:endParaRPr>
          </a:p>
          <a:p>
            <a:pPr eaLnBrk="1" hangingPunct="1">
              <a:defRPr/>
            </a:pPr>
            <a:endParaRPr lang="en-GB" altLang="en-US" sz="1600" dirty="0">
              <a:latin typeface="+mj-lt"/>
            </a:endParaRPr>
          </a:p>
          <a:p>
            <a:pPr eaLnBrk="1" hangingPunct="1">
              <a:defRPr/>
            </a:pPr>
            <a:endParaRPr lang="en-GB" altLang="en-US" sz="1600" dirty="0">
              <a:latin typeface="+mj-lt"/>
            </a:endParaRPr>
          </a:p>
          <a:p>
            <a:pPr eaLnBrk="1" hangingPunct="1">
              <a:defRPr/>
            </a:pPr>
            <a:r>
              <a:rPr lang="en-GB" altLang="en-US" sz="1600" dirty="0">
                <a:latin typeface="+mj-lt"/>
              </a:rPr>
              <a:t>Why do you think this? </a:t>
            </a: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xmlns="" id="{6526815D-A7A9-4168-B0E0-8140AE650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636838"/>
            <a:ext cx="3105150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772B05F9-9F4D-4BA5-B201-BB20AC92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06DE3907-000C-49B7-B465-3F124C5C8C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410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.7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4.8|1|7.2|8.2|9|8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361</Words>
  <Application>Microsoft Office PowerPoint</Application>
  <PresentationFormat>On-screen Show (4:3)</PresentationFormat>
  <Paragraphs>111</Paragraphs>
  <Slides>12</Slides>
  <Notes>3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Geography Settlements</vt:lpstr>
      <vt:lpstr>What do these photos all have in common?</vt:lpstr>
      <vt:lpstr>To know what a settlement is…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services are you likely to find at each of these settlements?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understand how cities develop and change over time</dc:title>
  <dc:creator>Bex</dc:creator>
  <cp:lastModifiedBy>Nicky</cp:lastModifiedBy>
  <cp:revision>16</cp:revision>
  <dcterms:created xsi:type="dcterms:W3CDTF">2012-08-27T17:02:25Z</dcterms:created>
  <dcterms:modified xsi:type="dcterms:W3CDTF">2021-01-14T06:11:37Z</dcterms:modified>
</cp:coreProperties>
</file>