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ACA-5D03-40FD-99F6-A608A20A722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B76A-2591-449D-87C6-DB8EB4906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ACA-5D03-40FD-99F6-A608A20A722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B76A-2591-449D-87C6-DB8EB4906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2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ACA-5D03-40FD-99F6-A608A20A722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B76A-2591-449D-87C6-DB8EB4906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4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ACA-5D03-40FD-99F6-A608A20A722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B76A-2591-449D-87C6-DB8EB4906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12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ACA-5D03-40FD-99F6-A608A20A722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B76A-2591-449D-87C6-DB8EB4906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ACA-5D03-40FD-99F6-A608A20A722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B76A-2591-449D-87C6-DB8EB4906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32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ACA-5D03-40FD-99F6-A608A20A722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B76A-2591-449D-87C6-DB8EB4906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1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ACA-5D03-40FD-99F6-A608A20A722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B76A-2591-449D-87C6-DB8EB4906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78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ACA-5D03-40FD-99F6-A608A20A722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B76A-2591-449D-87C6-DB8EB4906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9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ACA-5D03-40FD-99F6-A608A20A722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B76A-2591-449D-87C6-DB8EB4906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8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ACA-5D03-40FD-99F6-A608A20A722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B76A-2591-449D-87C6-DB8EB4906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3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9BACA-5D03-40FD-99F6-A608A20A722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DB76A-2591-449D-87C6-DB8EB4906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1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Odd and even numbers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6213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That’s right!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11560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08104" y="4505106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398951" y="4509120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164288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923928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99592" y="274847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12</a:t>
            </a:r>
            <a:endParaRPr lang="en-GB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4134" y="2875922"/>
            <a:ext cx="1091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30</a:t>
            </a:r>
            <a:endParaRPr lang="en-GB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07799" y="4816123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44</a:t>
            </a:r>
            <a:endParaRPr lang="en-GB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8646" y="4816124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FF00"/>
                </a:solidFill>
              </a:rPr>
              <a:t>55</a:t>
            </a:r>
            <a:endParaRPr lang="en-GB" sz="4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3623" y="2826219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FF00"/>
                </a:solidFill>
              </a:rPr>
              <a:t>37</a:t>
            </a:r>
            <a:endParaRPr lang="en-GB" sz="4400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46541" y="1732680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099255" y="1732681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946236" y="1979028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FF00"/>
                </a:solidFill>
              </a:rPr>
              <a:t>29</a:t>
            </a:r>
            <a:endParaRPr lang="en-GB" sz="4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4231" y="1979029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20</a:t>
            </a:r>
            <a:endParaRPr lang="en-GB" sz="44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5919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Here is a 100 square to show you the pattern of odd and even numbers. The green numbers are odd and the pink numbers are even. </a:t>
            </a:r>
            <a:endParaRPr lang="en-GB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684696"/>
              </p:ext>
            </p:extLst>
          </p:nvPr>
        </p:nvGraphicFramePr>
        <p:xfrm>
          <a:off x="611560" y="1556792"/>
          <a:ext cx="8064900" cy="504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90"/>
                <a:gridCol w="806490"/>
                <a:gridCol w="806490"/>
                <a:gridCol w="806490"/>
                <a:gridCol w="806490"/>
                <a:gridCol w="806490"/>
                <a:gridCol w="806490"/>
                <a:gridCol w="806490"/>
                <a:gridCol w="806490"/>
                <a:gridCol w="80649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8255" y="6222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6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Now have a go at the worksheet. Can you write as many odd and even numbers in the columns as you can?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44" y="2420888"/>
            <a:ext cx="3497560" cy="368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1046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Slide 1 – Hello year 1 today we are going to be recapping odd and even numbers. </a:t>
            </a:r>
          </a:p>
          <a:p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Slide 2 – All numbers are either odd or even. </a:t>
            </a:r>
          </a:p>
          <a:p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Slide 3 – Lets start with even numbers. 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Even numbers are numbers that can be shared equally between 2. They can also be halved.  When looking at a number line, the first even number is number 2. We then miss a number and the next even number is 4 and so on. I have highlighted the even numbers to show you. What do you notice about the even numbers?</a:t>
            </a:r>
          </a:p>
          <a:p>
            <a:pPr>
              <a:spcBef>
                <a:spcPct val="0"/>
              </a:spcBef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Slide 4 - </a:t>
            </a:r>
            <a:r>
              <a:rPr lang="en-GB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Even numbers can be small or they can be very big. If a number ends in a 0, 2, 4, 6 or 8, it is an even number. Look here are some even numbers. </a:t>
            </a:r>
          </a:p>
          <a:p>
            <a:pPr>
              <a:spcBef>
                <a:spcPct val="0"/>
              </a:spcBef>
            </a:pPr>
            <a:r>
              <a:rPr lang="en-GB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Slide 5- </a:t>
            </a:r>
            <a:r>
              <a:rPr lang="en-GB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point to the numbers that are even?</a:t>
            </a:r>
          </a:p>
          <a:p>
            <a:pPr>
              <a:spcBef>
                <a:spcPct val="0"/>
              </a:spcBef>
            </a:pPr>
            <a:r>
              <a:rPr lang="en-GB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Slide 6 – That’s right! 12, 20, 30 and 44 are all even. </a:t>
            </a:r>
          </a:p>
          <a:p>
            <a:pPr>
              <a:spcBef>
                <a:spcPct val="0"/>
              </a:spcBef>
            </a:pPr>
            <a:r>
              <a:rPr lang="en-GB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Slide 7 -  Now lets look at odd numbers. 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Odd numbers are numbers that  </a:t>
            </a:r>
            <a:r>
              <a:rPr lang="en-GB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can’t be halved and they can’t be shared equally between two. 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When looking at a number line, the first odd number is number 1. We then miss a number and the next odd number is 3 and so on. I have highlighted the odd numbers to show you. What do you notice about the odd numbers?</a:t>
            </a:r>
          </a:p>
          <a:p>
            <a:pPr>
              <a:spcBef>
                <a:spcPct val="0"/>
              </a:spcBef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Slide 8 - </a:t>
            </a:r>
            <a:r>
              <a:rPr lang="en-GB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Like even numbers, odd numbers can be small or they can be very big.</a:t>
            </a:r>
          </a:p>
          <a:p>
            <a:pPr>
              <a:spcBef>
                <a:spcPct val="0"/>
              </a:spcBef>
            </a:pPr>
            <a:r>
              <a:rPr lang="en-GB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If a number ends in a 1, 3, 5, 7 or 9, it is an odd number.</a:t>
            </a:r>
          </a:p>
          <a:p>
            <a:pPr>
              <a:spcBef>
                <a:spcPct val="0"/>
              </a:spcBef>
            </a:pPr>
            <a:r>
              <a:rPr lang="en-GB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Slide 9 - </a:t>
            </a:r>
            <a:r>
              <a:rPr lang="en-GB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point to the numbers that are odd?</a:t>
            </a:r>
          </a:p>
          <a:p>
            <a:pPr>
              <a:spcBef>
                <a:spcPct val="0"/>
              </a:spcBef>
            </a:pPr>
            <a:r>
              <a:rPr lang="en-GB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Slide 10 – That’s right! 29, 37 and 55 are all odd. </a:t>
            </a:r>
          </a:p>
          <a:p>
            <a:pPr>
              <a:spcBef>
                <a:spcPct val="0"/>
              </a:spcBef>
            </a:pPr>
            <a:r>
              <a:rPr lang="en-GB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Slide 11 - Here is a 100 square to show you the pattern of odd and even numbers. The green numbers are odd and the pink numbers are even. </a:t>
            </a:r>
            <a:endParaRPr lang="en-GB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Slide 12 - 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Now have a go at the worksheet. Can you write as many odd and even numbers in the columns as you can?</a:t>
            </a:r>
            <a:endParaRPr lang="en-GB" alt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9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738538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All numbers are either </a:t>
            </a:r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en-GB" sz="5400" dirty="0" smtClean="0"/>
              <a:t>.</a:t>
            </a:r>
            <a:endParaRPr lang="en-GB" sz="5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Even numbers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Even numbers are numbers that can be shared equally between 2. They can also be halved. </a:t>
            </a:r>
          </a:p>
          <a:p>
            <a:endParaRPr lang="en-GB" dirty="0"/>
          </a:p>
          <a:p>
            <a:r>
              <a:rPr lang="en-GB" dirty="0" smtClean="0"/>
              <a:t>When looking at a number line, the first even number is number 2. We then miss a number and the next even number is 4 and so on. I have highlighted the even numbers to show you. What do you notice about the even numbers?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324209"/>
              </p:ext>
            </p:extLst>
          </p:nvPr>
        </p:nvGraphicFramePr>
        <p:xfrm>
          <a:off x="539552" y="4005064"/>
          <a:ext cx="7632850" cy="20882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285"/>
                <a:gridCol w="763285"/>
                <a:gridCol w="763285"/>
                <a:gridCol w="763285"/>
                <a:gridCol w="763285"/>
                <a:gridCol w="763285"/>
                <a:gridCol w="763285"/>
                <a:gridCol w="763285"/>
                <a:gridCol w="763285"/>
                <a:gridCol w="763285"/>
              </a:tblGrid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186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2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Even numbers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7102" y="152096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Even numbers can be small or they can be very big.</a:t>
            </a:r>
          </a:p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a number ends in a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it is an even number.</a:t>
            </a:r>
          </a:p>
          <a:p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11560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08104" y="4505106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398951" y="4509120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164288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923928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99592" y="274847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14</a:t>
            </a:r>
            <a:endParaRPr lang="en-GB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4134" y="2875922"/>
            <a:ext cx="1091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100</a:t>
            </a:r>
            <a:endParaRPr lang="en-GB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07799" y="4816123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78</a:t>
            </a:r>
            <a:endParaRPr lang="en-GB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8646" y="4816124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52</a:t>
            </a:r>
            <a:endParaRPr lang="en-GB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23623" y="2826219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36</a:t>
            </a:r>
            <a:endParaRPr lang="en-GB" sz="4400" dirty="0"/>
          </a:p>
        </p:txBody>
      </p: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5919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Even numbers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01313" y="1197793"/>
            <a:ext cx="483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you point to the numbers that are even?</a:t>
            </a:r>
          </a:p>
          <a:p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11560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08104" y="4505106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398951" y="4509120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164288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923928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99592" y="274847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12</a:t>
            </a:r>
            <a:endParaRPr lang="en-GB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4134" y="2875922"/>
            <a:ext cx="1091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30</a:t>
            </a:r>
            <a:endParaRPr lang="en-GB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07799" y="4816123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44</a:t>
            </a:r>
            <a:endParaRPr lang="en-GB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8646" y="4816124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55</a:t>
            </a:r>
            <a:endParaRPr lang="en-GB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23623" y="2826219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37</a:t>
            </a:r>
            <a:endParaRPr lang="en-GB" sz="4400" dirty="0"/>
          </a:p>
        </p:txBody>
      </p:sp>
      <p:sp>
        <p:nvSpPr>
          <p:cNvPr id="15" name="Oval 14"/>
          <p:cNvSpPr/>
          <p:nvPr/>
        </p:nvSpPr>
        <p:spPr>
          <a:xfrm>
            <a:off x="5646541" y="1732680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099255" y="1732681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946236" y="1979028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29</a:t>
            </a:r>
            <a:endParaRPr lang="en-GB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14231" y="1979029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20</a:t>
            </a:r>
            <a:endParaRPr lang="en-GB" sz="44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5919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That’s right!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11560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08104" y="4505106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398951" y="4509120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164288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923928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99592" y="274847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FF00"/>
                </a:solidFill>
              </a:rPr>
              <a:t>12</a:t>
            </a:r>
            <a:endParaRPr lang="en-GB" sz="4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4134" y="2875922"/>
            <a:ext cx="1091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FF00"/>
                </a:solidFill>
              </a:rPr>
              <a:t>30</a:t>
            </a:r>
            <a:endParaRPr lang="en-GB" sz="4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7799" y="4816123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FF00"/>
                </a:solidFill>
              </a:rPr>
              <a:t>44</a:t>
            </a:r>
            <a:endParaRPr lang="en-GB" sz="4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8646" y="4816124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55</a:t>
            </a:r>
            <a:endParaRPr lang="en-GB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23623" y="2826219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37</a:t>
            </a:r>
            <a:endParaRPr lang="en-GB" sz="4400" dirty="0"/>
          </a:p>
        </p:txBody>
      </p:sp>
      <p:sp>
        <p:nvSpPr>
          <p:cNvPr id="15" name="Oval 14"/>
          <p:cNvSpPr/>
          <p:nvPr/>
        </p:nvSpPr>
        <p:spPr>
          <a:xfrm>
            <a:off x="5646541" y="1732680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099255" y="1732681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946236" y="1979028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29</a:t>
            </a:r>
            <a:endParaRPr lang="en-GB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14231" y="1979029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FF00"/>
                </a:solidFill>
              </a:rPr>
              <a:t>20</a:t>
            </a:r>
            <a:endParaRPr lang="en-GB" sz="4400" b="1" dirty="0">
              <a:solidFill>
                <a:srgbClr val="FFFF00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5919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4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Odd numbers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Odd numbers are numbers that </a:t>
            </a:r>
            <a:r>
              <a:rPr lang="en-GB" dirty="0"/>
              <a:t> </a:t>
            </a:r>
            <a:r>
              <a:rPr lang="en-GB" altLang="en-US" dirty="0" smtClean="0"/>
              <a:t>can’t be halved and they can’t be shared equally between two.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When looking at a number line, the first odd number is number 1. We then miss a number and the next odd number is 3 and so on. I have highlighted the odd numbers to show you. What do you notice about the odd numbers?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77212"/>
              </p:ext>
            </p:extLst>
          </p:nvPr>
        </p:nvGraphicFramePr>
        <p:xfrm>
          <a:off x="539552" y="4005064"/>
          <a:ext cx="7632850" cy="20882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285"/>
                <a:gridCol w="763285"/>
                <a:gridCol w="763285"/>
                <a:gridCol w="763285"/>
                <a:gridCol w="763285"/>
                <a:gridCol w="763285"/>
                <a:gridCol w="763285"/>
                <a:gridCol w="763285"/>
                <a:gridCol w="763285"/>
                <a:gridCol w="763285"/>
              </a:tblGrid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Odd numbers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7102" y="152096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Like even numbers, odd numbers can be small or they can be very big.</a:t>
            </a:r>
          </a:p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a number ends in a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9,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it is an odd number.</a:t>
            </a:r>
          </a:p>
          <a:p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11560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08104" y="4505106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398951" y="4509120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164288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923928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99592" y="274847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17</a:t>
            </a:r>
            <a:endParaRPr lang="en-GB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4134" y="2875922"/>
            <a:ext cx="1091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99</a:t>
            </a:r>
            <a:endParaRPr lang="en-GB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07799" y="4816123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55</a:t>
            </a:r>
            <a:endParaRPr lang="en-GB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4816124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101</a:t>
            </a:r>
            <a:endParaRPr lang="en-GB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23623" y="2826219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43</a:t>
            </a:r>
            <a:endParaRPr lang="en-GB" sz="4400" dirty="0"/>
          </a:p>
        </p:txBody>
      </p: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5919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Odd numbers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01313" y="1197793"/>
            <a:ext cx="483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you point to the numbers that are odd?</a:t>
            </a:r>
          </a:p>
          <a:p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11560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08104" y="4505106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398951" y="4509120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164288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923928" y="2564904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99592" y="274847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12</a:t>
            </a:r>
            <a:endParaRPr lang="en-GB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4134" y="2875922"/>
            <a:ext cx="1091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30</a:t>
            </a:r>
            <a:endParaRPr lang="en-GB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07799" y="4816123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44</a:t>
            </a:r>
            <a:endParaRPr lang="en-GB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8646" y="4816124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55</a:t>
            </a:r>
            <a:endParaRPr lang="en-GB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23623" y="2826219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37</a:t>
            </a:r>
            <a:endParaRPr lang="en-GB" sz="4400" dirty="0"/>
          </a:p>
        </p:txBody>
      </p:sp>
      <p:sp>
        <p:nvSpPr>
          <p:cNvPr id="15" name="Oval 14"/>
          <p:cNvSpPr/>
          <p:nvPr/>
        </p:nvSpPr>
        <p:spPr>
          <a:xfrm>
            <a:off x="5646541" y="1732680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099255" y="1732681"/>
            <a:ext cx="1391479" cy="139147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946236" y="1979028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29</a:t>
            </a:r>
            <a:endParaRPr lang="en-GB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14231" y="1979029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20</a:t>
            </a:r>
            <a:endParaRPr lang="en-GB" sz="44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5919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1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888</Words>
  <Application>Microsoft Office PowerPoint</Application>
  <PresentationFormat>On-screen Show (4:3)</PresentationFormat>
  <Paragraphs>238</Paragraphs>
  <Slides>13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Year 1  Odd and even numbers</vt:lpstr>
      <vt:lpstr>All numbers are either odd or even.</vt:lpstr>
      <vt:lpstr>Even numbers</vt:lpstr>
      <vt:lpstr>Even numbers</vt:lpstr>
      <vt:lpstr>Even numbers</vt:lpstr>
      <vt:lpstr>That’s right!</vt:lpstr>
      <vt:lpstr>Odd numbers</vt:lpstr>
      <vt:lpstr>Odd numbers</vt:lpstr>
      <vt:lpstr>Odd numbers</vt:lpstr>
      <vt:lpstr>That’s right!</vt:lpstr>
      <vt:lpstr>Here is a 100 square to show you the pattern of odd and even numbers. The green numbers are odd and the pink numbers are even. </vt:lpstr>
      <vt:lpstr>Now have a go at the worksheet. Can you write as many odd and even numbers in the columns as you can?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 Odd and even numbers</dc:title>
  <dc:creator>user</dc:creator>
  <cp:lastModifiedBy>user</cp:lastModifiedBy>
  <cp:revision>6</cp:revision>
  <dcterms:created xsi:type="dcterms:W3CDTF">2021-01-14T13:16:52Z</dcterms:created>
  <dcterms:modified xsi:type="dcterms:W3CDTF">2021-01-14T14:12:27Z</dcterms:modified>
</cp:coreProperties>
</file>