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1/18/2021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4736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1/18/2021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3691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1/18/2021</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61743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a:buFont typeface="+mj-lt"/>
              <a:buAutoNum type="arabicPeriod"/>
              <a:defRPr/>
            </a:lvl1pPr>
            <a:lvl2pPr marL="228600" indent="-228600">
              <a:buFont typeface="+mj-lt"/>
              <a:buAutoNum type="arabicPeriod"/>
              <a:defRPr/>
            </a:lvl2pPr>
            <a:lvl3pPr marL="228600">
              <a:buFont typeface="+mj-lt"/>
              <a:buAutoNum type="arabicPeriod"/>
              <a:defRPr/>
            </a:lvl3pPr>
            <a:lvl4pPr marL="228600" indent="-228600">
              <a:buFont typeface="+mj-lt"/>
              <a:buAutoNum type="arabicPeriod"/>
              <a:defRPr/>
            </a:lvl4pPr>
            <a:lvl5pPr marL="2286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1/18/2021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06177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1/18/2021</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88214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1/18/2021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74429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1/18/2021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45741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1/18/2021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8614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1/18/2021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54590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1/18/2021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87004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1/18/2021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78330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6214" y="-1"/>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1/18/2021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298023037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media" Target="../media/media5.m4a"/><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5.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7" name="Rectangle 8">
            <a:extLst>
              <a:ext uri="{FF2B5EF4-FFF2-40B4-BE49-F238E27FC236}">
                <a16:creationId xmlns:a16="http://schemas.microsoft.com/office/drawing/2014/main" id="{A6E1BA79-2601-4B84-B06B-C190DD3BB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ight Triangle 12">
            <a:extLst>
              <a:ext uri="{FF2B5EF4-FFF2-40B4-BE49-F238E27FC236}">
                <a16:creationId xmlns:a16="http://schemas.microsoft.com/office/drawing/2014/main" id="{94D786EB-944C-47D5-B631-899F4029B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ocument 14">
            <a:extLst>
              <a:ext uri="{FF2B5EF4-FFF2-40B4-BE49-F238E27FC236}">
                <a16:creationId xmlns:a16="http://schemas.microsoft.com/office/drawing/2014/main" id="{F1706A98-4A44-4A24-94AF-D17D535C50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7" name="Group 16">
            <a:extLst>
              <a:ext uri="{FF2B5EF4-FFF2-40B4-BE49-F238E27FC236}">
                <a16:creationId xmlns:a16="http://schemas.microsoft.com/office/drawing/2014/main" id="{91108A0F-8C78-4294-B028-9F09581FC0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313489AA-CF3C-45B5-9A6B-D686CDD1DDF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BF1CE3-37BC-462F-BC4B-5EF9C8287DB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1847A4-7B07-4976-81EF-E68ABFC4FB3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3EBBA6-8771-481B-BACA-142F0C80534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F58D94E-BB4B-436D-8172-0F5737BEEA9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75AA9A-4678-41CB-AEFA-13C324B8475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C95E447-C172-476B-98BE-453E4049FBE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F3BD247-696E-47F7-964F-89A5823D118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E31E4B8-694B-447A-AA13-36B0A4EEC9F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8321B73-1AE7-4FA0-90EB-4E969A095DF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15F8082-1C6D-496D-937D-964948B109B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84AF1D-3604-4213-B891-4880C86F6EC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3631262-5E4E-4A33-9D72-17996A538F9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A4C49C9-CD9F-417C-A832-DD9D6F9C4BC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3BBBFA-B462-4340-82C8-3EE5CCFB100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7D3C2E-F100-49BC-9F4E-DFB50B2F9FB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6D4A85-2FF9-491B-BBF7-4D83EB8881B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F6747A-BC05-4E83-8FE8-976BBCE3052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1FEEA0-B31C-4DD8-9CC4-DAE06557804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783C12-3D0A-495D-B461-9D1FCC415A1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AD7D205-DA43-40B9-82B4-D570FB270F5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DD4F5FF-D993-454E-AB84-8634B9E53F6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F64AEBB-D378-4CCE-9266-B45FC822EB7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2217ABD-7AF1-44DF-9243-75E5C9792A0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885E59-AA75-4026-972E-4DEE1AB5994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AB41BAB-F8B8-402D-BC3D-82F73208A39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67CC234-9EF0-4613-9013-F7F9AEC49E5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2D8DE3-B3FD-47EC-B6D3-90CE4F0370D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218772-C699-478C-9D44-9459ABA4CA7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43B5CDD-9434-4352-8482-FE926E10787B}"/>
              </a:ext>
            </a:extLst>
          </p:cNvPr>
          <p:cNvSpPr>
            <a:spLocks noGrp="1"/>
          </p:cNvSpPr>
          <p:nvPr>
            <p:ph type="ctrTitle"/>
          </p:nvPr>
        </p:nvSpPr>
        <p:spPr>
          <a:xfrm>
            <a:off x="453142" y="2954226"/>
            <a:ext cx="5380226" cy="2232199"/>
          </a:xfrm>
        </p:spPr>
        <p:txBody>
          <a:bodyPr anchor="t">
            <a:normAutofit/>
          </a:bodyPr>
          <a:lstStyle/>
          <a:p>
            <a:pPr algn="l"/>
            <a:r>
              <a:rPr lang="en-GB">
                <a:latin typeface="Arial" panose="020B0604020202020204" pitchFamily="34" charset="0"/>
                <a:cs typeface="Arial" panose="020B0604020202020204" pitchFamily="34" charset="0"/>
              </a:rPr>
              <a:t>Geography - Time Zones </a:t>
            </a:r>
          </a:p>
        </p:txBody>
      </p:sp>
      <p:sp>
        <p:nvSpPr>
          <p:cNvPr id="3" name="Subtitle 2">
            <a:extLst>
              <a:ext uri="{FF2B5EF4-FFF2-40B4-BE49-F238E27FC236}">
                <a16:creationId xmlns:a16="http://schemas.microsoft.com/office/drawing/2014/main" id="{79F6581B-73B7-4527-8C11-6D8C43DFD733}"/>
              </a:ext>
            </a:extLst>
          </p:cNvPr>
          <p:cNvSpPr>
            <a:spLocks noGrp="1"/>
          </p:cNvSpPr>
          <p:nvPr>
            <p:ph type="subTitle" idx="1"/>
          </p:nvPr>
        </p:nvSpPr>
        <p:spPr>
          <a:xfrm>
            <a:off x="453142" y="725465"/>
            <a:ext cx="5380226" cy="2063925"/>
          </a:xfrm>
        </p:spPr>
        <p:txBody>
          <a:bodyPr anchor="b">
            <a:normAutofit/>
          </a:bodyPr>
          <a:lstStyle/>
          <a:p>
            <a:pPr algn="l"/>
            <a:endParaRPr lang="en-GB"/>
          </a:p>
        </p:txBody>
      </p:sp>
      <p:pic>
        <p:nvPicPr>
          <p:cNvPr id="4" name="Picture 3">
            <a:extLst>
              <a:ext uri="{FF2B5EF4-FFF2-40B4-BE49-F238E27FC236}">
                <a16:creationId xmlns:a16="http://schemas.microsoft.com/office/drawing/2014/main" id="{42DBF729-FCD6-46AD-92EC-FB596EA235F2}"/>
              </a:ext>
            </a:extLst>
          </p:cNvPr>
          <p:cNvPicPr>
            <a:picLocks noChangeAspect="1"/>
          </p:cNvPicPr>
          <p:nvPr/>
        </p:nvPicPr>
        <p:blipFill rotWithShape="1">
          <a:blip r:embed="rId4"/>
          <a:srcRect t="3000" r="3" b="3"/>
          <a:stretch/>
        </p:blipFill>
        <p:spPr>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p:spPr>
      </p:pic>
      <p:pic>
        <p:nvPicPr>
          <p:cNvPr id="5" name="Recorded Sound">
            <a:hlinkClick r:id="" action="ppaction://media"/>
            <a:extLst>
              <a:ext uri="{FF2B5EF4-FFF2-40B4-BE49-F238E27FC236}">
                <a16:creationId xmlns:a16="http://schemas.microsoft.com/office/drawing/2014/main" id="{6B6B9661-11E2-442E-B5A9-9C8DFD1CB1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58554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0A867D-C52F-49DB-B328-77F4312466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3241897"/>
            <a:ext cx="568289" cy="568289"/>
          </a:xfrm>
          <a:prstGeom prst="rtTriangle">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04BAD56-1DA3-4EE3-ABAF-4A03C8DF33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082" y="5791200"/>
            <a:ext cx="3561733" cy="1066800"/>
          </a:xfrm>
          <a:custGeom>
            <a:avLst/>
            <a:gdLst>
              <a:gd name="connsiteX0" fmla="*/ 1780866 w 3561733"/>
              <a:gd name="connsiteY0" fmla="*/ 0 h 1066800"/>
              <a:gd name="connsiteX1" fmla="*/ 3557091 w 3561733"/>
              <a:gd name="connsiteY1" fmla="*/ 1057165 h 1066800"/>
              <a:gd name="connsiteX2" fmla="*/ 3561733 w 3561733"/>
              <a:gd name="connsiteY2" fmla="*/ 1066800 h 1066800"/>
              <a:gd name="connsiteX3" fmla="*/ 2549614 w 3561733"/>
              <a:gd name="connsiteY3" fmla="*/ 1066800 h 1066800"/>
              <a:gd name="connsiteX4" fmla="*/ 2465837 w 3561733"/>
              <a:gd name="connsiteY4" fmla="*/ 1004153 h 1066800"/>
              <a:gd name="connsiteX5" fmla="*/ 1780866 w 3561733"/>
              <a:gd name="connsiteY5" fmla="*/ 794923 h 1066800"/>
              <a:gd name="connsiteX6" fmla="*/ 1095896 w 3561733"/>
              <a:gd name="connsiteY6" fmla="*/ 1004153 h 1066800"/>
              <a:gd name="connsiteX7" fmla="*/ 1012119 w 3561733"/>
              <a:gd name="connsiteY7" fmla="*/ 1066800 h 1066800"/>
              <a:gd name="connsiteX8" fmla="*/ 0 w 3561733"/>
              <a:gd name="connsiteY8" fmla="*/ 1066800 h 1066800"/>
              <a:gd name="connsiteX9" fmla="*/ 4641 w 3561733"/>
              <a:gd name="connsiteY9" fmla="*/ 1057165 h 1066800"/>
              <a:gd name="connsiteX10" fmla="*/ 1780866 w 3561733"/>
              <a:gd name="connsiteY10"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1733" h="1066800">
                <a:moveTo>
                  <a:pt x="1780866" y="0"/>
                </a:moveTo>
                <a:cubicBezTo>
                  <a:pt x="2547864" y="0"/>
                  <a:pt x="3215021" y="427470"/>
                  <a:pt x="3557091" y="1057165"/>
                </a:cubicBezTo>
                <a:lnTo>
                  <a:pt x="3561733" y="1066800"/>
                </a:lnTo>
                <a:lnTo>
                  <a:pt x="2549614" y="1066800"/>
                </a:lnTo>
                <a:lnTo>
                  <a:pt x="2465837" y="1004153"/>
                </a:lnTo>
                <a:cubicBezTo>
                  <a:pt x="2270308" y="872056"/>
                  <a:pt x="2034595" y="794923"/>
                  <a:pt x="1780866" y="794923"/>
                </a:cubicBezTo>
                <a:cubicBezTo>
                  <a:pt x="1527138" y="794923"/>
                  <a:pt x="1291425" y="872056"/>
                  <a:pt x="1095896" y="1004153"/>
                </a:cubicBezTo>
                <a:lnTo>
                  <a:pt x="1012119" y="1066800"/>
                </a:lnTo>
                <a:lnTo>
                  <a:pt x="0" y="1066800"/>
                </a:lnTo>
                <a:lnTo>
                  <a:pt x="4641" y="1057165"/>
                </a:lnTo>
                <a:cubicBezTo>
                  <a:pt x="346712" y="427470"/>
                  <a:pt x="1013869" y="0"/>
                  <a:pt x="1780866" y="0"/>
                </a:cubicBezTo>
                <a:close/>
              </a:path>
            </a:pathLst>
          </a:custGeom>
          <a:solidFill>
            <a:schemeClr val="accent5">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7470560-6EC7-490D-89A8-09A23A70FD85}"/>
              </a:ext>
            </a:extLst>
          </p:cNvPr>
          <p:cNvSpPr>
            <a:spLocks noGrp="1"/>
          </p:cNvSpPr>
          <p:nvPr>
            <p:ph type="title"/>
          </p:nvPr>
        </p:nvSpPr>
        <p:spPr>
          <a:xfrm>
            <a:off x="457200" y="725466"/>
            <a:ext cx="5638769" cy="5548851"/>
          </a:xfrm>
        </p:spPr>
        <p:txBody>
          <a:bodyPr anchor="ctr">
            <a:normAutofit/>
          </a:bodyPr>
          <a:lstStyle/>
          <a:p>
            <a:r>
              <a:rPr lang="en-GB" dirty="0">
                <a:latin typeface="Arial" panose="020B0604020202020204" pitchFamily="34" charset="0"/>
                <a:cs typeface="Arial" panose="020B0604020202020204" pitchFamily="34" charset="0"/>
              </a:rPr>
              <a:t>What are time zones? </a:t>
            </a:r>
          </a:p>
        </p:txBody>
      </p:sp>
      <p:sp>
        <p:nvSpPr>
          <p:cNvPr id="3" name="Content Placeholder 2">
            <a:extLst>
              <a:ext uri="{FF2B5EF4-FFF2-40B4-BE49-F238E27FC236}">
                <a16:creationId xmlns:a16="http://schemas.microsoft.com/office/drawing/2014/main" id="{3976CEDF-BCBE-43A0-9165-D90DAD13C342}"/>
              </a:ext>
            </a:extLst>
          </p:cNvPr>
          <p:cNvSpPr>
            <a:spLocks noGrp="1"/>
          </p:cNvSpPr>
          <p:nvPr>
            <p:ph idx="1"/>
          </p:nvPr>
        </p:nvSpPr>
        <p:spPr>
          <a:xfrm>
            <a:off x="6288495" y="732349"/>
            <a:ext cx="4902311" cy="5541977"/>
          </a:xfrm>
        </p:spPr>
        <p:txBody>
          <a:bodyPr anchor="ctr">
            <a:normAutofit/>
          </a:bodyPr>
          <a:lstStyle/>
          <a:p>
            <a:pPr>
              <a:lnSpc>
                <a:spcPct val="100000"/>
              </a:lnSpc>
            </a:pPr>
            <a:r>
              <a:rPr lang="en-GB" sz="1700">
                <a:latin typeface="Arial" panose="020B0604020202020204" pitchFamily="34" charset="0"/>
                <a:cs typeface="Arial" panose="020B0604020202020204" pitchFamily="34" charset="0"/>
              </a:rPr>
              <a:t>Time zones are divided by imaginary lines called meridians which run from the North Pole to the South Pole.</a:t>
            </a:r>
          </a:p>
          <a:p>
            <a:pPr>
              <a:lnSpc>
                <a:spcPct val="100000"/>
              </a:lnSpc>
            </a:pPr>
            <a:endParaRPr lang="en-GB" sz="1700">
              <a:latin typeface="Arial" panose="020B0604020202020204" pitchFamily="34" charset="0"/>
              <a:cs typeface="Arial" panose="020B0604020202020204" pitchFamily="34" charset="0"/>
            </a:endParaRPr>
          </a:p>
          <a:p>
            <a:pPr>
              <a:lnSpc>
                <a:spcPct val="100000"/>
              </a:lnSpc>
            </a:pPr>
            <a:r>
              <a:rPr lang="en-GB" sz="1700">
                <a:latin typeface="Arial" panose="020B0604020202020204" pitchFamily="34" charset="0"/>
                <a:cs typeface="Arial" panose="020B0604020202020204" pitchFamily="34" charset="0"/>
              </a:rPr>
              <a:t>There is an imaginary line running through the UK called the Prime Meridian. It runs through a place in London called Greenwich.</a:t>
            </a:r>
          </a:p>
          <a:p>
            <a:pPr>
              <a:lnSpc>
                <a:spcPct val="100000"/>
              </a:lnSpc>
            </a:pPr>
            <a:endParaRPr lang="en-GB" sz="1700">
              <a:latin typeface="Arial" panose="020B0604020202020204" pitchFamily="34" charset="0"/>
              <a:cs typeface="Arial" panose="020B0604020202020204" pitchFamily="34" charset="0"/>
            </a:endParaRPr>
          </a:p>
          <a:p>
            <a:pPr>
              <a:lnSpc>
                <a:spcPct val="100000"/>
              </a:lnSpc>
            </a:pPr>
            <a:r>
              <a:rPr lang="en-GB" sz="1700">
                <a:latin typeface="Arial" panose="020B0604020202020204" pitchFamily="34" charset="0"/>
                <a:cs typeface="Arial" panose="020B0604020202020204" pitchFamily="34" charset="0"/>
              </a:rPr>
              <a:t>The Prime Meridian splits the world into eastern and western hemispheres.</a:t>
            </a:r>
          </a:p>
          <a:p>
            <a:pPr>
              <a:lnSpc>
                <a:spcPct val="100000"/>
              </a:lnSpc>
            </a:pPr>
            <a:endParaRPr lang="en-GB" sz="1700">
              <a:latin typeface="Arial" panose="020B0604020202020204" pitchFamily="34" charset="0"/>
              <a:cs typeface="Arial" panose="020B0604020202020204" pitchFamily="34" charset="0"/>
            </a:endParaRPr>
          </a:p>
          <a:p>
            <a:pPr>
              <a:lnSpc>
                <a:spcPct val="100000"/>
              </a:lnSpc>
            </a:pPr>
            <a:r>
              <a:rPr lang="en-GB" sz="1700">
                <a:latin typeface="Arial" panose="020B0604020202020204" pitchFamily="34" charset="0"/>
                <a:cs typeface="Arial" panose="020B0604020202020204" pitchFamily="34" charset="0"/>
              </a:rPr>
              <a:t>Time in countries to the east of the Prime Meridian is always in front of that in the UK.</a:t>
            </a:r>
          </a:p>
          <a:p>
            <a:pPr>
              <a:lnSpc>
                <a:spcPct val="100000"/>
              </a:lnSpc>
            </a:pPr>
            <a:endParaRPr lang="en-GB" sz="1700">
              <a:latin typeface="Arial" panose="020B0604020202020204" pitchFamily="34" charset="0"/>
              <a:cs typeface="Arial" panose="020B0604020202020204" pitchFamily="34" charset="0"/>
            </a:endParaRPr>
          </a:p>
          <a:p>
            <a:pPr>
              <a:lnSpc>
                <a:spcPct val="100000"/>
              </a:lnSpc>
            </a:pPr>
            <a:r>
              <a:rPr lang="en-GB" sz="1700">
                <a:latin typeface="Arial" panose="020B0604020202020204" pitchFamily="34" charset="0"/>
                <a:cs typeface="Arial" panose="020B0604020202020204" pitchFamily="34" charset="0"/>
              </a:rPr>
              <a:t>Time in countries to the west of the Prime Meridian is always behind that of the UK.</a:t>
            </a:r>
          </a:p>
        </p:txBody>
      </p:sp>
      <p:pic>
        <p:nvPicPr>
          <p:cNvPr id="4" name="Recorded Sound">
            <a:hlinkClick r:id="" action="ppaction://media"/>
            <a:extLst>
              <a:ext uri="{FF2B5EF4-FFF2-40B4-BE49-F238E27FC236}">
                <a16:creationId xmlns:a16="http://schemas.microsoft.com/office/drawing/2014/main" id="{593D8E4C-FD8E-469C-8857-711D5316F4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577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50"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1"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52"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53" name="Rectangle 45">
            <a:extLst>
              <a:ext uri="{FF2B5EF4-FFF2-40B4-BE49-F238E27FC236}">
                <a16:creationId xmlns:a16="http://schemas.microsoft.com/office/drawing/2014/main" id="{3BBF3378-C49E-4B97-A883-6393FBF18C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54" name="Group 47">
            <a:extLst>
              <a:ext uri="{FF2B5EF4-FFF2-40B4-BE49-F238E27FC236}">
                <a16:creationId xmlns:a16="http://schemas.microsoft.com/office/drawing/2014/main" id="{DA3D4001-286E-4CB2-B293-3058BDDC822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F81F6D9A-C297-4D43-A56B-E097477E91F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D5299F-3CBD-431D-A276-1F6EBDE6396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579A460-D36C-4808-99FD-224968EC8DC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FACC58E-31A5-41E4-BCE1-9A0FF26F19B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3EE866F-1BA5-4009-983D-0A270F2651C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7DADAE-DB0C-47E3-AE16-C7B09A32699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AB89127-DBEE-47FB-951F-C4FEBC41E9A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68F6061-E9B4-4C8B-B421-CB81EF37158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4F431D3-EEE6-4416-BA2B-7B8942561C5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3A1230D-F162-470F-B26A-44F48789FCA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128856B-8BFD-40E1-993B-93F4DDEEC05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AD4C0C2-878C-4A6F-998A-CDDC31ACDB5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EE0349E-7D03-4F4E-BCAA-D6BAC3E0579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D4A5BD7-7EA2-4F4A-A88B-240C626054D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DE89C9-D993-4FE5-9E60-4816CB1A6F1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574CA6C-639F-41A6-AED3-15C0E0E1B63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3864BFB-5F88-4311-A2A0-12D067F91EC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9B3E436-97A2-4763-9E55-2C470DF17D0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462A8CC-9918-4941-9B4A-36FB3F85313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0671973-544E-4370-8DB9-174DAB82F9E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5505BD9-45DD-4763-90CB-FB9DB066152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022B701-1894-49C5-A67C-6B8377C7C57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0501CD9-45DC-4009-A410-08DB27A8742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0BD35CA-BF52-4F44-B789-E3B98042D85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5AED4B0-30B1-4E36-86A4-42C2A918100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1A0260-34D8-4474-8C33-ED80F830924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DCCA183-C630-4855-8BD6-0E4EEE59FCE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43E8B9F-C809-423A-ADAA-80CE5C0711C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621EBC9-CEB1-4BA5-82D6-9944A3C1232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5" name="Freeform: Shape 78">
            <a:extLst>
              <a:ext uri="{FF2B5EF4-FFF2-40B4-BE49-F238E27FC236}">
                <a16:creationId xmlns:a16="http://schemas.microsoft.com/office/drawing/2014/main" id="{EB68BB96-3C54-47CE-A559-16FC5968EE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56" name="Group 80">
            <a:extLst>
              <a:ext uri="{FF2B5EF4-FFF2-40B4-BE49-F238E27FC236}">
                <a16:creationId xmlns:a16="http://schemas.microsoft.com/office/drawing/2014/main" id="{BDDD9304-3AB6-4BE9-833E-9C1B3EC42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2" name="Straight Connector 81">
              <a:extLst>
                <a:ext uri="{FF2B5EF4-FFF2-40B4-BE49-F238E27FC236}">
                  <a16:creationId xmlns:a16="http://schemas.microsoft.com/office/drawing/2014/main" id="{C7756000-2285-4D38-AD2B-91F47CF8B54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82">
              <a:extLst>
                <a:ext uri="{FF2B5EF4-FFF2-40B4-BE49-F238E27FC236}">
                  <a16:creationId xmlns:a16="http://schemas.microsoft.com/office/drawing/2014/main" id="{2F7A36A8-4BBE-49D8-94DA-606561AC09A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61EE45E-0342-4F26-8CD3-85CDDF7E5A4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84">
              <a:extLst>
                <a:ext uri="{FF2B5EF4-FFF2-40B4-BE49-F238E27FC236}">
                  <a16:creationId xmlns:a16="http://schemas.microsoft.com/office/drawing/2014/main" id="{89C5DC0E-03C0-4CEB-AD10-3A3C9999483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1CE081-E685-46D4-BAF7-54C65BD8238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86">
              <a:extLst>
                <a:ext uri="{FF2B5EF4-FFF2-40B4-BE49-F238E27FC236}">
                  <a16:creationId xmlns:a16="http://schemas.microsoft.com/office/drawing/2014/main" id="{5486C88F-30DD-46C8-9B05-F885D4EB073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90BAD11-B30B-49DE-A566-E21BCDDCFA2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1F821CC-6C37-4415-8DA6-EF6B42D8765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9ECD1FB-7FE8-477E-8E90-648AE4E932C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81C9DD8-7FF3-44E6-9887-1CE07DBD953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54D87AF-08CE-4125-AF4B-8C8A9D340B3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3C9C908-1A58-4E28-969E-48E9BA61BB3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530AEF7-35DB-44E3-93EB-B3F0FBA9E56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108D15E-72F2-45D7-9050-8322CB1F844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C764F43-FB23-49CB-B2CA-ACFBFB412A2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4C60457-68FC-4E1F-9ABB-E79094AEB11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2C915FB-0611-4283-8EC1-88510A69FC7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F80AC6-E542-456F-BEE8-E9CF46AC219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EC6EED6-01FF-4941-A4AB-224D26EE113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8D16FF7-D5D7-4A97-BB5E-A069EF13A41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703DF22-27D8-481B-95B5-A4A7A62066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F7256DA-C9DD-498F-A3B4-789819FE4C8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BEBA9FF-8036-4656-B1F1-87953464DCE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75DABD2-EA79-4547-AFC6-53720AB60EA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060E1B5-52C7-4314-98B0-3AE8A0B6301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33D416E-D8B5-4097-B7F0-1BA0357D367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5862DFC-3406-4DC9-AA41-0CE64748AF3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C908427-368C-4792-A5E5-313F77FF28C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8CB189E-908B-495D-B023-05D3D2C1B41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2" name="Rectangle 111">
            <a:extLst>
              <a:ext uri="{FF2B5EF4-FFF2-40B4-BE49-F238E27FC236}">
                <a16:creationId xmlns:a16="http://schemas.microsoft.com/office/drawing/2014/main" id="{13B6DAC6-0186-4D62-AD69-90B9C0411E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ight Triangle 115">
            <a:extLst>
              <a:ext uri="{FF2B5EF4-FFF2-40B4-BE49-F238E27FC236}">
                <a16:creationId xmlns:a16="http://schemas.microsoft.com/office/drawing/2014/main" id="{94D786EB-944C-47D5-B631-899F4029B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ocument 117">
            <a:extLst>
              <a:ext uri="{FF2B5EF4-FFF2-40B4-BE49-F238E27FC236}">
                <a16:creationId xmlns:a16="http://schemas.microsoft.com/office/drawing/2014/main" id="{41FB6F01-9581-4ED4-833E-048E9F3C8B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96105" y="1562107"/>
            <a:ext cx="6858000" cy="3733791"/>
          </a:xfrm>
          <a:prstGeom prst="flowChartDocument">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120" name="Group 119">
            <a:extLst>
              <a:ext uri="{FF2B5EF4-FFF2-40B4-BE49-F238E27FC236}">
                <a16:creationId xmlns:a16="http://schemas.microsoft.com/office/drawing/2014/main" id="{91108A0F-8C78-4294-B028-9F09581FC0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1" name="Straight Connector 120">
              <a:extLst>
                <a:ext uri="{FF2B5EF4-FFF2-40B4-BE49-F238E27FC236}">
                  <a16:creationId xmlns:a16="http://schemas.microsoft.com/office/drawing/2014/main" id="{313489AA-CF3C-45B5-9A6B-D686CDD1DDF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ABF1CE3-37BC-462F-BC4B-5EF9C8287DB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21847A4-7B07-4976-81EF-E68ABFC4FB3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F3EBBA6-8771-481B-BACA-142F0C80534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F58D94E-BB4B-436D-8172-0F5737BEEA9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F75AA9A-4678-41CB-AEFA-13C324B8475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C95E447-C172-476B-98BE-453E4049FBE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F3BD247-696E-47F7-964F-89A5823D118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E31E4B8-694B-447A-AA13-36B0A4EEC9F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8321B73-1AE7-4FA0-90EB-4E969A095DF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15F8082-1C6D-496D-937D-964948B109B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B84AF1D-3604-4213-B891-4880C86F6EC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3631262-5E4E-4A33-9D72-17996A538F9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A4C49C9-CD9F-417C-A832-DD9D6F9C4BC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A3BBBFA-B462-4340-82C8-3EE5CCFB100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A7D3C2E-F100-49BC-9F4E-DFB50B2F9FB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46D4A85-2FF9-491B-BBF7-4D83EB8881B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6747A-BC05-4E83-8FE8-976BBCE3052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C1FEEA0-B31C-4DD8-9CC4-DAE06557804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A783C12-3D0A-495D-B461-9D1FCC415A1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AD7D205-DA43-40B9-82B4-D570FB270F5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DD4F5FF-D993-454E-AB84-8634B9E53F6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F64AEBB-D378-4CCE-9266-B45FC822EB7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2217ABD-7AF1-44DF-9243-75E5C9792A0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D885E59-AA75-4026-972E-4DEE1AB5994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AB41BAB-F8B8-402D-BC3D-82F73208A39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67CC234-9EF0-4613-9013-F7F9AEC49E5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32D8DE3-B3FD-47EC-B6D3-90CE4F0370D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4218772-C699-478C-9D44-9459ABA4CA7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8CC550-F9B5-47D4-A56D-C6773EA276C0}"/>
              </a:ext>
            </a:extLst>
          </p:cNvPr>
          <p:cNvSpPr>
            <a:spLocks noGrp="1"/>
          </p:cNvSpPr>
          <p:nvPr>
            <p:ph type="title"/>
          </p:nvPr>
        </p:nvSpPr>
        <p:spPr>
          <a:xfrm>
            <a:off x="453142" y="2954226"/>
            <a:ext cx="5555624" cy="2232199"/>
          </a:xfrm>
        </p:spPr>
        <p:txBody>
          <a:bodyPr vert="horz" lIns="91440" tIns="45720" rIns="91440" bIns="45720" rtlCol="0" anchor="t">
            <a:normAutofit/>
          </a:bodyPr>
          <a:lstStyle/>
          <a:p>
            <a:r>
              <a:rPr lang="en-US" sz="2600">
                <a:solidFill>
                  <a:schemeClr val="tx2"/>
                </a:solidFill>
              </a:rPr>
              <a:t>This diagram shows the Prime Meridian that runs through London. Each of the red lines show the imaginary lines that run from North to South and divide the world into time zones. </a:t>
            </a:r>
          </a:p>
        </p:txBody>
      </p:sp>
      <p:pic>
        <p:nvPicPr>
          <p:cNvPr id="4" name="Content Placeholder 3">
            <a:extLst>
              <a:ext uri="{FF2B5EF4-FFF2-40B4-BE49-F238E27FC236}">
                <a16:creationId xmlns:a16="http://schemas.microsoft.com/office/drawing/2014/main" id="{B16E49CC-5CE9-4F3D-8804-E10BC1A89BD6}"/>
              </a:ext>
            </a:extLst>
          </p:cNvPr>
          <p:cNvPicPr>
            <a:picLocks noGrp="1" noChangeAspect="1"/>
          </p:cNvPicPr>
          <p:nvPr>
            <p:ph idx="1"/>
          </p:nvPr>
        </p:nvPicPr>
        <p:blipFill>
          <a:blip r:embed="rId4"/>
          <a:stretch>
            <a:fillRect/>
          </a:stretch>
        </p:blipFill>
        <p:spPr>
          <a:xfrm>
            <a:off x="6276253" y="168275"/>
            <a:ext cx="5636124" cy="6076684"/>
          </a:xfrm>
          <a:prstGeom prst="rect">
            <a:avLst/>
          </a:prstGeom>
        </p:spPr>
      </p:pic>
      <p:pic>
        <p:nvPicPr>
          <p:cNvPr id="5" name="Recorded Sound">
            <a:hlinkClick r:id="" action="ppaction://media"/>
            <a:extLst>
              <a:ext uri="{FF2B5EF4-FFF2-40B4-BE49-F238E27FC236}">
                <a16:creationId xmlns:a16="http://schemas.microsoft.com/office/drawing/2014/main" id="{6C927365-A702-4463-A878-702FB63197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8918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1B55-09D5-42A6-866F-5391ACECBC2B}"/>
              </a:ext>
            </a:extLst>
          </p:cNvPr>
          <p:cNvSpPr>
            <a:spLocks noGrp="1"/>
          </p:cNvSpPr>
          <p:nvPr>
            <p:ph type="title"/>
          </p:nvPr>
        </p:nvSpPr>
        <p:spPr/>
        <p:txBody>
          <a:bodyPr/>
          <a:lstStyle/>
          <a:p>
            <a:r>
              <a:rPr lang="en-GB" dirty="0"/>
              <a:t>Times in Different Parts of the World </a:t>
            </a:r>
          </a:p>
        </p:txBody>
      </p:sp>
      <p:sp>
        <p:nvSpPr>
          <p:cNvPr id="3" name="Content Placeholder 2">
            <a:extLst>
              <a:ext uri="{FF2B5EF4-FFF2-40B4-BE49-F238E27FC236}">
                <a16:creationId xmlns:a16="http://schemas.microsoft.com/office/drawing/2014/main" id="{4BAEF1A0-DAE1-41D7-A93D-57D8508C332F}"/>
              </a:ext>
            </a:extLst>
          </p:cNvPr>
          <p:cNvSpPr>
            <a:spLocks noGrp="1"/>
          </p:cNvSpPr>
          <p:nvPr>
            <p:ph idx="1"/>
          </p:nvPr>
        </p:nvSpPr>
        <p:spPr/>
        <p:txBody>
          <a:bodyPr>
            <a:normAutofit fontScale="77500" lnSpcReduction="20000"/>
          </a:bodyPr>
          <a:lstStyle/>
          <a:p>
            <a:pPr marL="0" indent="0" algn="l">
              <a:buNone/>
            </a:pPr>
            <a:r>
              <a:rPr lang="en-GB" dirty="0">
                <a:solidFill>
                  <a:srgbClr val="231F20"/>
                </a:solidFill>
                <a:latin typeface="ReithSans"/>
              </a:rPr>
              <a:t>A</a:t>
            </a:r>
            <a:r>
              <a:rPr lang="en-GB" b="0" i="0" dirty="0">
                <a:solidFill>
                  <a:srgbClr val="231F20"/>
                </a:solidFill>
                <a:effectLst/>
                <a:latin typeface="ReithSans"/>
              </a:rPr>
              <a:t>s the Earth rotates on its </a:t>
            </a:r>
            <a:r>
              <a:rPr lang="en-GB" b="1" i="0" dirty="0">
                <a:solidFill>
                  <a:srgbClr val="231F20"/>
                </a:solidFill>
                <a:effectLst/>
                <a:latin typeface="ReithSans"/>
              </a:rPr>
              <a:t>axis</a:t>
            </a:r>
            <a:r>
              <a:rPr lang="en-GB" b="0" i="0" dirty="0">
                <a:solidFill>
                  <a:srgbClr val="231F20"/>
                </a:solidFill>
                <a:effectLst/>
                <a:latin typeface="ReithSans"/>
              </a:rPr>
              <a:t>, the Sun only shines on the side of the Earth that it is facing. This means:</a:t>
            </a:r>
          </a:p>
          <a:p>
            <a:pPr algn="l">
              <a:buFont typeface="Arial" panose="020B0604020202020204" pitchFamily="34" charset="0"/>
              <a:buChar char="•"/>
            </a:pPr>
            <a:r>
              <a:rPr lang="en-GB" b="0" i="0" dirty="0">
                <a:solidFill>
                  <a:srgbClr val="231F20"/>
                </a:solidFill>
                <a:effectLst/>
                <a:latin typeface="ReithSans"/>
              </a:rPr>
              <a:t>it is </a:t>
            </a:r>
            <a:r>
              <a:rPr lang="en-GB" b="1" i="0" dirty="0">
                <a:solidFill>
                  <a:srgbClr val="231F20"/>
                </a:solidFill>
                <a:effectLst/>
                <a:latin typeface="ReithSans"/>
              </a:rPr>
              <a:t>daytime</a:t>
            </a:r>
            <a:r>
              <a:rPr lang="en-GB" b="0" i="0" dirty="0">
                <a:solidFill>
                  <a:srgbClr val="231F20"/>
                </a:solidFill>
                <a:effectLst/>
                <a:latin typeface="ReithSans"/>
              </a:rPr>
              <a:t> for the parts of the Earth that have the Sun shining on them</a:t>
            </a:r>
          </a:p>
          <a:p>
            <a:pPr algn="l">
              <a:buFont typeface="Arial" panose="020B0604020202020204" pitchFamily="34" charset="0"/>
              <a:buChar char="•"/>
            </a:pPr>
            <a:r>
              <a:rPr lang="en-GB" b="0" i="0" dirty="0">
                <a:solidFill>
                  <a:srgbClr val="231F20"/>
                </a:solidFill>
                <a:effectLst/>
                <a:latin typeface="ReithSans"/>
              </a:rPr>
              <a:t>it is </a:t>
            </a:r>
            <a:r>
              <a:rPr lang="en-GB" b="1" i="0" dirty="0">
                <a:solidFill>
                  <a:srgbClr val="231F20"/>
                </a:solidFill>
                <a:effectLst/>
                <a:latin typeface="ReithSans"/>
              </a:rPr>
              <a:t>night-time</a:t>
            </a:r>
            <a:r>
              <a:rPr lang="en-GB" b="0" i="0" dirty="0">
                <a:solidFill>
                  <a:srgbClr val="231F20"/>
                </a:solidFill>
                <a:effectLst/>
                <a:latin typeface="ReithSans"/>
              </a:rPr>
              <a:t> for places that are on the opposite side of the Earth and are in the shade</a:t>
            </a:r>
          </a:p>
          <a:p>
            <a:pPr marL="0" indent="0" algn="l">
              <a:buNone/>
            </a:pPr>
            <a:r>
              <a:rPr lang="en-GB" b="0" i="0" dirty="0">
                <a:solidFill>
                  <a:srgbClr val="231F20"/>
                </a:solidFill>
                <a:effectLst/>
                <a:latin typeface="ReithSans"/>
              </a:rPr>
              <a:t>As it is night in some parts of the world while it is day in other parts, different places in the world have different times. This is why the world is divided into </a:t>
            </a:r>
            <a:r>
              <a:rPr lang="en-GB" b="1" i="0" dirty="0">
                <a:solidFill>
                  <a:srgbClr val="231F20"/>
                </a:solidFill>
                <a:effectLst/>
                <a:latin typeface="ReithSans"/>
              </a:rPr>
              <a:t>24 different time zones</a:t>
            </a:r>
            <a:r>
              <a:rPr lang="en-GB" b="0" i="0" dirty="0">
                <a:solidFill>
                  <a:srgbClr val="231F20"/>
                </a:solidFill>
                <a:effectLst/>
                <a:latin typeface="ReithSans"/>
              </a:rPr>
              <a:t>. One for each hour in a day.</a:t>
            </a:r>
          </a:p>
          <a:p>
            <a:pPr marL="0" indent="0" algn="l">
              <a:buNone/>
            </a:pPr>
            <a:r>
              <a:rPr lang="en-GB" b="0" i="0" dirty="0">
                <a:solidFill>
                  <a:srgbClr val="231F20"/>
                </a:solidFill>
                <a:effectLst/>
                <a:latin typeface="ReithSans"/>
              </a:rPr>
              <a:t>Very large countries that are spread out across many time zones, such as Russia or the USA, are divided into separate time zones. Most smaller countries keep to the same time zone even if part of them falls outside a meridian line. Some Countries, like China and India have half past the hour in their time zone. </a:t>
            </a:r>
          </a:p>
          <a:p>
            <a:endParaRPr lang="en-GB" dirty="0"/>
          </a:p>
        </p:txBody>
      </p:sp>
      <p:pic>
        <p:nvPicPr>
          <p:cNvPr id="4" name="Recorded Sound">
            <a:hlinkClick r:id="" action="ppaction://media"/>
            <a:extLst>
              <a:ext uri="{FF2B5EF4-FFF2-40B4-BE49-F238E27FC236}">
                <a16:creationId xmlns:a16="http://schemas.microsoft.com/office/drawing/2014/main" id="{2B0F773A-EDC1-478F-9AD2-6E716334CB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pic>
        <p:nvPicPr>
          <p:cNvPr id="5" name="Recorded Sound">
            <a:hlinkClick r:id="" action="ppaction://media"/>
            <a:extLst>
              <a:ext uri="{FF2B5EF4-FFF2-40B4-BE49-F238E27FC236}">
                <a16:creationId xmlns:a16="http://schemas.microsoft.com/office/drawing/2014/main" id="{3AA7B751-2BF3-4B46-82D3-58CB5C239632}"/>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1840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9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91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15</TotalTime>
  <Words>322</Words>
  <Application>Microsoft Office PowerPoint</Application>
  <PresentationFormat>Widescreen</PresentationFormat>
  <Paragraphs>18</Paragraphs>
  <Slides>4</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Avenir Next LT Pro</vt:lpstr>
      <vt:lpstr>Posterama</vt:lpstr>
      <vt:lpstr>ReithSans</vt:lpstr>
      <vt:lpstr>SineVTI</vt:lpstr>
      <vt:lpstr>Geography - Time Zones </vt:lpstr>
      <vt:lpstr>What are time zones? </vt:lpstr>
      <vt:lpstr>This diagram shows the Prime Meridian that runs through London. Each of the red lines show the imaginary lines that run from North to South and divide the world into time zones. </vt:lpstr>
      <vt:lpstr>Times in Different Parts of the World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 Time Zones</dc:title>
  <dc:creator>Christina Hall</dc:creator>
  <cp:lastModifiedBy>Harris, Nikki</cp:lastModifiedBy>
  <cp:revision>3</cp:revision>
  <dcterms:created xsi:type="dcterms:W3CDTF">2021-01-13T15:48:13Z</dcterms:created>
  <dcterms:modified xsi:type="dcterms:W3CDTF">2021-01-18T15:15:20Z</dcterms:modified>
</cp:coreProperties>
</file>