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BCC41-3730-44A8-A686-32581DE5FB3E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F8F9-4696-4C3C-A22F-70E6977AEE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36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BCC41-3730-44A8-A686-32581DE5FB3E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F8F9-4696-4C3C-A22F-70E6977AEE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646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BCC41-3730-44A8-A686-32581DE5FB3E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F8F9-4696-4C3C-A22F-70E6977AEE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4281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BCC41-3730-44A8-A686-32581DE5FB3E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F8F9-4696-4C3C-A22F-70E6977AEE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6129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BCC41-3730-44A8-A686-32581DE5FB3E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F8F9-4696-4C3C-A22F-70E6977AEE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9925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BCC41-3730-44A8-A686-32581DE5FB3E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F8F9-4696-4C3C-A22F-70E6977AEE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4053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BCC41-3730-44A8-A686-32581DE5FB3E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F8F9-4696-4C3C-A22F-70E6977AEE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620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BCC41-3730-44A8-A686-32581DE5FB3E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F8F9-4696-4C3C-A22F-70E6977AEE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01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BCC41-3730-44A8-A686-32581DE5FB3E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F8F9-4696-4C3C-A22F-70E6977AEE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1358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BCC41-3730-44A8-A686-32581DE5FB3E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F8F9-4696-4C3C-A22F-70E6977AEE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917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BCC41-3730-44A8-A686-32581DE5FB3E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F8F9-4696-4C3C-A22F-70E6977AEE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703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5BCC41-3730-44A8-A686-32581DE5FB3E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8CF8F9-4696-4C3C-A22F-70E6977AEE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4754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5623" y="2374129"/>
            <a:ext cx="9144000" cy="1655762"/>
          </a:xfrm>
        </p:spPr>
        <p:txBody>
          <a:bodyPr/>
          <a:lstStyle/>
          <a:p>
            <a:endParaRPr lang="en-GB" dirty="0" smtClean="0"/>
          </a:p>
          <a:p>
            <a:r>
              <a:rPr lang="en-GB" sz="4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To find fractions of an amount</a:t>
            </a:r>
            <a:endParaRPr lang="en-GB" sz="40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7963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Today we are looking at find fractions of an amount.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017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To find a fraction of an amount we need to look carefully at both parts of the fraction.</a:t>
            </a:r>
          </a:p>
          <a:p>
            <a:pPr marL="0" indent="0">
              <a:buNone/>
            </a:pPr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Lets look at the question </a:t>
            </a:r>
          </a:p>
          <a:p>
            <a:pPr marL="0" indent="0">
              <a:buNone/>
            </a:pP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How can I work this out? Have a think to yourself first.</a:t>
            </a:r>
          </a:p>
          <a:p>
            <a:pPr marL="514350" indent="-514350">
              <a:buAutoNum type="arabicParenR"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</p:txBody>
      </p:sp>
      <p:grpSp>
        <p:nvGrpSpPr>
          <p:cNvPr id="7" name="Group 6"/>
          <p:cNvGrpSpPr/>
          <p:nvPr/>
        </p:nvGrpSpPr>
        <p:grpSpPr>
          <a:xfrm>
            <a:off x="5882999" y="3545159"/>
            <a:ext cx="1993902" cy="629914"/>
            <a:chOff x="3409636" y="3033320"/>
            <a:chExt cx="1162364" cy="393869"/>
          </a:xfrm>
        </p:grpSpPr>
        <p:grpSp>
          <p:nvGrpSpPr>
            <p:cNvPr id="8" name="Group 7"/>
            <p:cNvGrpSpPr/>
            <p:nvPr/>
          </p:nvGrpSpPr>
          <p:grpSpPr>
            <a:xfrm>
              <a:off x="3409636" y="3080788"/>
              <a:ext cx="293615" cy="346401"/>
              <a:chOff x="2390480" y="2933747"/>
              <a:chExt cx="293615" cy="346401"/>
            </a:xfrm>
          </p:grpSpPr>
          <p:sp>
            <p:nvSpPr>
              <p:cNvPr id="10" name="TextBox 9"/>
              <p:cNvSpPr txBox="1"/>
              <p:nvPr/>
            </p:nvSpPr>
            <p:spPr>
              <a:xfrm>
                <a:off x="2390480" y="2933747"/>
                <a:ext cx="293615" cy="3464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1800"/>
                  </a:lnSpc>
                </a:pPr>
                <a:r>
                  <a:rPr lang="en-GB" dirty="0"/>
                  <a:t>1</a:t>
                </a:r>
                <a:r>
                  <a:rPr lang="en-GB" dirty="0"/>
                  <a:t/>
                </a:r>
                <a:br>
                  <a:rPr lang="en-GB" dirty="0"/>
                </a:br>
                <a:r>
                  <a:rPr lang="en-GB" dirty="0" smtClean="0"/>
                  <a:t>5</a:t>
                </a:r>
                <a:endParaRPr lang="en-GB" dirty="0"/>
              </a:p>
            </p:txBody>
          </p:sp>
          <p:cxnSp>
            <p:nvCxnSpPr>
              <p:cNvPr id="11" name="Straight Connector 10"/>
              <p:cNvCxnSpPr/>
              <p:nvPr/>
            </p:nvCxnSpPr>
            <p:spPr>
              <a:xfrm>
                <a:off x="2474251" y="3090972"/>
                <a:ext cx="126074" cy="0"/>
              </a:xfrm>
              <a:prstGeom prst="line">
                <a:avLst/>
              </a:prstGeom>
              <a:ln w="19050">
                <a:solidFill>
                  <a:schemeClr val="tx1">
                    <a:lumMod val="90000"/>
                    <a:lumOff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xtBox 8"/>
            <p:cNvSpPr txBox="1"/>
            <p:nvPr/>
          </p:nvSpPr>
          <p:spPr>
            <a:xfrm>
              <a:off x="3619481" y="3033320"/>
              <a:ext cx="952519" cy="2309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of </a:t>
              </a:r>
              <a:r>
                <a:rPr lang="en-GB" dirty="0" smtClean="0"/>
                <a:t>15 </a:t>
              </a:r>
              <a:r>
                <a:rPr lang="en-GB" dirty="0"/>
                <a:t>=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00135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Today we are looking at find fractions of an amount.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199" y="1956253"/>
            <a:ext cx="10515600" cy="490174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To find a fraction of an amount we need to look carefully at both parts of the fraction.</a:t>
            </a: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Lets look at the question  </a:t>
            </a:r>
          </a:p>
          <a:p>
            <a:pPr marL="514350" indent="-514350">
              <a:buAutoNum type="arabicParenR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We make a bar model of 5 parts (the denominator)</a:t>
            </a:r>
          </a:p>
          <a:p>
            <a:pPr marL="514350" indent="-514350">
              <a:buAutoNum type="arabicParenR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We share 15 (the total) between the 5 parts, that’s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each</a:t>
            </a:r>
          </a:p>
          <a:p>
            <a:pPr marL="514350" indent="-514350">
              <a:buAutoNum type="arabicParenR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We circle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part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(the numerator) to find the answer</a:t>
            </a:r>
          </a:p>
          <a:p>
            <a:pPr marL="514350" indent="-514350">
              <a:buAutoNum type="arabicParenR"/>
            </a:pPr>
            <a:endParaRPr lang="en-GB" dirty="0"/>
          </a:p>
          <a:p>
            <a:pPr marL="514350" indent="-514350">
              <a:buAutoNum type="arabicParenR"/>
            </a:pPr>
            <a:endParaRPr lang="en-GB" dirty="0" smtClean="0"/>
          </a:p>
          <a:p>
            <a:pPr marL="514350" indent="-514350">
              <a:buAutoNum type="arabicParenR"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So we know   </a:t>
            </a:r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1182911" y="5213288"/>
          <a:ext cx="8679545" cy="5213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5909">
                  <a:extLst>
                    <a:ext uri="{9D8B030D-6E8A-4147-A177-3AD203B41FA5}">
                      <a16:colId xmlns:a16="http://schemas.microsoft.com/office/drawing/2014/main" val="2805127459"/>
                    </a:ext>
                  </a:extLst>
                </a:gridCol>
                <a:gridCol w="1735909">
                  <a:extLst>
                    <a:ext uri="{9D8B030D-6E8A-4147-A177-3AD203B41FA5}">
                      <a16:colId xmlns:a16="http://schemas.microsoft.com/office/drawing/2014/main" val="2032688715"/>
                    </a:ext>
                  </a:extLst>
                </a:gridCol>
                <a:gridCol w="1735909">
                  <a:extLst>
                    <a:ext uri="{9D8B030D-6E8A-4147-A177-3AD203B41FA5}">
                      <a16:colId xmlns:a16="http://schemas.microsoft.com/office/drawing/2014/main" val="210514738"/>
                    </a:ext>
                  </a:extLst>
                </a:gridCol>
                <a:gridCol w="1735909">
                  <a:extLst>
                    <a:ext uri="{9D8B030D-6E8A-4147-A177-3AD203B41FA5}">
                      <a16:colId xmlns:a16="http://schemas.microsoft.com/office/drawing/2014/main" val="26019823"/>
                    </a:ext>
                  </a:extLst>
                </a:gridCol>
                <a:gridCol w="1735909">
                  <a:extLst>
                    <a:ext uri="{9D8B030D-6E8A-4147-A177-3AD203B41FA5}">
                      <a16:colId xmlns:a16="http://schemas.microsoft.com/office/drawing/2014/main" val="1938605235"/>
                    </a:ext>
                  </a:extLst>
                </a:gridCol>
              </a:tblGrid>
              <a:tr h="521305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1342959"/>
                  </a:ext>
                </a:extLst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838201" y="5029200"/>
            <a:ext cx="1644842" cy="70539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7" name="Group 16"/>
          <p:cNvGrpSpPr/>
          <p:nvPr/>
        </p:nvGrpSpPr>
        <p:grpSpPr>
          <a:xfrm>
            <a:off x="4210954" y="2482541"/>
            <a:ext cx="1993902" cy="629914"/>
            <a:chOff x="3409636" y="3033320"/>
            <a:chExt cx="1162364" cy="393869"/>
          </a:xfrm>
        </p:grpSpPr>
        <p:grpSp>
          <p:nvGrpSpPr>
            <p:cNvPr id="18" name="Group 17"/>
            <p:cNvGrpSpPr/>
            <p:nvPr/>
          </p:nvGrpSpPr>
          <p:grpSpPr>
            <a:xfrm>
              <a:off x="3409636" y="3080788"/>
              <a:ext cx="293615" cy="346401"/>
              <a:chOff x="2390480" y="2933747"/>
              <a:chExt cx="293615" cy="346401"/>
            </a:xfrm>
          </p:grpSpPr>
          <p:sp>
            <p:nvSpPr>
              <p:cNvPr id="20" name="TextBox 19"/>
              <p:cNvSpPr txBox="1"/>
              <p:nvPr/>
            </p:nvSpPr>
            <p:spPr>
              <a:xfrm>
                <a:off x="2390480" y="2933747"/>
                <a:ext cx="293615" cy="3464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1800"/>
                  </a:lnSpc>
                </a:pPr>
                <a:r>
                  <a:rPr lang="en-GB" dirty="0"/>
                  <a:t>1</a:t>
                </a:r>
                <a:r>
                  <a:rPr lang="en-GB" dirty="0"/>
                  <a:t/>
                </a:r>
                <a:br>
                  <a:rPr lang="en-GB" dirty="0"/>
                </a:br>
                <a:r>
                  <a:rPr lang="en-GB" dirty="0" smtClean="0"/>
                  <a:t>5</a:t>
                </a:r>
                <a:endParaRPr lang="en-GB" dirty="0"/>
              </a:p>
            </p:txBody>
          </p:sp>
          <p:cxnSp>
            <p:nvCxnSpPr>
              <p:cNvPr id="21" name="Straight Connector 20"/>
              <p:cNvCxnSpPr/>
              <p:nvPr/>
            </p:nvCxnSpPr>
            <p:spPr>
              <a:xfrm>
                <a:off x="2474251" y="3090972"/>
                <a:ext cx="126074" cy="0"/>
              </a:xfrm>
              <a:prstGeom prst="line">
                <a:avLst/>
              </a:prstGeom>
              <a:ln w="19050">
                <a:solidFill>
                  <a:schemeClr val="tx1">
                    <a:lumMod val="90000"/>
                    <a:lumOff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" name="TextBox 18"/>
            <p:cNvSpPr txBox="1"/>
            <p:nvPr/>
          </p:nvSpPr>
          <p:spPr>
            <a:xfrm>
              <a:off x="3619481" y="3033320"/>
              <a:ext cx="952519" cy="2309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of </a:t>
              </a:r>
              <a:r>
                <a:rPr lang="en-GB" dirty="0" smtClean="0"/>
                <a:t>15 </a:t>
              </a:r>
              <a:r>
                <a:rPr lang="en-GB" dirty="0"/>
                <a:t>=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2339342" y="6199770"/>
            <a:ext cx="1963088" cy="553999"/>
            <a:chOff x="3409636" y="3080788"/>
            <a:chExt cx="1144400" cy="346401"/>
          </a:xfrm>
        </p:grpSpPr>
        <p:grpSp>
          <p:nvGrpSpPr>
            <p:cNvPr id="23" name="Group 22"/>
            <p:cNvGrpSpPr/>
            <p:nvPr/>
          </p:nvGrpSpPr>
          <p:grpSpPr>
            <a:xfrm>
              <a:off x="3409636" y="3080788"/>
              <a:ext cx="293615" cy="346401"/>
              <a:chOff x="2390480" y="2933747"/>
              <a:chExt cx="293615" cy="346401"/>
            </a:xfrm>
          </p:grpSpPr>
          <p:sp>
            <p:nvSpPr>
              <p:cNvPr id="25" name="TextBox 24"/>
              <p:cNvSpPr txBox="1"/>
              <p:nvPr/>
            </p:nvSpPr>
            <p:spPr>
              <a:xfrm>
                <a:off x="2390480" y="2933747"/>
                <a:ext cx="293615" cy="3464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1800"/>
                  </a:lnSpc>
                </a:pPr>
                <a:r>
                  <a:rPr lang="en-GB" dirty="0"/>
                  <a:t>1</a:t>
                </a:r>
                <a:r>
                  <a:rPr lang="en-GB" dirty="0"/>
                  <a:t/>
                </a:r>
                <a:br>
                  <a:rPr lang="en-GB" dirty="0"/>
                </a:br>
                <a:r>
                  <a:rPr lang="en-GB" dirty="0" smtClean="0"/>
                  <a:t>5</a:t>
                </a:r>
                <a:endParaRPr lang="en-GB" dirty="0"/>
              </a:p>
            </p:txBody>
          </p:sp>
          <p:cxnSp>
            <p:nvCxnSpPr>
              <p:cNvPr id="26" name="Straight Connector 25"/>
              <p:cNvCxnSpPr/>
              <p:nvPr/>
            </p:nvCxnSpPr>
            <p:spPr>
              <a:xfrm>
                <a:off x="2474251" y="3090972"/>
                <a:ext cx="126074" cy="0"/>
              </a:xfrm>
              <a:prstGeom prst="line">
                <a:avLst/>
              </a:prstGeom>
              <a:ln w="19050">
                <a:solidFill>
                  <a:schemeClr val="tx1">
                    <a:lumMod val="90000"/>
                    <a:lumOff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4" name="TextBox 23"/>
            <p:cNvSpPr txBox="1"/>
            <p:nvPr/>
          </p:nvSpPr>
          <p:spPr>
            <a:xfrm>
              <a:off x="3601517" y="3080788"/>
              <a:ext cx="952519" cy="2309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of </a:t>
              </a:r>
              <a:r>
                <a:rPr lang="en-GB" dirty="0" smtClean="0"/>
                <a:t>15 </a:t>
              </a:r>
              <a:r>
                <a:rPr lang="en-GB" dirty="0" smtClean="0"/>
                <a:t>=3</a:t>
              </a:r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3220902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Lets look at another question</a:t>
            </a:r>
            <a:endParaRPr lang="en-GB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4508" y="1690688"/>
            <a:ext cx="10515600" cy="435133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dirty="0"/>
              <a:t> 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514350" indent="-514350">
              <a:buAutoNum type="arabicParenR"/>
            </a:pPr>
            <a:r>
              <a:rPr lang="en-GB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We make a bar model of 4 parts (the denominator)</a:t>
            </a:r>
          </a:p>
          <a:p>
            <a:pPr marL="514350" indent="-514350">
              <a:buAutoNum type="arabicParenR"/>
            </a:pPr>
            <a:r>
              <a:rPr lang="en-GB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We share 20 (the total) between the 4 parts, that’s 5 each</a:t>
            </a:r>
          </a:p>
          <a:p>
            <a:pPr marL="514350" indent="-514350">
              <a:buAutoNum type="arabicParenR"/>
            </a:pPr>
            <a:r>
              <a:rPr lang="en-GB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We circle </a:t>
            </a:r>
            <a:r>
              <a:rPr lang="en-GB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1 part </a:t>
            </a:r>
            <a:r>
              <a:rPr lang="en-GB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(the numerator) to find the </a:t>
            </a:r>
            <a:r>
              <a:rPr lang="en-GB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answer</a:t>
            </a:r>
          </a:p>
          <a:p>
            <a:pPr marL="0" indent="0">
              <a:buNone/>
            </a:pP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arenR"/>
            </a:pP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arenR"/>
            </a:pPr>
            <a:endParaRPr lang="en-GB" dirty="0" smtClean="0"/>
          </a:p>
          <a:p>
            <a:pPr marL="514350" indent="-514350">
              <a:buAutoNum type="arabicParenR"/>
            </a:pPr>
            <a:endParaRPr lang="en-GB" dirty="0"/>
          </a:p>
          <a:p>
            <a:pPr marL="514350" indent="-514350">
              <a:buAutoNum type="arabicParenR"/>
            </a:pPr>
            <a:endParaRPr lang="en-GB" dirty="0"/>
          </a:p>
          <a:p>
            <a:pPr marL="514350" indent="-514350">
              <a:buAutoNum type="arabicParenR"/>
            </a:pPr>
            <a:endParaRPr lang="en-GB" dirty="0" smtClean="0"/>
          </a:p>
          <a:p>
            <a:pPr marL="514350" indent="-514350">
              <a:buAutoNum type="arabicParenR"/>
            </a:pPr>
            <a:endParaRPr lang="en-GB" dirty="0"/>
          </a:p>
          <a:p>
            <a:pPr marL="514350" indent="-514350">
              <a:buAutoNum type="arabicParenR"/>
            </a:pPr>
            <a:r>
              <a:rPr lang="en-GB" dirty="0" smtClean="0"/>
              <a:t>So </a:t>
            </a:r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7257162"/>
              </p:ext>
            </p:extLst>
          </p:nvPr>
        </p:nvGraphicFramePr>
        <p:xfrm>
          <a:off x="1888308" y="3689386"/>
          <a:ext cx="8128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12402293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24470891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600128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7831535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00000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00000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00000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00000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9234292"/>
                  </a:ext>
                </a:extLst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1262583" y="3464476"/>
            <a:ext cx="2643211" cy="914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" name="Group 5"/>
          <p:cNvGrpSpPr/>
          <p:nvPr/>
        </p:nvGrpSpPr>
        <p:grpSpPr>
          <a:xfrm>
            <a:off x="838201" y="1723431"/>
            <a:ext cx="1993904" cy="553999"/>
            <a:chOff x="3409636" y="3080788"/>
            <a:chExt cx="1162365" cy="346401"/>
          </a:xfrm>
        </p:grpSpPr>
        <p:grpSp>
          <p:nvGrpSpPr>
            <p:cNvPr id="7" name="Group 6"/>
            <p:cNvGrpSpPr/>
            <p:nvPr/>
          </p:nvGrpSpPr>
          <p:grpSpPr>
            <a:xfrm>
              <a:off x="3409636" y="3080788"/>
              <a:ext cx="293615" cy="346401"/>
              <a:chOff x="2390480" y="2933747"/>
              <a:chExt cx="293615" cy="346401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2390480" y="2933747"/>
                <a:ext cx="293615" cy="3464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1800"/>
                  </a:lnSpc>
                </a:pPr>
                <a:r>
                  <a:rPr lang="en-GB" dirty="0"/>
                  <a:t>1</a:t>
                </a:r>
                <a:r>
                  <a:rPr lang="en-GB" dirty="0"/>
                  <a:t/>
                </a:r>
                <a:br>
                  <a:rPr lang="en-GB" dirty="0"/>
                </a:br>
                <a:r>
                  <a:rPr lang="en-GB" dirty="0"/>
                  <a:t>4</a:t>
                </a:r>
              </a:p>
            </p:txBody>
          </p:sp>
          <p:cxnSp>
            <p:nvCxnSpPr>
              <p:cNvPr id="10" name="Straight Connector 9"/>
              <p:cNvCxnSpPr/>
              <p:nvPr/>
            </p:nvCxnSpPr>
            <p:spPr>
              <a:xfrm>
                <a:off x="2474251" y="3090972"/>
                <a:ext cx="126074" cy="0"/>
              </a:xfrm>
              <a:prstGeom prst="line">
                <a:avLst/>
              </a:prstGeom>
              <a:ln w="19050">
                <a:solidFill>
                  <a:schemeClr val="tx1">
                    <a:lumMod val="90000"/>
                    <a:lumOff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" name="TextBox 7"/>
            <p:cNvSpPr txBox="1"/>
            <p:nvPr/>
          </p:nvSpPr>
          <p:spPr>
            <a:xfrm>
              <a:off x="3619482" y="3087120"/>
              <a:ext cx="952519" cy="2309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of </a:t>
              </a:r>
              <a:r>
                <a:rPr lang="en-GB" dirty="0" smtClean="0"/>
                <a:t>20 </a:t>
              </a:r>
              <a:r>
                <a:rPr lang="en-GB" dirty="0"/>
                <a:t>=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587236" y="5598665"/>
            <a:ext cx="1993904" cy="553999"/>
            <a:chOff x="3409636" y="3080788"/>
            <a:chExt cx="1162365" cy="346401"/>
          </a:xfrm>
        </p:grpSpPr>
        <p:grpSp>
          <p:nvGrpSpPr>
            <p:cNvPr id="22" name="Group 21"/>
            <p:cNvGrpSpPr/>
            <p:nvPr/>
          </p:nvGrpSpPr>
          <p:grpSpPr>
            <a:xfrm>
              <a:off x="3409636" y="3080788"/>
              <a:ext cx="293615" cy="346401"/>
              <a:chOff x="2390480" y="2933747"/>
              <a:chExt cx="293615" cy="346401"/>
            </a:xfrm>
          </p:grpSpPr>
          <p:sp>
            <p:nvSpPr>
              <p:cNvPr id="24" name="TextBox 23"/>
              <p:cNvSpPr txBox="1"/>
              <p:nvPr/>
            </p:nvSpPr>
            <p:spPr>
              <a:xfrm>
                <a:off x="2390480" y="2933747"/>
                <a:ext cx="293615" cy="3464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1800"/>
                  </a:lnSpc>
                </a:pPr>
                <a:r>
                  <a:rPr lang="en-GB" dirty="0"/>
                  <a:t>1</a:t>
                </a:r>
                <a:r>
                  <a:rPr lang="en-GB" dirty="0"/>
                  <a:t/>
                </a:r>
                <a:br>
                  <a:rPr lang="en-GB" dirty="0"/>
                </a:br>
                <a:r>
                  <a:rPr lang="en-GB" dirty="0"/>
                  <a:t>4</a:t>
                </a:r>
              </a:p>
            </p:txBody>
          </p:sp>
          <p:cxnSp>
            <p:nvCxnSpPr>
              <p:cNvPr id="25" name="Straight Connector 24"/>
              <p:cNvCxnSpPr/>
              <p:nvPr/>
            </p:nvCxnSpPr>
            <p:spPr>
              <a:xfrm>
                <a:off x="2474251" y="3090972"/>
                <a:ext cx="126074" cy="0"/>
              </a:xfrm>
              <a:prstGeom prst="line">
                <a:avLst/>
              </a:prstGeom>
              <a:ln w="19050">
                <a:solidFill>
                  <a:schemeClr val="tx1">
                    <a:lumMod val="90000"/>
                    <a:lumOff val="1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" name="TextBox 22"/>
            <p:cNvSpPr txBox="1"/>
            <p:nvPr/>
          </p:nvSpPr>
          <p:spPr>
            <a:xfrm>
              <a:off x="3619482" y="3087120"/>
              <a:ext cx="952519" cy="2309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of </a:t>
              </a:r>
              <a:r>
                <a:rPr lang="en-GB" dirty="0" smtClean="0"/>
                <a:t>20 </a:t>
              </a:r>
              <a:r>
                <a:rPr lang="en-GB" dirty="0" smtClean="0"/>
                <a:t>=5</a:t>
              </a:r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1003170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2329" y="890330"/>
            <a:ext cx="10515600" cy="901972"/>
          </a:xfrm>
        </p:spPr>
        <p:txBody>
          <a:bodyPr/>
          <a:lstStyle/>
          <a:p>
            <a:r>
              <a:rPr lang="en-GB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Now it’s your turn</a:t>
            </a:r>
            <a:endParaRPr lang="en-GB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38200" y="3218849"/>
            <a:ext cx="10515600" cy="9019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4400" dirty="0" smtClean="0">
                <a:latin typeface="Arial" panose="020B0604020202020204" pitchFamily="34" charset="0"/>
                <a:cs typeface="Arial" panose="020B0604020202020204" pitchFamily="34" charset="0"/>
              </a:rPr>
              <a:t>Complete your sheet ‘To find fractions of an amount’</a:t>
            </a:r>
          </a:p>
          <a:p>
            <a:endParaRPr lang="en-GB" sz="1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531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234</Words>
  <Application>Microsoft Office PowerPoint</Application>
  <PresentationFormat>Widescreen</PresentationFormat>
  <Paragraphs>54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Today we are looking at find fractions of an amount.</vt:lpstr>
      <vt:lpstr>Today we are looking at find fractions of an amount.</vt:lpstr>
      <vt:lpstr>Lets look at another question</vt:lpstr>
      <vt:lpstr>Now it’s your turn</vt:lpstr>
    </vt:vector>
  </TitlesOfParts>
  <Company>International House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Conroy, Bekki</dc:creator>
  <cp:lastModifiedBy>Conroy, Bekki</cp:lastModifiedBy>
  <cp:revision>5</cp:revision>
  <dcterms:created xsi:type="dcterms:W3CDTF">2021-02-02T13:00:44Z</dcterms:created>
  <dcterms:modified xsi:type="dcterms:W3CDTF">2021-02-02T14:14:41Z</dcterms:modified>
</cp:coreProperties>
</file>