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65" r:id="rId2"/>
    <p:sldId id="266" r:id="rId3"/>
    <p:sldId id="267" r:id="rId4"/>
    <p:sldId id="268" r:id="rId5"/>
    <p:sldId id="269" r:id="rId6"/>
    <p:sldId id="271" r:id="rId7"/>
    <p:sldId id="270" r:id="rId8"/>
    <p:sldId id="272" r:id="rId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45C8F4"/>
    <a:srgbClr val="805799"/>
    <a:srgbClr val="28235B"/>
    <a:srgbClr val="D93627"/>
    <a:srgbClr val="F36639"/>
    <a:srgbClr val="FFEA39"/>
    <a:srgbClr val="679940"/>
    <a:srgbClr val="C0E7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3773" autoAdjust="0"/>
  </p:normalViewPr>
  <p:slideViewPr>
    <p:cSldViewPr snapToGrid="0">
      <p:cViewPr varScale="1">
        <p:scale>
          <a:sx n="79" d="100"/>
          <a:sy n="79" d="100"/>
        </p:scale>
        <p:origin x="954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8FA4F-DEA3-4F8A-9950-6353BF572D4A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2D5AB-4541-4AE9-96E8-D732873C51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699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13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58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52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22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46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669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18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32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199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07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30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2899D-1EDC-48F5-B466-64C1635A35E8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3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tif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10" Type="http://schemas.openxmlformats.org/officeDocument/2006/relationships/image" Target="../media/image1.png"/><Relationship Id="rId4" Type="http://schemas.openxmlformats.org/officeDocument/2006/relationships/image" Target="../media/image2.tiff"/><Relationship Id="rId9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tif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C8E0F3-2BC8-8F44-AA65-9ACA92B600B4}"/>
              </a:ext>
            </a:extLst>
          </p:cNvPr>
          <p:cNvSpPr txBox="1"/>
          <p:nvPr/>
        </p:nvSpPr>
        <p:spPr>
          <a:xfrm>
            <a:off x="0" y="0"/>
            <a:ext cx="9906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Today we will be looking at symmetry in art. We have looked at this in maths before. Can you remember what symmetry is?</a:t>
            </a:r>
          </a:p>
          <a:p>
            <a:pPr algn="ctr"/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Hint: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3BB472-2B59-2440-B58F-D8D4C3302D11}"/>
              </a:ext>
            </a:extLst>
          </p:cNvPr>
          <p:cNvSpPr/>
          <p:nvPr/>
        </p:nvSpPr>
        <p:spPr>
          <a:xfrm>
            <a:off x="0" y="4131205"/>
            <a:ext cx="540000" cy="54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8A0166-AEBF-8E4D-A412-C101D6A81A09}"/>
              </a:ext>
            </a:extLst>
          </p:cNvPr>
          <p:cNvSpPr/>
          <p:nvPr/>
        </p:nvSpPr>
        <p:spPr>
          <a:xfrm>
            <a:off x="722670" y="4131205"/>
            <a:ext cx="900000" cy="5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FC4A7D-C2A5-C649-B502-7130212128DF}"/>
              </a:ext>
            </a:extLst>
          </p:cNvPr>
          <p:cNvSpPr/>
          <p:nvPr/>
        </p:nvSpPr>
        <p:spPr>
          <a:xfrm>
            <a:off x="1805340" y="4131205"/>
            <a:ext cx="540000" cy="5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BA329F-6155-CC4C-82DB-B3BE2DD398A2}"/>
              </a:ext>
            </a:extLst>
          </p:cNvPr>
          <p:cNvCxnSpPr>
            <a:cxnSpLocks/>
          </p:cNvCxnSpPr>
          <p:nvPr/>
        </p:nvCxnSpPr>
        <p:spPr>
          <a:xfrm>
            <a:off x="2528010" y="3464215"/>
            <a:ext cx="0" cy="2020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3C5174F-BE88-5C40-B0F9-0E6AE9A6E8C3}"/>
              </a:ext>
            </a:extLst>
          </p:cNvPr>
          <p:cNvSpPr/>
          <p:nvPr/>
        </p:nvSpPr>
        <p:spPr>
          <a:xfrm>
            <a:off x="2710681" y="4131205"/>
            <a:ext cx="540000" cy="5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813C6C-C354-254D-995B-850CB0945F04}"/>
              </a:ext>
            </a:extLst>
          </p:cNvPr>
          <p:cNvSpPr/>
          <p:nvPr/>
        </p:nvSpPr>
        <p:spPr>
          <a:xfrm>
            <a:off x="3433351" y="4131205"/>
            <a:ext cx="900000" cy="5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F80304C-5263-3043-AF86-222BA5487CBC}"/>
              </a:ext>
            </a:extLst>
          </p:cNvPr>
          <p:cNvSpPr/>
          <p:nvPr/>
        </p:nvSpPr>
        <p:spPr>
          <a:xfrm>
            <a:off x="4517745" y="4131205"/>
            <a:ext cx="540000" cy="54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C53268-4371-554E-8ABA-132172657554}"/>
              </a:ext>
            </a:extLst>
          </p:cNvPr>
          <p:cNvSpPr/>
          <p:nvPr/>
        </p:nvSpPr>
        <p:spPr>
          <a:xfrm>
            <a:off x="8454445" y="5302900"/>
            <a:ext cx="1080000" cy="10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DF7ABA5-3FA6-024D-A22E-196C0EA2EC39}"/>
              </a:ext>
            </a:extLst>
          </p:cNvPr>
          <p:cNvSpPr/>
          <p:nvPr/>
        </p:nvSpPr>
        <p:spPr>
          <a:xfrm>
            <a:off x="8454445" y="3934479"/>
            <a:ext cx="1080000" cy="10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17469C4-47D1-4543-A78A-645A6BD20436}"/>
              </a:ext>
            </a:extLst>
          </p:cNvPr>
          <p:cNvSpPr/>
          <p:nvPr/>
        </p:nvSpPr>
        <p:spPr>
          <a:xfrm>
            <a:off x="8454445" y="2566058"/>
            <a:ext cx="1080000" cy="10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9B11FB6-DBEC-CA4D-841D-6E2BF14FBF12}"/>
              </a:ext>
            </a:extLst>
          </p:cNvPr>
          <p:cNvCxnSpPr>
            <a:cxnSpLocks/>
            <a:stCxn id="21" idx="1"/>
            <a:endCxn id="21" idx="5"/>
          </p:cNvCxnSpPr>
          <p:nvPr/>
        </p:nvCxnSpPr>
        <p:spPr>
          <a:xfrm>
            <a:off x="8612607" y="4092641"/>
            <a:ext cx="763676" cy="7636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382C99-B7FA-4949-A1E0-36253757B33D}"/>
              </a:ext>
            </a:extLst>
          </p:cNvPr>
          <p:cNvCxnSpPr>
            <a:cxnSpLocks/>
            <a:stCxn id="22" idx="0"/>
            <a:endCxn id="22" idx="4"/>
          </p:cNvCxnSpPr>
          <p:nvPr/>
        </p:nvCxnSpPr>
        <p:spPr>
          <a:xfrm>
            <a:off x="8994445" y="2566058"/>
            <a:ext cx="0" cy="108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3A8279C-057B-C04A-96B2-09467ECC9213}"/>
              </a:ext>
            </a:extLst>
          </p:cNvPr>
          <p:cNvCxnSpPr>
            <a:cxnSpLocks/>
          </p:cNvCxnSpPr>
          <p:nvPr/>
        </p:nvCxnSpPr>
        <p:spPr>
          <a:xfrm flipH="1" flipV="1">
            <a:off x="8790038" y="5332396"/>
            <a:ext cx="457200" cy="97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184B5AF-2FFC-434C-98C4-0FE8EF54A2E4}"/>
              </a:ext>
            </a:extLst>
          </p:cNvPr>
          <p:cNvSpPr txBox="1"/>
          <p:nvPr/>
        </p:nvSpPr>
        <p:spPr>
          <a:xfrm>
            <a:off x="942276" y="5484744"/>
            <a:ext cx="3171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Line of symmetry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C91981-75C0-A643-851A-D486F40AD7E2}"/>
              </a:ext>
            </a:extLst>
          </p:cNvPr>
          <p:cNvSpPr txBox="1"/>
          <p:nvPr/>
        </p:nvSpPr>
        <p:spPr>
          <a:xfrm>
            <a:off x="5618571" y="3709496"/>
            <a:ext cx="3171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Lines of symmetry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E8D58FB-8D18-1A49-B4D1-131E364C98B2}"/>
              </a:ext>
            </a:extLst>
          </p:cNvPr>
          <p:cNvCxnSpPr>
            <a:cxnSpLocks/>
          </p:cNvCxnSpPr>
          <p:nvPr/>
        </p:nvCxnSpPr>
        <p:spPr>
          <a:xfrm>
            <a:off x="7908367" y="4141665"/>
            <a:ext cx="1054581" cy="3033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9321B9A-F183-3A4D-9AF7-6FD7F57A2EF0}"/>
              </a:ext>
            </a:extLst>
          </p:cNvPr>
          <p:cNvCxnSpPr>
            <a:cxnSpLocks/>
          </p:cNvCxnSpPr>
          <p:nvPr/>
        </p:nvCxnSpPr>
        <p:spPr>
          <a:xfrm>
            <a:off x="7750205" y="4220185"/>
            <a:ext cx="1039833" cy="11122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D44E81D-12B2-4F4A-9E25-BBC2565D1667}"/>
              </a:ext>
            </a:extLst>
          </p:cNvPr>
          <p:cNvCxnSpPr>
            <a:cxnSpLocks/>
          </p:cNvCxnSpPr>
          <p:nvPr/>
        </p:nvCxnSpPr>
        <p:spPr>
          <a:xfrm flipV="1">
            <a:off x="7973047" y="3042137"/>
            <a:ext cx="1021398" cy="6616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Audio 54">
            <a:hlinkClick r:id="" action="ppaction://media"/>
            <a:extLst>
              <a:ext uri="{FF2B5EF4-FFF2-40B4-BE49-F238E27FC236}">
                <a16:creationId xmlns:a16="http://schemas.microsoft.com/office/drawing/2014/main" id="{784E543C-36E9-744D-90B3-C480A1921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95"/>
    </mc:Choice>
    <mc:Fallback xmlns="">
      <p:transition spd="slow" advTm="22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C8E0F3-2BC8-8F44-AA65-9ACA92B600B4}"/>
              </a:ext>
            </a:extLst>
          </p:cNvPr>
          <p:cNvSpPr txBox="1"/>
          <p:nvPr/>
        </p:nvSpPr>
        <p:spPr>
          <a:xfrm>
            <a:off x="0" y="0"/>
            <a:ext cx="9906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Symmetry is where a line can be drawn down the middle and both sides of a shape (or a picture, or a pattern) will be the same. The opposite sides are like a reflection of each other in a mirror.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3BB472-2B59-2440-B58F-D8D4C3302D11}"/>
              </a:ext>
            </a:extLst>
          </p:cNvPr>
          <p:cNvSpPr/>
          <p:nvPr/>
        </p:nvSpPr>
        <p:spPr>
          <a:xfrm>
            <a:off x="0" y="4131205"/>
            <a:ext cx="540000" cy="54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8A0166-AEBF-8E4D-A412-C101D6A81A09}"/>
              </a:ext>
            </a:extLst>
          </p:cNvPr>
          <p:cNvSpPr/>
          <p:nvPr/>
        </p:nvSpPr>
        <p:spPr>
          <a:xfrm>
            <a:off x="722670" y="4131205"/>
            <a:ext cx="900000" cy="5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FC4A7D-C2A5-C649-B502-7130212128DF}"/>
              </a:ext>
            </a:extLst>
          </p:cNvPr>
          <p:cNvSpPr/>
          <p:nvPr/>
        </p:nvSpPr>
        <p:spPr>
          <a:xfrm>
            <a:off x="1805340" y="4131205"/>
            <a:ext cx="540000" cy="5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BA329F-6155-CC4C-82DB-B3BE2DD398A2}"/>
              </a:ext>
            </a:extLst>
          </p:cNvPr>
          <p:cNvCxnSpPr>
            <a:cxnSpLocks/>
          </p:cNvCxnSpPr>
          <p:nvPr/>
        </p:nvCxnSpPr>
        <p:spPr>
          <a:xfrm>
            <a:off x="2528010" y="3464215"/>
            <a:ext cx="0" cy="2020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3C5174F-BE88-5C40-B0F9-0E6AE9A6E8C3}"/>
              </a:ext>
            </a:extLst>
          </p:cNvPr>
          <p:cNvSpPr/>
          <p:nvPr/>
        </p:nvSpPr>
        <p:spPr>
          <a:xfrm>
            <a:off x="2710681" y="4131205"/>
            <a:ext cx="540000" cy="5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813C6C-C354-254D-995B-850CB0945F04}"/>
              </a:ext>
            </a:extLst>
          </p:cNvPr>
          <p:cNvSpPr/>
          <p:nvPr/>
        </p:nvSpPr>
        <p:spPr>
          <a:xfrm>
            <a:off x="3433351" y="4131205"/>
            <a:ext cx="900000" cy="5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F80304C-5263-3043-AF86-222BA5487CBC}"/>
              </a:ext>
            </a:extLst>
          </p:cNvPr>
          <p:cNvSpPr/>
          <p:nvPr/>
        </p:nvSpPr>
        <p:spPr>
          <a:xfrm>
            <a:off x="4517745" y="4131205"/>
            <a:ext cx="540000" cy="54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C53268-4371-554E-8ABA-132172657554}"/>
              </a:ext>
            </a:extLst>
          </p:cNvPr>
          <p:cNvSpPr/>
          <p:nvPr/>
        </p:nvSpPr>
        <p:spPr>
          <a:xfrm>
            <a:off x="8454445" y="5302900"/>
            <a:ext cx="1080000" cy="10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DF7ABA5-3FA6-024D-A22E-196C0EA2EC39}"/>
              </a:ext>
            </a:extLst>
          </p:cNvPr>
          <p:cNvSpPr/>
          <p:nvPr/>
        </p:nvSpPr>
        <p:spPr>
          <a:xfrm>
            <a:off x="8454445" y="3934479"/>
            <a:ext cx="1080000" cy="10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17469C4-47D1-4543-A78A-645A6BD20436}"/>
              </a:ext>
            </a:extLst>
          </p:cNvPr>
          <p:cNvSpPr/>
          <p:nvPr/>
        </p:nvSpPr>
        <p:spPr>
          <a:xfrm>
            <a:off x="8454445" y="2566058"/>
            <a:ext cx="1080000" cy="10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9B11FB6-DBEC-CA4D-841D-6E2BF14FBF12}"/>
              </a:ext>
            </a:extLst>
          </p:cNvPr>
          <p:cNvCxnSpPr>
            <a:cxnSpLocks/>
            <a:stCxn id="21" idx="1"/>
            <a:endCxn id="21" idx="5"/>
          </p:cNvCxnSpPr>
          <p:nvPr/>
        </p:nvCxnSpPr>
        <p:spPr>
          <a:xfrm>
            <a:off x="8612607" y="4092641"/>
            <a:ext cx="763676" cy="7636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382C99-B7FA-4949-A1E0-36253757B33D}"/>
              </a:ext>
            </a:extLst>
          </p:cNvPr>
          <p:cNvCxnSpPr>
            <a:cxnSpLocks/>
            <a:stCxn id="22" idx="0"/>
            <a:endCxn id="22" idx="4"/>
          </p:cNvCxnSpPr>
          <p:nvPr/>
        </p:nvCxnSpPr>
        <p:spPr>
          <a:xfrm>
            <a:off x="8994445" y="2566058"/>
            <a:ext cx="0" cy="108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3A8279C-057B-C04A-96B2-09467ECC9213}"/>
              </a:ext>
            </a:extLst>
          </p:cNvPr>
          <p:cNvCxnSpPr>
            <a:cxnSpLocks/>
          </p:cNvCxnSpPr>
          <p:nvPr/>
        </p:nvCxnSpPr>
        <p:spPr>
          <a:xfrm flipH="1" flipV="1">
            <a:off x="8790038" y="5332396"/>
            <a:ext cx="457200" cy="97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184B5AF-2FFC-434C-98C4-0FE8EF54A2E4}"/>
              </a:ext>
            </a:extLst>
          </p:cNvPr>
          <p:cNvSpPr txBox="1"/>
          <p:nvPr/>
        </p:nvSpPr>
        <p:spPr>
          <a:xfrm>
            <a:off x="942276" y="5484744"/>
            <a:ext cx="3171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Line of symmetry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C91981-75C0-A643-851A-D486F40AD7E2}"/>
              </a:ext>
            </a:extLst>
          </p:cNvPr>
          <p:cNvSpPr txBox="1"/>
          <p:nvPr/>
        </p:nvSpPr>
        <p:spPr>
          <a:xfrm>
            <a:off x="5618571" y="3709496"/>
            <a:ext cx="3171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Lines of symmetry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E8D58FB-8D18-1A49-B4D1-131E364C98B2}"/>
              </a:ext>
            </a:extLst>
          </p:cNvPr>
          <p:cNvCxnSpPr>
            <a:cxnSpLocks/>
          </p:cNvCxnSpPr>
          <p:nvPr/>
        </p:nvCxnSpPr>
        <p:spPr>
          <a:xfrm>
            <a:off x="7908367" y="4141665"/>
            <a:ext cx="1054581" cy="3033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9321B9A-F183-3A4D-9AF7-6FD7F57A2EF0}"/>
              </a:ext>
            </a:extLst>
          </p:cNvPr>
          <p:cNvCxnSpPr>
            <a:cxnSpLocks/>
          </p:cNvCxnSpPr>
          <p:nvPr/>
        </p:nvCxnSpPr>
        <p:spPr>
          <a:xfrm>
            <a:off x="7750205" y="4220185"/>
            <a:ext cx="1039833" cy="11122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D44E81D-12B2-4F4A-9E25-BBC2565D1667}"/>
              </a:ext>
            </a:extLst>
          </p:cNvPr>
          <p:cNvCxnSpPr>
            <a:cxnSpLocks/>
          </p:cNvCxnSpPr>
          <p:nvPr/>
        </p:nvCxnSpPr>
        <p:spPr>
          <a:xfrm flipV="1">
            <a:off x="7973047" y="3042137"/>
            <a:ext cx="1021398" cy="6616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B1DCD2-2FA1-D747-AABB-BD2F4FD08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1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90"/>
    </mc:Choice>
    <mc:Fallback xmlns="">
      <p:transition spd="slow" advTm="43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C8E0F3-2BC8-8F44-AA65-9ACA92B600B4}"/>
              </a:ext>
            </a:extLst>
          </p:cNvPr>
          <p:cNvSpPr txBox="1"/>
          <p:nvPr/>
        </p:nvSpPr>
        <p:spPr>
          <a:xfrm>
            <a:off x="0" y="0"/>
            <a:ext cx="9906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u="sng" dirty="0">
                <a:latin typeface="Arial" panose="020B0604020202020204" pitchFamily="34" charset="0"/>
                <a:cs typeface="Arial" panose="020B0604020202020204" pitchFamily="34" charset="0"/>
              </a:rPr>
              <a:t>Symmetry in real life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You can even use a mirror to check for symmetry!</a:t>
            </a:r>
            <a:r>
              <a:rPr lang="en-GB" sz="2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A5AE8-5DDF-C242-972E-E7A4B5F29A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355"/>
          <a:stretch/>
        </p:blipFill>
        <p:spPr>
          <a:xfrm>
            <a:off x="0" y="1138773"/>
            <a:ext cx="3478223" cy="2802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7B63DD-F194-3146-9EE4-F67A4899A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175" y="1108122"/>
            <a:ext cx="4245825" cy="2832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EB5FCF-A46D-0A4D-94D9-2840B34091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772"/>
          <a:stretch/>
        </p:blipFill>
        <p:spPr>
          <a:xfrm>
            <a:off x="4070557" y="4101488"/>
            <a:ext cx="3676948" cy="2578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422033-B20B-E940-9847-A0241ABF7F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76" r="5635"/>
          <a:stretch/>
        </p:blipFill>
        <p:spPr>
          <a:xfrm>
            <a:off x="3607895" y="1138773"/>
            <a:ext cx="1922608" cy="28022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96060A-790D-E64D-BDF3-118125833F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4672" y="4336025"/>
            <a:ext cx="2181328" cy="2181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6BF738-455C-774F-ADFC-9C0A322332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101487"/>
            <a:ext cx="4129548" cy="25781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612F6EB-41DA-794C-9BF6-CC86818E1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6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0"/>
    </mc:Choice>
    <mc:Fallback xmlns="">
      <p:transition spd="slow" advTm="10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301765-E0F0-CD42-A604-AE06EEB085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42"/>
          <a:stretch/>
        </p:blipFill>
        <p:spPr>
          <a:xfrm>
            <a:off x="0" y="1451676"/>
            <a:ext cx="2625213" cy="26157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04784A-A5D1-784F-B444-785A70D4764B}"/>
              </a:ext>
            </a:extLst>
          </p:cNvPr>
          <p:cNvSpPr txBox="1"/>
          <p:nvPr/>
        </p:nvSpPr>
        <p:spPr>
          <a:xfrm>
            <a:off x="0" y="0"/>
            <a:ext cx="990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u="sng" dirty="0">
                <a:latin typeface="Arial" panose="020B0604020202020204" pitchFamily="34" charset="0"/>
                <a:cs typeface="Arial" panose="020B0604020202020204" pitchFamily="34" charset="0"/>
              </a:rPr>
              <a:t>Symmetry in art and pattern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Look at the lines of symmetry. There can be more than one! Can you see that each side is the same reflection of the other?</a:t>
            </a:r>
            <a:endParaRPr lang="en-GB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97738C-F524-AF49-8BCB-DF9BB39D6FD3}"/>
              </a:ext>
            </a:extLst>
          </p:cNvPr>
          <p:cNvCxnSpPr>
            <a:cxnSpLocks/>
          </p:cNvCxnSpPr>
          <p:nvPr/>
        </p:nvCxnSpPr>
        <p:spPr>
          <a:xfrm>
            <a:off x="1327356" y="1331129"/>
            <a:ext cx="0" cy="28574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0D030419-4CB9-5C41-B4B7-8A71AF5334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42"/>
          <a:stretch/>
        </p:blipFill>
        <p:spPr>
          <a:xfrm>
            <a:off x="2762865" y="1456655"/>
            <a:ext cx="2625213" cy="261572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725E25-944B-814B-B243-C49F2AEEA3CA}"/>
              </a:ext>
            </a:extLst>
          </p:cNvPr>
          <p:cNvCxnSpPr>
            <a:cxnSpLocks noChangeAspect="1"/>
          </p:cNvCxnSpPr>
          <p:nvPr/>
        </p:nvCxnSpPr>
        <p:spPr>
          <a:xfrm>
            <a:off x="2718619" y="1407431"/>
            <a:ext cx="2709790" cy="2700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2631D9F7-F898-3B44-AE29-AF29C550A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815" y="1451676"/>
            <a:ext cx="2615730" cy="261573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AF2068D-0FCC-3445-A664-CC3D62472604}"/>
              </a:ext>
            </a:extLst>
          </p:cNvPr>
          <p:cNvCxnSpPr>
            <a:cxnSpLocks/>
          </p:cNvCxnSpPr>
          <p:nvPr/>
        </p:nvCxnSpPr>
        <p:spPr>
          <a:xfrm>
            <a:off x="6803925" y="1331129"/>
            <a:ext cx="0" cy="28574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B4B4FD0A-B4F9-164B-A7BB-18B8F29A11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16" t="7266" r="6624" b="6625"/>
          <a:stretch/>
        </p:blipFill>
        <p:spPr>
          <a:xfrm>
            <a:off x="1496964" y="4127159"/>
            <a:ext cx="2721075" cy="270374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5F7FD9E-ECD1-B246-9F08-6FDE2A93F0B2}"/>
              </a:ext>
            </a:extLst>
          </p:cNvPr>
          <p:cNvCxnSpPr>
            <a:cxnSpLocks/>
            <a:stCxn id="24" idx="0"/>
            <a:endCxn id="24" idx="2"/>
          </p:cNvCxnSpPr>
          <p:nvPr/>
        </p:nvCxnSpPr>
        <p:spPr>
          <a:xfrm>
            <a:off x="2857502" y="4127159"/>
            <a:ext cx="0" cy="2703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54F499A3-4793-004C-A748-33378B17B9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8980" y="4121607"/>
            <a:ext cx="2715329" cy="2709295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8A0C138-FCBE-D440-A518-D337FB20E4CE}"/>
              </a:ext>
            </a:extLst>
          </p:cNvPr>
          <p:cNvCxnSpPr>
            <a:cxnSpLocks/>
          </p:cNvCxnSpPr>
          <p:nvPr/>
        </p:nvCxnSpPr>
        <p:spPr>
          <a:xfrm>
            <a:off x="6092317" y="4107431"/>
            <a:ext cx="0" cy="2703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7DE45850-75A0-FD47-961D-69EC6D539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7"/>
    </mc:Choice>
    <mc:Fallback xmlns="">
      <p:transition spd="slow" advTm="14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B04784A-A5D1-784F-B444-785A70D4764B}"/>
              </a:ext>
            </a:extLst>
          </p:cNvPr>
          <p:cNvSpPr txBox="1"/>
          <p:nvPr/>
        </p:nvSpPr>
        <p:spPr>
          <a:xfrm>
            <a:off x="0" y="0"/>
            <a:ext cx="990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u="sng" dirty="0">
                <a:latin typeface="Arial" panose="020B0604020202020204" pitchFamily="34" charset="0"/>
                <a:cs typeface="Arial" panose="020B0604020202020204" pitchFamily="34" charset="0"/>
              </a:rPr>
              <a:t>Finish a symmetrical pattern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Look at the line of symmetry. What would go on the other side to make the pattern symmetrical?</a:t>
            </a:r>
            <a:endParaRPr lang="en-GB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29FC58-FD8D-6240-B8A6-697EF5BED402}"/>
              </a:ext>
            </a:extLst>
          </p:cNvPr>
          <p:cNvCxnSpPr>
            <a:cxnSpLocks/>
          </p:cNvCxnSpPr>
          <p:nvPr/>
        </p:nvCxnSpPr>
        <p:spPr>
          <a:xfrm>
            <a:off x="4953000" y="1768150"/>
            <a:ext cx="0" cy="48096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FC22AE5-FDD7-C240-BBF2-31C089470B8A}"/>
              </a:ext>
            </a:extLst>
          </p:cNvPr>
          <p:cNvSpPr/>
          <p:nvPr/>
        </p:nvSpPr>
        <p:spPr>
          <a:xfrm>
            <a:off x="4070554" y="2227007"/>
            <a:ext cx="720000" cy="7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AFC8B2-CD0E-DA47-83F3-D1C230A66D08}"/>
              </a:ext>
            </a:extLst>
          </p:cNvPr>
          <p:cNvSpPr/>
          <p:nvPr/>
        </p:nvSpPr>
        <p:spPr>
          <a:xfrm>
            <a:off x="4070554" y="4167868"/>
            <a:ext cx="720000" cy="7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4" name="Chord 3">
            <a:extLst>
              <a:ext uri="{FF2B5EF4-FFF2-40B4-BE49-F238E27FC236}">
                <a16:creationId xmlns:a16="http://schemas.microsoft.com/office/drawing/2014/main" id="{58E9E695-8BEC-4543-8090-AE4F7F968FE7}"/>
              </a:ext>
            </a:extLst>
          </p:cNvPr>
          <p:cNvSpPr/>
          <p:nvPr/>
        </p:nvSpPr>
        <p:spPr>
          <a:xfrm>
            <a:off x="4593000" y="3197955"/>
            <a:ext cx="720000" cy="720000"/>
          </a:xfrm>
          <a:prstGeom prst="chord">
            <a:avLst>
              <a:gd name="adj1" fmla="val 5445180"/>
              <a:gd name="adj2" fmla="val 1620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14F3F0D6-F1BD-AD49-8B1D-E46F5F726765}"/>
              </a:ext>
            </a:extLst>
          </p:cNvPr>
          <p:cNvSpPr/>
          <p:nvPr/>
        </p:nvSpPr>
        <p:spPr>
          <a:xfrm flipH="1">
            <a:off x="4593000" y="5347760"/>
            <a:ext cx="360000" cy="72000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4380AD-9AC6-9A44-9364-D2676C7E3B8A}"/>
              </a:ext>
            </a:extLst>
          </p:cNvPr>
          <p:cNvSpPr/>
          <p:nvPr/>
        </p:nvSpPr>
        <p:spPr>
          <a:xfrm>
            <a:off x="3710554" y="4887868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6267FF4-8569-C541-A974-BC6FEC536102}"/>
              </a:ext>
            </a:extLst>
          </p:cNvPr>
          <p:cNvSpPr/>
          <p:nvPr/>
        </p:nvSpPr>
        <p:spPr>
          <a:xfrm>
            <a:off x="3710554" y="3831460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306AED-D71E-B449-9DFE-A54D3126B153}"/>
              </a:ext>
            </a:extLst>
          </p:cNvPr>
          <p:cNvSpPr/>
          <p:nvPr/>
        </p:nvSpPr>
        <p:spPr>
          <a:xfrm>
            <a:off x="3710554" y="2946603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E3C48FB-20FD-CB4E-9799-062C199DD54F}"/>
              </a:ext>
            </a:extLst>
          </p:cNvPr>
          <p:cNvSpPr/>
          <p:nvPr/>
        </p:nvSpPr>
        <p:spPr>
          <a:xfrm>
            <a:off x="3710554" y="1882150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494879-FEC1-9D45-82B6-053A981D1DE1}"/>
              </a:ext>
            </a:extLst>
          </p:cNvPr>
          <p:cNvSpPr/>
          <p:nvPr/>
        </p:nvSpPr>
        <p:spPr>
          <a:xfrm>
            <a:off x="4250554" y="4347868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587C920-31CA-E840-A909-50853055CA5F}"/>
              </a:ext>
            </a:extLst>
          </p:cNvPr>
          <p:cNvSpPr/>
          <p:nvPr/>
        </p:nvSpPr>
        <p:spPr>
          <a:xfrm>
            <a:off x="4254000" y="2407007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14AD14-72D9-8449-BDC3-551C3184FDDC}"/>
              </a:ext>
            </a:extLst>
          </p:cNvPr>
          <p:cNvSpPr/>
          <p:nvPr/>
        </p:nvSpPr>
        <p:spPr>
          <a:xfrm>
            <a:off x="3710554" y="5944276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6408B0D-71C6-C540-AD8E-29A9A1890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3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2"/>
    </mc:Choice>
    <mc:Fallback xmlns="">
      <p:transition spd="slow" advTm="8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B04784A-A5D1-784F-B444-785A70D4764B}"/>
              </a:ext>
            </a:extLst>
          </p:cNvPr>
          <p:cNvSpPr txBox="1"/>
          <p:nvPr/>
        </p:nvSpPr>
        <p:spPr>
          <a:xfrm>
            <a:off x="0" y="0"/>
            <a:ext cx="9906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u="sng" dirty="0">
                <a:latin typeface="Arial" panose="020B0604020202020204" pitchFamily="34" charset="0"/>
                <a:cs typeface="Arial" panose="020B0604020202020204" pitchFamily="34" charset="0"/>
              </a:rPr>
              <a:t>Finish a symmetrical pattern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Finish the circle and triangle on the line of symmetry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Add the white squares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Add the black squares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29FC58-FD8D-6240-B8A6-697EF5BED402}"/>
              </a:ext>
            </a:extLst>
          </p:cNvPr>
          <p:cNvCxnSpPr>
            <a:cxnSpLocks/>
          </p:cNvCxnSpPr>
          <p:nvPr/>
        </p:nvCxnSpPr>
        <p:spPr>
          <a:xfrm>
            <a:off x="4953000" y="1768150"/>
            <a:ext cx="0" cy="48096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FC22AE5-FDD7-C240-BBF2-31C089470B8A}"/>
              </a:ext>
            </a:extLst>
          </p:cNvPr>
          <p:cNvSpPr/>
          <p:nvPr/>
        </p:nvSpPr>
        <p:spPr>
          <a:xfrm>
            <a:off x="4070554" y="2227007"/>
            <a:ext cx="720000" cy="7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AFC8B2-CD0E-DA47-83F3-D1C230A66D08}"/>
              </a:ext>
            </a:extLst>
          </p:cNvPr>
          <p:cNvSpPr/>
          <p:nvPr/>
        </p:nvSpPr>
        <p:spPr>
          <a:xfrm>
            <a:off x="4070554" y="4167868"/>
            <a:ext cx="720000" cy="7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4" name="Chord 3">
            <a:extLst>
              <a:ext uri="{FF2B5EF4-FFF2-40B4-BE49-F238E27FC236}">
                <a16:creationId xmlns:a16="http://schemas.microsoft.com/office/drawing/2014/main" id="{58E9E695-8BEC-4543-8090-AE4F7F968FE7}"/>
              </a:ext>
            </a:extLst>
          </p:cNvPr>
          <p:cNvSpPr/>
          <p:nvPr/>
        </p:nvSpPr>
        <p:spPr>
          <a:xfrm>
            <a:off x="4593000" y="3197955"/>
            <a:ext cx="720000" cy="720000"/>
          </a:xfrm>
          <a:prstGeom prst="chord">
            <a:avLst>
              <a:gd name="adj1" fmla="val 5445180"/>
              <a:gd name="adj2" fmla="val 1620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14F3F0D6-F1BD-AD49-8B1D-E46F5F726765}"/>
              </a:ext>
            </a:extLst>
          </p:cNvPr>
          <p:cNvSpPr/>
          <p:nvPr/>
        </p:nvSpPr>
        <p:spPr>
          <a:xfrm flipH="1">
            <a:off x="4593000" y="5347760"/>
            <a:ext cx="360000" cy="72000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4380AD-9AC6-9A44-9364-D2676C7E3B8A}"/>
              </a:ext>
            </a:extLst>
          </p:cNvPr>
          <p:cNvSpPr/>
          <p:nvPr/>
        </p:nvSpPr>
        <p:spPr>
          <a:xfrm>
            <a:off x="3710554" y="4887868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6267FF4-8569-C541-A974-BC6FEC536102}"/>
              </a:ext>
            </a:extLst>
          </p:cNvPr>
          <p:cNvSpPr/>
          <p:nvPr/>
        </p:nvSpPr>
        <p:spPr>
          <a:xfrm>
            <a:off x="3710554" y="3831460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306AED-D71E-B449-9DFE-A54D3126B153}"/>
              </a:ext>
            </a:extLst>
          </p:cNvPr>
          <p:cNvSpPr/>
          <p:nvPr/>
        </p:nvSpPr>
        <p:spPr>
          <a:xfrm>
            <a:off x="3710554" y="2946603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E3C48FB-20FD-CB4E-9799-062C199DD54F}"/>
              </a:ext>
            </a:extLst>
          </p:cNvPr>
          <p:cNvSpPr/>
          <p:nvPr/>
        </p:nvSpPr>
        <p:spPr>
          <a:xfrm>
            <a:off x="3710554" y="1882150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494879-FEC1-9D45-82B6-053A981D1DE1}"/>
              </a:ext>
            </a:extLst>
          </p:cNvPr>
          <p:cNvSpPr/>
          <p:nvPr/>
        </p:nvSpPr>
        <p:spPr>
          <a:xfrm>
            <a:off x="4250554" y="4347868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587C920-31CA-E840-A909-50853055CA5F}"/>
              </a:ext>
            </a:extLst>
          </p:cNvPr>
          <p:cNvSpPr/>
          <p:nvPr/>
        </p:nvSpPr>
        <p:spPr>
          <a:xfrm>
            <a:off x="4254000" y="2407007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4" name="Chord 13">
            <a:extLst>
              <a:ext uri="{FF2B5EF4-FFF2-40B4-BE49-F238E27FC236}">
                <a16:creationId xmlns:a16="http://schemas.microsoft.com/office/drawing/2014/main" id="{A9B17A76-B484-E848-B665-7477FE3D7080}"/>
              </a:ext>
            </a:extLst>
          </p:cNvPr>
          <p:cNvSpPr/>
          <p:nvPr/>
        </p:nvSpPr>
        <p:spPr>
          <a:xfrm rot="10800000">
            <a:off x="4593000" y="3203217"/>
            <a:ext cx="720000" cy="720000"/>
          </a:xfrm>
          <a:prstGeom prst="chord">
            <a:avLst>
              <a:gd name="adj1" fmla="val 5445180"/>
              <a:gd name="adj2" fmla="val 1620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F0E70E1E-5E59-2342-B05A-D78E25703C94}"/>
              </a:ext>
            </a:extLst>
          </p:cNvPr>
          <p:cNvSpPr/>
          <p:nvPr/>
        </p:nvSpPr>
        <p:spPr>
          <a:xfrm>
            <a:off x="4959251" y="5347760"/>
            <a:ext cx="360000" cy="72000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43BB20-5001-0C4E-9540-156D7777A2DA}"/>
              </a:ext>
            </a:extLst>
          </p:cNvPr>
          <p:cNvSpPr/>
          <p:nvPr/>
        </p:nvSpPr>
        <p:spPr>
          <a:xfrm>
            <a:off x="5145077" y="2242150"/>
            <a:ext cx="720000" cy="7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95A81B-6C1B-234B-91DA-390A619F1796}"/>
              </a:ext>
            </a:extLst>
          </p:cNvPr>
          <p:cNvSpPr/>
          <p:nvPr/>
        </p:nvSpPr>
        <p:spPr>
          <a:xfrm>
            <a:off x="5145077" y="4183011"/>
            <a:ext cx="720000" cy="7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DDB8B8-C316-E941-8F54-68614EB8F376}"/>
              </a:ext>
            </a:extLst>
          </p:cNvPr>
          <p:cNvSpPr/>
          <p:nvPr/>
        </p:nvSpPr>
        <p:spPr>
          <a:xfrm>
            <a:off x="5325077" y="4363011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43B7FC-33C8-0F42-A71D-DF75DF46FA55}"/>
              </a:ext>
            </a:extLst>
          </p:cNvPr>
          <p:cNvSpPr/>
          <p:nvPr/>
        </p:nvSpPr>
        <p:spPr>
          <a:xfrm>
            <a:off x="5328523" y="2422150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69991C-CE29-D949-B923-4591D4611F6E}"/>
              </a:ext>
            </a:extLst>
          </p:cNvPr>
          <p:cNvSpPr/>
          <p:nvPr/>
        </p:nvSpPr>
        <p:spPr>
          <a:xfrm>
            <a:off x="5889389" y="4883155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E70398-6D53-E444-BFBA-8EE86B3F011E}"/>
              </a:ext>
            </a:extLst>
          </p:cNvPr>
          <p:cNvSpPr/>
          <p:nvPr/>
        </p:nvSpPr>
        <p:spPr>
          <a:xfrm>
            <a:off x="5889389" y="3826747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DC2A7-0EFD-034E-9922-636DDA3735EF}"/>
              </a:ext>
            </a:extLst>
          </p:cNvPr>
          <p:cNvSpPr/>
          <p:nvPr/>
        </p:nvSpPr>
        <p:spPr>
          <a:xfrm>
            <a:off x="5889389" y="2941890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7E788AE-0430-3847-8C8C-541BECFC2ABC}"/>
              </a:ext>
            </a:extLst>
          </p:cNvPr>
          <p:cNvSpPr/>
          <p:nvPr/>
        </p:nvSpPr>
        <p:spPr>
          <a:xfrm>
            <a:off x="5889389" y="1877437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0458B9-C733-2C46-9A75-57B80995F0FC}"/>
              </a:ext>
            </a:extLst>
          </p:cNvPr>
          <p:cNvSpPr/>
          <p:nvPr/>
        </p:nvSpPr>
        <p:spPr>
          <a:xfrm>
            <a:off x="3710554" y="5944276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A032926-CC69-9047-B783-A646405D07E1}"/>
              </a:ext>
            </a:extLst>
          </p:cNvPr>
          <p:cNvSpPr/>
          <p:nvPr/>
        </p:nvSpPr>
        <p:spPr>
          <a:xfrm>
            <a:off x="5889389" y="5939563"/>
            <a:ext cx="360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192B7A-3D76-E944-A5E7-8C7EDD4CE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20"/>
    </mc:Choice>
    <mc:Fallback xmlns="">
      <p:transition spd="slow" advTm="24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C57AAE-82F4-FD42-9B5F-F32FF7D4D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356" y="1446550"/>
            <a:ext cx="4102100" cy="5232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04784A-A5D1-784F-B444-785A70D4764B}"/>
              </a:ext>
            </a:extLst>
          </p:cNvPr>
          <p:cNvSpPr txBox="1"/>
          <p:nvPr/>
        </p:nvSpPr>
        <p:spPr>
          <a:xfrm>
            <a:off x="0" y="0"/>
            <a:ext cx="990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u="sng" dirty="0">
                <a:latin typeface="Arial" panose="020B0604020202020204" pitchFamily="34" charset="0"/>
                <a:cs typeface="Arial" panose="020B0604020202020204" pitchFamily="34" charset="0"/>
              </a:rPr>
              <a:t>Finish a symmetrical image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Look at the line of symmetry. What would go on the other side to make the drawing symmetrical?</a:t>
            </a:r>
            <a:endParaRPr lang="en-GB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EC0A6E-B959-5549-9B7C-097A0B78250A}"/>
              </a:ext>
            </a:extLst>
          </p:cNvPr>
          <p:cNvCxnSpPr>
            <a:cxnSpLocks/>
          </p:cNvCxnSpPr>
          <p:nvPr/>
        </p:nvCxnSpPr>
        <p:spPr>
          <a:xfrm>
            <a:off x="4938252" y="1768150"/>
            <a:ext cx="0" cy="48096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D3217D4-F43A-984D-A5EB-3261F0899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8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8"/>
    </mc:Choice>
    <mc:Fallback xmlns="">
      <p:transition spd="slow" advTm="8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B44C5F-B390-B142-9225-64FA6F0DD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337459" y="1446550"/>
            <a:ext cx="4102100" cy="523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7D7162-D04E-E94F-B463-0ADAE24B8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356" y="1446550"/>
            <a:ext cx="4102100" cy="5232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04784A-A5D1-784F-B444-785A70D4764B}"/>
              </a:ext>
            </a:extLst>
          </p:cNvPr>
          <p:cNvSpPr txBox="1"/>
          <p:nvPr/>
        </p:nvSpPr>
        <p:spPr>
          <a:xfrm>
            <a:off x="0" y="0"/>
            <a:ext cx="990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u="sng" dirty="0">
                <a:latin typeface="Arial" panose="020B0604020202020204" pitchFamily="34" charset="0"/>
                <a:cs typeface="Arial" panose="020B0604020202020204" pitchFamily="34" charset="0"/>
              </a:rPr>
              <a:t>Finish a symmetrical image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Draw the butterfly outline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Add the patterns and lines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EC0A6E-B959-5549-9B7C-097A0B78250A}"/>
              </a:ext>
            </a:extLst>
          </p:cNvPr>
          <p:cNvCxnSpPr>
            <a:cxnSpLocks/>
          </p:cNvCxnSpPr>
          <p:nvPr/>
        </p:nvCxnSpPr>
        <p:spPr>
          <a:xfrm>
            <a:off x="4938252" y="1768150"/>
            <a:ext cx="0" cy="48096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B54292-24B6-614E-9D43-5ACB3FA21E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4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88"/>
    </mc:Choice>
    <mc:Fallback xmlns="">
      <p:transition spd="slow" advTm="15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635</TotalTime>
  <Words>216</Words>
  <Application>Microsoft Office PowerPoint</Application>
  <PresentationFormat>A4 Paper (210x297 mm)</PresentationFormat>
  <Paragraphs>23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Thom, Shona</dc:creator>
  <cp:lastModifiedBy>Linda Hall</cp:lastModifiedBy>
  <cp:revision>63</cp:revision>
  <dcterms:created xsi:type="dcterms:W3CDTF">2021-01-12T12:51:38Z</dcterms:created>
  <dcterms:modified xsi:type="dcterms:W3CDTF">2021-01-30T21:19:25Z</dcterms:modified>
</cp:coreProperties>
</file>