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8" r:id="rId2"/>
    <p:sldId id="264" r:id="rId3"/>
    <p:sldId id="279" r:id="rId4"/>
    <p:sldId id="280" r:id="rId5"/>
    <p:sldId id="281" r:id="rId6"/>
    <p:sldId id="282" r:id="rId7"/>
    <p:sldId id="283" r:id="rId8"/>
    <p:sldId id="285" r:id="rId9"/>
    <p:sldId id="286" r:id="rId10"/>
    <p:sldId id="287" r:id="rId11"/>
    <p:sldId id="288" r:id="rId12"/>
    <p:sldId id="291" r:id="rId13"/>
    <p:sldId id="292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Twinkl" panose="020B0604020202020204" charset="0"/>
      <p:regular r:id="rId21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743A"/>
    <a:srgbClr val="18A0DB"/>
    <a:srgbClr val="DE1E5A"/>
    <a:srgbClr val="BC0105"/>
    <a:srgbClr val="4DB1E3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2" autoAdjust="0"/>
    <p:restoredTop sz="94660"/>
  </p:normalViewPr>
  <p:slideViewPr>
    <p:cSldViewPr snapToGrid="0" showGuides="1">
      <p:cViewPr>
        <p:scale>
          <a:sx n="71" d="100"/>
          <a:sy n="71" d="100"/>
        </p:scale>
        <p:origin x="1326" y="5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topics-organised-events/topics-organised-events-world-wildlife-day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topics-organised-events/topics-organised-events-world-wildlife-day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 userDrawn="1"/>
        </p:nvSpPr>
        <p:spPr>
          <a:xfrm>
            <a:off x="214742" y="6045072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</p:cNvPr>
          <p:cNvSpPr/>
          <p:nvPr userDrawn="1"/>
        </p:nvSpPr>
        <p:spPr>
          <a:xfrm>
            <a:off x="205266" y="605677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14.m4a"/><Relationship Id="rId7" Type="http://schemas.openxmlformats.org/officeDocument/2006/relationships/slide" Target="slide8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18.jpeg"/><Relationship Id="rId5" Type="http://schemas.openxmlformats.org/officeDocument/2006/relationships/slideLayout" Target="../slideLayouts/slideLayout3.xml"/><Relationship Id="rId4" Type="http://schemas.openxmlformats.org/officeDocument/2006/relationships/audio" Target="../media/media14.m4a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2.png"/><Relationship Id="rId5" Type="http://schemas.openxmlformats.org/officeDocument/2006/relationships/slide" Target="slide8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2.png"/><Relationship Id="rId5" Type="http://schemas.openxmlformats.org/officeDocument/2006/relationships/slide" Target="slide8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2.png"/><Relationship Id="rId3" Type="http://schemas.openxmlformats.org/officeDocument/2006/relationships/audio" Target="../media/media3.m4a"/><Relationship Id="rId7" Type="http://schemas.openxmlformats.org/officeDocument/2006/relationships/slide" Target="slide5.xml"/><Relationship Id="rId12" Type="http://schemas.openxmlformats.org/officeDocument/2006/relationships/image" Target="../media/image7.jpeg"/><Relationship Id="rId2" Type="http://schemas.microsoft.com/office/2007/relationships/media" Target="../media/media3.m4a"/><Relationship Id="rId1" Type="http://schemas.openxmlformats.org/officeDocument/2006/relationships/tags" Target="../tags/tag1.xml"/><Relationship Id="rId6" Type="http://schemas.openxmlformats.org/officeDocument/2006/relationships/slide" Target="slide6.xml"/><Relationship Id="rId11" Type="http://schemas.openxmlformats.org/officeDocument/2006/relationships/image" Target="../media/image6.jpeg"/><Relationship Id="rId5" Type="http://schemas.openxmlformats.org/officeDocument/2006/relationships/slide" Target="slide7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9.png"/><Relationship Id="rId5" Type="http://schemas.openxmlformats.org/officeDocument/2006/relationships/slide" Target="slide3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6.m4a"/><Relationship Id="rId7" Type="http://schemas.openxmlformats.org/officeDocument/2006/relationships/slide" Target="slide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0.jpeg"/><Relationship Id="rId5" Type="http://schemas.openxmlformats.org/officeDocument/2006/relationships/slideLayout" Target="../slideLayouts/slideLayout3.xml"/><Relationship Id="rId4" Type="http://schemas.openxmlformats.org/officeDocument/2006/relationships/audio" Target="../media/media6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slide" Target="slide3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9.m4a"/><Relationship Id="rId7" Type="http://schemas.openxmlformats.org/officeDocument/2006/relationships/slide" Target="slide3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2.jpeg"/><Relationship Id="rId5" Type="http://schemas.openxmlformats.org/officeDocument/2006/relationships/slideLayout" Target="../slideLayouts/slideLayout3.xml"/><Relationship Id="rId4" Type="http://schemas.openxmlformats.org/officeDocument/2006/relationships/audio" Target="../media/media9.m4a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slide" Target="slide13.xml"/><Relationship Id="rId3" Type="http://schemas.openxmlformats.org/officeDocument/2006/relationships/audio" Target="../media/media10.m4a"/><Relationship Id="rId7" Type="http://schemas.openxmlformats.org/officeDocument/2006/relationships/slide" Target="slide9.xml"/><Relationship Id="rId12" Type="http://schemas.openxmlformats.org/officeDocument/2006/relationships/image" Target="../media/image16.jpeg"/><Relationship Id="rId2" Type="http://schemas.microsoft.com/office/2007/relationships/media" Target="../media/media10.m4a"/><Relationship Id="rId1" Type="http://schemas.openxmlformats.org/officeDocument/2006/relationships/tags" Target="../tags/tag2.xml"/><Relationship Id="rId6" Type="http://schemas.openxmlformats.org/officeDocument/2006/relationships/image" Target="../media/image13.jpeg"/><Relationship Id="rId11" Type="http://schemas.openxmlformats.org/officeDocument/2006/relationships/slide" Target="slide11.xml"/><Relationship Id="rId5" Type="http://schemas.openxmlformats.org/officeDocument/2006/relationships/slide" Target="slide12.xml"/><Relationship Id="rId10" Type="http://schemas.openxmlformats.org/officeDocument/2006/relationships/image" Target="../media/image15.jpeg"/><Relationship Id="rId4" Type="http://schemas.openxmlformats.org/officeDocument/2006/relationships/slideLayout" Target="../slideLayouts/slideLayout3.xml"/><Relationship Id="rId9" Type="http://schemas.openxmlformats.org/officeDocument/2006/relationships/slide" Target="slide10.xml"/><Relationship Id="rId1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12.m4a"/><Relationship Id="rId7" Type="http://schemas.openxmlformats.org/officeDocument/2006/relationships/slide" Target="slide8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17.jpeg"/><Relationship Id="rId5" Type="http://schemas.openxmlformats.org/officeDocument/2006/relationships/slideLayout" Target="../slideLayouts/slideLayout3.xml"/><Relationship Id="rId4" Type="http://schemas.openxmlformats.org/officeDocument/2006/relationships/audio" Target="../media/media12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8A88D3-8D2E-4337-8509-F7FF7756B35F}"/>
              </a:ext>
            </a:extLst>
          </p:cNvPr>
          <p:cNvSpPr txBox="1"/>
          <p:nvPr/>
        </p:nvSpPr>
        <p:spPr>
          <a:xfrm>
            <a:off x="333375" y="561975"/>
            <a:ext cx="75342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Learning intention: To learn about World Wildlife day. 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94F1609E-152B-4885-BE0F-F0E86716EE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28"/>
    </mc:Choice>
    <mc:Fallback>
      <p:transition spd="slow" advTm="48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765" y="497100"/>
            <a:ext cx="3826409" cy="1438671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Black Rhino</a:t>
            </a:r>
            <a:b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(Endangered)</a:t>
            </a:r>
            <a:br>
              <a:rPr lang="en-GB" sz="2400" b="0" dirty="0">
                <a:solidFill>
                  <a:schemeClr val="bg1"/>
                </a:solidFill>
                <a:latin typeface="+mn-lt"/>
              </a:rPr>
            </a:br>
            <a:endParaRPr lang="en-GB" sz="36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BB4A742-7F2A-4309-A233-F4C23AA4A3E4}"/>
              </a:ext>
            </a:extLst>
          </p:cNvPr>
          <p:cNvSpPr/>
          <p:nvPr/>
        </p:nvSpPr>
        <p:spPr>
          <a:xfrm>
            <a:off x="755650" y="1499375"/>
            <a:ext cx="7632700" cy="4593450"/>
          </a:xfrm>
          <a:prstGeom prst="roundRect">
            <a:avLst>
              <a:gd name="adj" fmla="val 3121"/>
            </a:avLst>
          </a:prstGeom>
          <a:solidFill>
            <a:schemeClr val="bg1"/>
          </a:solidFill>
          <a:ln w="38100">
            <a:solidFill>
              <a:srgbClr val="1174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: Rounded Corners 2"/>
          <p:cNvSpPr/>
          <p:nvPr/>
        </p:nvSpPr>
        <p:spPr>
          <a:xfrm>
            <a:off x="885352" y="3028147"/>
            <a:ext cx="2971237" cy="547779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Threats to the Black Rhino</a:t>
            </a:r>
          </a:p>
        </p:txBody>
      </p:sp>
      <p:sp>
        <p:nvSpPr>
          <p:cNvPr id="5" name="Rectangle 4"/>
          <p:cNvSpPr/>
          <p:nvPr/>
        </p:nvSpPr>
        <p:spPr>
          <a:xfrm>
            <a:off x="973005" y="1676106"/>
            <a:ext cx="4065719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buClr>
                <a:schemeClr val="dk1"/>
              </a:buClr>
              <a:buSzPts val="1800"/>
            </a:pPr>
            <a:r>
              <a:rPr lang="en-GB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black rhino is found mostly in southern African countries.</a:t>
            </a:r>
          </a:p>
          <a:p>
            <a:pPr lvl="0">
              <a:buClr>
                <a:schemeClr val="dk1"/>
              </a:buClr>
              <a:buSzPts val="1800"/>
            </a:pPr>
            <a:r>
              <a:rPr lang="en-GB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Black rhinos like to live alone and eat leaves, shoots and plants</a:t>
            </a:r>
            <a:r>
              <a:rPr lang="en-GB" dirty="0">
                <a:solidFill>
                  <a:schemeClr val="dk1"/>
                </a:solidFill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EC02B8-4128-4B71-838A-8AB3DD4AAFE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1627">
            <a:off x="5708316" y="1590628"/>
            <a:ext cx="2653345" cy="1768897"/>
          </a:xfrm>
          <a:prstGeom prst="rect">
            <a:avLst/>
          </a:prstGeom>
          <a:ln w="38100">
            <a:solidFill>
              <a:srgbClr val="11743A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C0D5A47-2819-4447-A07A-1493D32A987D}"/>
              </a:ext>
            </a:extLst>
          </p:cNvPr>
          <p:cNvSpPr/>
          <p:nvPr/>
        </p:nvSpPr>
        <p:spPr>
          <a:xfrm>
            <a:off x="1198358" y="3755899"/>
            <a:ext cx="36010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Humans are the only predators of the black rhino</a:t>
            </a:r>
            <a:r>
              <a:rPr lang="en-GB" dirty="0">
                <a:solidFill>
                  <a:schemeClr val="dk1"/>
                </a:solidFill>
              </a:rPr>
              <a:t>.</a:t>
            </a:r>
          </a:p>
        </p:txBody>
      </p:sp>
      <p:sp>
        <p:nvSpPr>
          <p:cNvPr id="12" name="Arrow: Left 11">
            <a:hlinkClick r:id="rId7" action="ppaction://hlinksldjump"/>
            <a:extLst>
              <a:ext uri="{FF2B5EF4-FFF2-40B4-BE49-F238E27FC236}">
                <a16:creationId xmlns:a16="http://schemas.microsoft.com/office/drawing/2014/main" id="{527B9572-DBBC-4E0D-B76C-9863B2FD2DF4}"/>
              </a:ext>
            </a:extLst>
          </p:cNvPr>
          <p:cNvSpPr/>
          <p:nvPr/>
        </p:nvSpPr>
        <p:spPr>
          <a:xfrm>
            <a:off x="7295628" y="5420452"/>
            <a:ext cx="966516" cy="556589"/>
          </a:xfrm>
          <a:prstGeom prst="leftArrow">
            <a:avLst/>
          </a:prstGeom>
          <a:solidFill>
            <a:srgbClr val="117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back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284A00-D690-4681-BC85-87E6A2288684}"/>
              </a:ext>
            </a:extLst>
          </p:cNvPr>
          <p:cNvSpPr/>
          <p:nvPr/>
        </p:nvSpPr>
        <p:spPr>
          <a:xfrm>
            <a:off x="1064426" y="4588786"/>
            <a:ext cx="7015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Rhinos are killed for their horns</a:t>
            </a:r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A78D0EDA-A751-4ECA-9E84-4F7E6CCB86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35EF08F-D9D5-4DF3-A6F2-CA87AA9F817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605346" y="56661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46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44"/>
    </mc:Choice>
    <mc:Fallback>
      <p:transition spd="slow" advTm="18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681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1" grpId="0" animBg="1"/>
      <p:bldP spid="2" grpId="0" animBg="1"/>
      <p:bldP spid="3" grpId="0" animBg="1"/>
      <p:bldP spid="5" grpId="0"/>
      <p:bldP spid="7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49" y="539679"/>
            <a:ext cx="3153056" cy="1438671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Orangutan</a:t>
            </a:r>
            <a:b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(Endangered)</a:t>
            </a:r>
            <a:br>
              <a:rPr lang="en-GB" sz="2400" b="0" dirty="0">
                <a:solidFill>
                  <a:schemeClr val="bg1"/>
                </a:solidFill>
                <a:latin typeface="+mn-lt"/>
              </a:rPr>
            </a:br>
            <a:endParaRPr lang="en-GB" sz="36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BB4A742-7F2A-4309-A233-F4C23AA4A3E4}"/>
              </a:ext>
            </a:extLst>
          </p:cNvPr>
          <p:cNvSpPr/>
          <p:nvPr/>
        </p:nvSpPr>
        <p:spPr>
          <a:xfrm>
            <a:off x="846250" y="1422720"/>
            <a:ext cx="7632700" cy="4593450"/>
          </a:xfrm>
          <a:prstGeom prst="roundRect">
            <a:avLst>
              <a:gd name="adj" fmla="val 3121"/>
            </a:avLst>
          </a:prstGeom>
          <a:solidFill>
            <a:schemeClr val="bg1"/>
          </a:solidFill>
          <a:ln w="38100">
            <a:solidFill>
              <a:srgbClr val="1174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973006" y="1676106"/>
            <a:ext cx="4513394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buClr>
                <a:schemeClr val="dk1"/>
              </a:buClr>
              <a:buSzPts val="1800"/>
            </a:pPr>
            <a:r>
              <a:rPr lang="en-GB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Orangutans are found in rainforests in Southeast Asia. </a:t>
            </a:r>
          </a:p>
          <a:p>
            <a:pPr lvl="0">
              <a:buClr>
                <a:schemeClr val="dk1"/>
              </a:buClr>
              <a:buSzPts val="1800"/>
            </a:pPr>
            <a:r>
              <a:rPr lang="en-GB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spend most of their time in trees, using their strong arms to swing from branch to branch.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EC02B8-4128-4B71-838A-8AB3DD4AAFE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1627">
            <a:off x="6018933" y="1539718"/>
            <a:ext cx="2337029" cy="1558019"/>
          </a:xfrm>
          <a:prstGeom prst="rect">
            <a:avLst/>
          </a:prstGeom>
          <a:ln w="38100">
            <a:solidFill>
              <a:srgbClr val="11743A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C0D5A47-2819-4447-A07A-1493D32A987D}"/>
              </a:ext>
            </a:extLst>
          </p:cNvPr>
          <p:cNvSpPr/>
          <p:nvPr/>
        </p:nvSpPr>
        <p:spPr>
          <a:xfrm>
            <a:off x="1043400" y="3641950"/>
            <a:ext cx="4806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Orangutan homes are being destroyed to make room for palm oil trees.</a:t>
            </a:r>
          </a:p>
        </p:txBody>
      </p:sp>
      <p:sp>
        <p:nvSpPr>
          <p:cNvPr id="12" name="Arrow: Left 11">
            <a:hlinkClick r:id="rId5" action="ppaction://hlinksldjump"/>
            <a:extLst>
              <a:ext uri="{FF2B5EF4-FFF2-40B4-BE49-F238E27FC236}">
                <a16:creationId xmlns:a16="http://schemas.microsoft.com/office/drawing/2014/main" id="{527B9572-DBBC-4E0D-B76C-9863B2FD2DF4}"/>
              </a:ext>
            </a:extLst>
          </p:cNvPr>
          <p:cNvSpPr/>
          <p:nvPr/>
        </p:nvSpPr>
        <p:spPr>
          <a:xfrm>
            <a:off x="7295628" y="5420452"/>
            <a:ext cx="966516" cy="556589"/>
          </a:xfrm>
          <a:prstGeom prst="leftArrow">
            <a:avLst/>
          </a:prstGeom>
          <a:solidFill>
            <a:srgbClr val="117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back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284A00-D690-4681-BC85-87E6A2288684}"/>
              </a:ext>
            </a:extLst>
          </p:cNvPr>
          <p:cNvSpPr/>
          <p:nvPr/>
        </p:nvSpPr>
        <p:spPr>
          <a:xfrm>
            <a:off x="1171257" y="4665808"/>
            <a:ext cx="48060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Orangutans are often hunted by humans. They are either killed or kept as pets</a:t>
            </a:r>
            <a:r>
              <a:rPr lang="en-GB" dirty="0">
                <a:solidFill>
                  <a:schemeClr val="dk1"/>
                </a:solidFill>
              </a:rPr>
              <a:t>.</a:t>
            </a:r>
          </a:p>
        </p:txBody>
      </p:sp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9A2D8DA-00D0-43CB-861D-1384116182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52544" y="46472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16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471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1" grpId="0" animBg="1"/>
      <p:bldP spid="2" grpId="0" animBg="1"/>
      <p:bldP spid="5" grpId="0"/>
      <p:bldP spid="7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48" y="539679"/>
            <a:ext cx="3959070" cy="1438671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Snow Leopard</a:t>
            </a:r>
            <a:b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(Endangered)</a:t>
            </a:r>
            <a:br>
              <a:rPr lang="en-GB" sz="2400" b="0" dirty="0">
                <a:solidFill>
                  <a:schemeClr val="bg1"/>
                </a:solidFill>
                <a:latin typeface="+mn-lt"/>
              </a:rPr>
            </a:br>
            <a:endParaRPr lang="en-GB" sz="36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BB4A742-7F2A-4309-A233-F4C23AA4A3E4}"/>
              </a:ext>
            </a:extLst>
          </p:cNvPr>
          <p:cNvSpPr/>
          <p:nvPr/>
        </p:nvSpPr>
        <p:spPr>
          <a:xfrm>
            <a:off x="755650" y="1499375"/>
            <a:ext cx="7632700" cy="4593450"/>
          </a:xfrm>
          <a:prstGeom prst="roundRect">
            <a:avLst>
              <a:gd name="adj" fmla="val 3121"/>
            </a:avLst>
          </a:prstGeom>
          <a:solidFill>
            <a:schemeClr val="bg1"/>
          </a:solidFill>
          <a:ln w="38100">
            <a:solidFill>
              <a:srgbClr val="1174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973005" y="1676106"/>
            <a:ext cx="395907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buClr>
                <a:schemeClr val="dk1"/>
              </a:buClr>
              <a:buSzPts val="1800"/>
            </a:pPr>
            <a:r>
              <a:rPr lang="en-GB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Snow leopards are often referred to as ‘mountain ghosts’ because they are rarely seen.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EC02B8-4128-4B71-838A-8AB3DD4AAFE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1627">
            <a:off x="5763781" y="1730894"/>
            <a:ext cx="2454684" cy="1636455"/>
          </a:xfrm>
          <a:prstGeom prst="rect">
            <a:avLst/>
          </a:prstGeom>
          <a:ln w="38100">
            <a:solidFill>
              <a:srgbClr val="11743A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C0D5A47-2819-4447-A07A-1493D32A987D}"/>
              </a:ext>
            </a:extLst>
          </p:cNvPr>
          <p:cNvSpPr/>
          <p:nvPr/>
        </p:nvSpPr>
        <p:spPr>
          <a:xfrm>
            <a:off x="840067" y="3639585"/>
            <a:ext cx="5534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Snow leopards are captured and killed for their fur, bones and body parts.</a:t>
            </a:r>
          </a:p>
        </p:txBody>
      </p:sp>
      <p:sp>
        <p:nvSpPr>
          <p:cNvPr id="12" name="Arrow: Left 11">
            <a:hlinkClick r:id="rId5" action="ppaction://hlinksldjump"/>
            <a:extLst>
              <a:ext uri="{FF2B5EF4-FFF2-40B4-BE49-F238E27FC236}">
                <a16:creationId xmlns:a16="http://schemas.microsoft.com/office/drawing/2014/main" id="{527B9572-DBBC-4E0D-B76C-9863B2FD2DF4}"/>
              </a:ext>
            </a:extLst>
          </p:cNvPr>
          <p:cNvSpPr/>
          <p:nvPr/>
        </p:nvSpPr>
        <p:spPr>
          <a:xfrm>
            <a:off x="7295628" y="5420452"/>
            <a:ext cx="966516" cy="556589"/>
          </a:xfrm>
          <a:prstGeom prst="leftArrow">
            <a:avLst/>
          </a:prstGeom>
          <a:solidFill>
            <a:srgbClr val="117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back</a:t>
            </a:r>
          </a:p>
        </p:txBody>
      </p:sp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F6D71C6-E982-40D1-83A6-A43A60FFED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74086" y="44588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21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180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1" grpId="0" animBg="1"/>
      <p:bldP spid="2" grpId="0" animBg="1"/>
      <p:bldP spid="5" grpId="0"/>
      <p:bldP spid="7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22165E-57F8-408C-8885-F6FD3F8CDD84}"/>
              </a:ext>
            </a:extLst>
          </p:cNvPr>
          <p:cNvSpPr txBox="1"/>
          <p:nvPr/>
        </p:nvSpPr>
        <p:spPr>
          <a:xfrm>
            <a:off x="430306" y="389965"/>
            <a:ext cx="78261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Task: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Tell an adult what you have learnt about World Wildlife Day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3019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1962" y="79114"/>
            <a:ext cx="8220075" cy="686062"/>
          </a:xfrm>
        </p:spPr>
        <p:txBody>
          <a:bodyPr/>
          <a:lstStyle/>
          <a:p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World Wildlife Day?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850456"/>
            <a:ext cx="8549748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World Wildlife Day is on the 3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March 2021. It is a day to celebrate the world’s wild animals and plants. 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a day to think about how we can help all plants and animals, especially those that may be endangered. 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19C245-3C07-40B4-8A24-E679489D862F}"/>
              </a:ext>
            </a:extLst>
          </p:cNvPr>
          <p:cNvSpPr/>
          <p:nvPr/>
        </p:nvSpPr>
        <p:spPr>
          <a:xfrm>
            <a:off x="434035" y="5495637"/>
            <a:ext cx="8243238" cy="525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938782-A29E-4547-AF9A-D8F0D983FF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6035" y="2461172"/>
            <a:ext cx="4807950" cy="3389599"/>
          </a:xfrm>
          <a:prstGeom prst="roundRect">
            <a:avLst>
              <a:gd name="adj" fmla="val 10723"/>
            </a:avLst>
          </a:prstGeom>
          <a:ln w="19050">
            <a:solidFill>
              <a:srgbClr val="11743A"/>
            </a:solidFill>
          </a:ln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C37C218C-0BD9-465D-9DFF-5E84DAFC2C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342"/>
    </mc:Choice>
    <mc:Fallback>
      <p:transition spd="slow" advTm="253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hlinkClick r:id="rId5" action="ppaction://hlinksldjump"/>
            <a:extLst>
              <a:ext uri="{FF2B5EF4-FFF2-40B4-BE49-F238E27FC236}">
                <a16:creationId xmlns:a16="http://schemas.microsoft.com/office/drawing/2014/main" id="{188C0149-F7A6-4571-9E79-EF27E73B950B}"/>
              </a:ext>
            </a:extLst>
          </p:cNvPr>
          <p:cNvSpPr/>
          <p:nvPr/>
        </p:nvSpPr>
        <p:spPr>
          <a:xfrm>
            <a:off x="4009576" y="3599529"/>
            <a:ext cx="1107042" cy="8542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bees</a:t>
            </a:r>
          </a:p>
          <a:p>
            <a:pPr algn="ctr"/>
            <a:endParaRPr lang="en-GB" dirty="0"/>
          </a:p>
        </p:txBody>
      </p:sp>
      <p:sp>
        <p:nvSpPr>
          <p:cNvPr id="19" name="Rectangle: Rounded Corners 18">
            <a:hlinkClick r:id="rId6" action="ppaction://hlinksldjump"/>
            <a:extLst>
              <a:ext uri="{FF2B5EF4-FFF2-40B4-BE49-F238E27FC236}">
                <a16:creationId xmlns:a16="http://schemas.microsoft.com/office/drawing/2014/main" id="{FF9D493F-70C4-42A9-8D52-350EC35CBAC3}"/>
              </a:ext>
            </a:extLst>
          </p:cNvPr>
          <p:cNvSpPr/>
          <p:nvPr/>
        </p:nvSpPr>
        <p:spPr>
          <a:xfrm>
            <a:off x="5505251" y="1522271"/>
            <a:ext cx="1107042" cy="85424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trees</a:t>
            </a:r>
          </a:p>
          <a:p>
            <a:pPr algn="ctr"/>
            <a:endParaRPr lang="en-GB" dirty="0"/>
          </a:p>
        </p:txBody>
      </p:sp>
      <p:sp>
        <p:nvSpPr>
          <p:cNvPr id="17" name="Rectangle: Rounded Corners 16">
            <a:hlinkClick r:id="rId7" action="ppaction://hlinksldjump"/>
            <a:extLst>
              <a:ext uri="{FF2B5EF4-FFF2-40B4-BE49-F238E27FC236}">
                <a16:creationId xmlns:a16="http://schemas.microsoft.com/office/drawing/2014/main" id="{4633AB24-5714-455A-98AC-532188D76F04}"/>
              </a:ext>
            </a:extLst>
          </p:cNvPr>
          <p:cNvSpPr/>
          <p:nvPr/>
        </p:nvSpPr>
        <p:spPr>
          <a:xfrm>
            <a:off x="2529446" y="1475873"/>
            <a:ext cx="1550424" cy="8542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rubber trees</a:t>
            </a:r>
          </a:p>
          <a:p>
            <a:pPr algn="ctr"/>
            <a:endParaRPr lang="en-GB" dirty="0"/>
          </a:p>
        </p:txBody>
      </p:sp>
      <p:sp>
        <p:nvSpPr>
          <p:cNvPr id="3" name="Rectangle: Rounded Corners 2">
            <a:hlinkClick r:id="rId8" action="ppaction://hlinksldjump"/>
          </p:cNvPr>
          <p:cNvSpPr/>
          <p:nvPr/>
        </p:nvSpPr>
        <p:spPr>
          <a:xfrm>
            <a:off x="1296716" y="3396824"/>
            <a:ext cx="1018631" cy="8542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ginger</a:t>
            </a:r>
          </a:p>
          <a:p>
            <a:pPr algn="ctr"/>
            <a:endParaRPr lang="en-GB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08117" y="67712"/>
            <a:ext cx="8220075" cy="994306"/>
          </a:xfrm>
        </p:spPr>
        <p:txBody>
          <a:bodyPr/>
          <a:lstStyle/>
          <a:p>
            <a:r>
              <a:rPr lang="en-GB" sz="2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Forests and Woodlands Provide?</a:t>
            </a:r>
          </a:p>
        </p:txBody>
      </p:sp>
      <p:sp>
        <p:nvSpPr>
          <p:cNvPr id="5" name="Rectangle 4"/>
          <p:cNvSpPr/>
          <p:nvPr/>
        </p:nvSpPr>
        <p:spPr>
          <a:xfrm>
            <a:off x="370815" y="1175843"/>
            <a:ext cx="1828289" cy="19389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Click on a feature to find out more about what forests and woodlands provide…</a:t>
            </a:r>
          </a:p>
          <a:p>
            <a:endParaRPr lang="en-GB" dirty="0"/>
          </a:p>
        </p:txBody>
      </p:sp>
      <p:pic>
        <p:nvPicPr>
          <p:cNvPr id="4" name="Picture 3">
            <a:hlinkClick r:id="rId6" action="ppaction://hlinksldjump"/>
            <a:extLst>
              <a:ext uri="{FF2B5EF4-FFF2-40B4-BE49-F238E27FC236}">
                <a16:creationId xmlns:a16="http://schemas.microsoft.com/office/drawing/2014/main" id="{7A817D7A-FA39-4792-8EF2-F5A3C97D38C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1936" y="2018415"/>
            <a:ext cx="1753672" cy="1805532"/>
          </a:xfrm>
          <a:prstGeom prst="ellipse">
            <a:avLst/>
          </a:prstGeom>
          <a:ln w="38100">
            <a:solidFill>
              <a:srgbClr val="11743A"/>
            </a:solidFill>
          </a:ln>
        </p:spPr>
      </p:pic>
      <p:pic>
        <p:nvPicPr>
          <p:cNvPr id="9" name="Picture 8">
            <a:hlinkClick r:id="rId7" action="ppaction://hlinksldjump"/>
            <a:extLst>
              <a:ext uri="{FF2B5EF4-FFF2-40B4-BE49-F238E27FC236}">
                <a16:creationId xmlns:a16="http://schemas.microsoft.com/office/drawing/2014/main" id="{691872A7-85BD-474D-8EA9-C56C7A3CC27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1590" y="2033275"/>
            <a:ext cx="1880766" cy="1783953"/>
          </a:xfrm>
          <a:prstGeom prst="ellipse">
            <a:avLst/>
          </a:prstGeom>
          <a:ln w="38100">
            <a:solidFill>
              <a:srgbClr val="11743A"/>
            </a:solidFill>
          </a:ln>
        </p:spPr>
      </p:pic>
      <p:pic>
        <p:nvPicPr>
          <p:cNvPr id="11" name="Picture 10">
            <a:hlinkClick r:id="rId8" action="ppaction://hlinksldjump"/>
            <a:extLst>
              <a:ext uri="{FF2B5EF4-FFF2-40B4-BE49-F238E27FC236}">
                <a16:creationId xmlns:a16="http://schemas.microsoft.com/office/drawing/2014/main" id="{B6774C97-5E8D-4893-8C54-5990405C3BE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949" y="3878412"/>
            <a:ext cx="1838324" cy="1862439"/>
          </a:xfrm>
          <a:prstGeom prst="ellipse">
            <a:avLst/>
          </a:prstGeom>
          <a:ln w="38100">
            <a:solidFill>
              <a:srgbClr val="11743A"/>
            </a:solidFill>
          </a:ln>
        </p:spPr>
      </p:pic>
      <p:pic>
        <p:nvPicPr>
          <p:cNvPr id="13" name="Picture 12">
            <a:hlinkClick r:id="rId5" action="ppaction://hlinksldjump"/>
            <a:extLst>
              <a:ext uri="{FF2B5EF4-FFF2-40B4-BE49-F238E27FC236}">
                <a16:creationId xmlns:a16="http://schemas.microsoft.com/office/drawing/2014/main" id="{AAA1D77D-8BD5-4F90-BB06-B9730E7D6BBF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0279" y="4105138"/>
            <a:ext cx="1855753" cy="1783953"/>
          </a:xfrm>
          <a:prstGeom prst="ellipse">
            <a:avLst/>
          </a:prstGeom>
          <a:ln w="38100">
            <a:solidFill>
              <a:srgbClr val="11743A"/>
            </a:solidFill>
          </a:ln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E4EB35F-13B1-41B4-B2FD-ACAE48897A2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3504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342"/>
    </mc:Choice>
    <mc:Fallback>
      <p:transition spd="slow" advTm="153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" grpId="0" animBg="1"/>
      <p:bldP spid="19" grpId="0" animBg="1"/>
      <p:bldP spid="17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0" y="539679"/>
            <a:ext cx="3437240" cy="1438671"/>
          </a:xfrm>
          <a:noFill/>
          <a:ln w="82550"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Ginger Root</a:t>
            </a:r>
            <a:b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(medicine)</a:t>
            </a:r>
            <a:br>
              <a:rPr lang="en-GB" sz="2400" b="0" dirty="0">
                <a:solidFill>
                  <a:schemeClr val="bg1"/>
                </a:solidFill>
                <a:latin typeface="+mn-lt"/>
              </a:rPr>
            </a:br>
            <a:endParaRPr lang="en-GB" sz="36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BB4A742-7F2A-4309-A233-F4C23AA4A3E4}"/>
              </a:ext>
            </a:extLst>
          </p:cNvPr>
          <p:cNvSpPr/>
          <p:nvPr/>
        </p:nvSpPr>
        <p:spPr>
          <a:xfrm>
            <a:off x="755650" y="1499375"/>
            <a:ext cx="7632700" cy="4593450"/>
          </a:xfrm>
          <a:prstGeom prst="roundRect">
            <a:avLst>
              <a:gd name="adj" fmla="val 3121"/>
            </a:avLst>
          </a:prstGeom>
          <a:solidFill>
            <a:schemeClr val="bg1"/>
          </a:solidFill>
          <a:ln w="38100">
            <a:solidFill>
              <a:srgbClr val="1174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: Rounded Corners 2"/>
          <p:cNvSpPr/>
          <p:nvPr/>
        </p:nvSpPr>
        <p:spPr>
          <a:xfrm>
            <a:off x="1053327" y="3084303"/>
            <a:ext cx="2188047" cy="547779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Uses of Ginger</a:t>
            </a:r>
          </a:p>
        </p:txBody>
      </p:sp>
      <p:sp>
        <p:nvSpPr>
          <p:cNvPr id="5" name="Rectangle 4"/>
          <p:cNvSpPr/>
          <p:nvPr/>
        </p:nvSpPr>
        <p:spPr>
          <a:xfrm>
            <a:off x="973006" y="1676106"/>
            <a:ext cx="4049088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buClr>
                <a:schemeClr val="dk1"/>
              </a:buClr>
              <a:buSzPts val="1800"/>
            </a:pPr>
            <a:r>
              <a:rPr lang="en-GB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Ginger is a plant that can be used as a  natural medicine for many different illnesses.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EC02B8-4128-4B71-838A-8AB3DD4AAF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1627">
            <a:off x="5058827" y="1549091"/>
            <a:ext cx="3292788" cy="2240408"/>
          </a:xfrm>
          <a:prstGeom prst="rect">
            <a:avLst/>
          </a:prstGeom>
          <a:ln w="38100">
            <a:solidFill>
              <a:srgbClr val="11743A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C0D5A47-2819-4447-A07A-1493D32A987D}"/>
              </a:ext>
            </a:extLst>
          </p:cNvPr>
          <p:cNvSpPr/>
          <p:nvPr/>
        </p:nvSpPr>
        <p:spPr>
          <a:xfrm>
            <a:off x="1163069" y="3839624"/>
            <a:ext cx="38237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Ginger root can be used to treat many stomach problems, such as: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DA9EAA4-596C-4D6E-9FF3-BB3526129D83}"/>
              </a:ext>
            </a:extLst>
          </p:cNvPr>
          <p:cNvSpPr/>
          <p:nvPr/>
        </p:nvSpPr>
        <p:spPr>
          <a:xfrm>
            <a:off x="973006" y="4872673"/>
            <a:ext cx="1568531" cy="547779"/>
          </a:xfrm>
          <a:prstGeom prst="roundRect">
            <a:avLst/>
          </a:prstGeom>
          <a:solidFill>
            <a:schemeClr val="bg1"/>
          </a:solidFill>
          <a:ln>
            <a:solidFill>
              <a:srgbClr val="1174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indigestion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5B718FE-5675-4C71-A2EF-F6479D86C198}"/>
              </a:ext>
            </a:extLst>
          </p:cNvPr>
          <p:cNvSpPr/>
          <p:nvPr/>
        </p:nvSpPr>
        <p:spPr>
          <a:xfrm>
            <a:off x="3241374" y="4872673"/>
            <a:ext cx="1568531" cy="547779"/>
          </a:xfrm>
          <a:prstGeom prst="roundRect">
            <a:avLst/>
          </a:prstGeom>
          <a:solidFill>
            <a:schemeClr val="bg1"/>
          </a:solidFill>
          <a:ln>
            <a:solidFill>
              <a:srgbClr val="1174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vomiting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077A252-8826-43FA-B1E2-90C28E139BE7}"/>
              </a:ext>
            </a:extLst>
          </p:cNvPr>
          <p:cNvSpPr/>
          <p:nvPr/>
        </p:nvSpPr>
        <p:spPr>
          <a:xfrm>
            <a:off x="5397621" y="4810846"/>
            <a:ext cx="1568531" cy="547779"/>
          </a:xfrm>
          <a:prstGeom prst="roundRect">
            <a:avLst/>
          </a:prstGeom>
          <a:solidFill>
            <a:schemeClr val="bg1"/>
          </a:solidFill>
          <a:ln>
            <a:solidFill>
              <a:srgbClr val="1174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feeling sick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rrow: Left 11">
            <a:hlinkClick r:id="rId5" action="ppaction://hlinksldjump"/>
            <a:extLst>
              <a:ext uri="{FF2B5EF4-FFF2-40B4-BE49-F238E27FC236}">
                <a16:creationId xmlns:a16="http://schemas.microsoft.com/office/drawing/2014/main" id="{527B9572-DBBC-4E0D-B76C-9863B2FD2DF4}"/>
              </a:ext>
            </a:extLst>
          </p:cNvPr>
          <p:cNvSpPr/>
          <p:nvPr/>
        </p:nvSpPr>
        <p:spPr>
          <a:xfrm>
            <a:off x="7295628" y="5420452"/>
            <a:ext cx="966516" cy="556589"/>
          </a:xfrm>
          <a:prstGeom prst="leftArrow">
            <a:avLst/>
          </a:prstGeom>
          <a:solidFill>
            <a:srgbClr val="117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back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AD09D25-0787-41BD-9F29-7F55E2077BC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012312" y="1445443"/>
            <a:ext cx="199071" cy="781584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62E30F50-6DC5-4160-A3C1-117469FDCD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851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773"/>
    </mc:Choice>
    <mc:Fallback>
      <p:transition spd="slow" advTm="197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1" grpId="0" animBg="1"/>
      <p:bldP spid="2" grpId="0" animBg="1"/>
      <p:bldP spid="3" grpId="0" animBg="1"/>
      <p:bldP spid="5" grpId="0"/>
      <p:bldP spid="7" grpId="0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72189" y="340680"/>
            <a:ext cx="3437240" cy="1438671"/>
          </a:xfrm>
          <a:noFill/>
          <a:ln w="41275">
            <a:solidFill>
              <a:srgbClr val="11743A"/>
            </a:solidFill>
          </a:ln>
        </p:spPr>
        <p:txBody>
          <a:bodyPr/>
          <a:lstStyle/>
          <a:p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Rubber Trees</a:t>
            </a:r>
            <a:b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(material)</a:t>
            </a:r>
            <a:br>
              <a:rPr lang="en-GB" sz="2400" b="0" dirty="0">
                <a:solidFill>
                  <a:schemeClr val="bg1"/>
                </a:solidFill>
                <a:latin typeface="+mn-lt"/>
              </a:rPr>
            </a:br>
            <a:endParaRPr lang="en-GB" sz="36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BB4A742-7F2A-4309-A233-F4C23AA4A3E4}"/>
              </a:ext>
            </a:extLst>
          </p:cNvPr>
          <p:cNvSpPr/>
          <p:nvPr/>
        </p:nvSpPr>
        <p:spPr>
          <a:xfrm>
            <a:off x="707535" y="1296227"/>
            <a:ext cx="7632700" cy="4593450"/>
          </a:xfrm>
          <a:prstGeom prst="roundRect">
            <a:avLst>
              <a:gd name="adj" fmla="val 3121"/>
            </a:avLst>
          </a:prstGeom>
          <a:solidFill>
            <a:schemeClr val="bg1"/>
          </a:solidFill>
          <a:ln w="38100">
            <a:solidFill>
              <a:srgbClr val="1174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: Rounded Corners 2"/>
          <p:cNvSpPr/>
          <p:nvPr/>
        </p:nvSpPr>
        <p:spPr>
          <a:xfrm>
            <a:off x="804963" y="2573676"/>
            <a:ext cx="2355319" cy="854246"/>
          </a:xfrm>
          <a:prstGeom prst="round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Uses of Rubber Trees</a:t>
            </a:r>
          </a:p>
        </p:txBody>
      </p:sp>
      <p:sp>
        <p:nvSpPr>
          <p:cNvPr id="5" name="Rectangle 4"/>
          <p:cNvSpPr/>
          <p:nvPr/>
        </p:nvSpPr>
        <p:spPr>
          <a:xfrm>
            <a:off x="803765" y="1676106"/>
            <a:ext cx="3995651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buClr>
                <a:schemeClr val="dk1"/>
              </a:buClr>
              <a:buSzPts val="1800"/>
            </a:pPr>
            <a:r>
              <a:rPr lang="en-GB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Rubber trees started in the Amazon rainforest but are now in many areas of the world. They provide natural rubber.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EC02B8-4128-4B71-838A-8AB3DD4AAFE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1627">
            <a:off x="5058827" y="1571699"/>
            <a:ext cx="3292788" cy="2195192"/>
          </a:xfrm>
          <a:prstGeom prst="rect">
            <a:avLst/>
          </a:prstGeom>
          <a:ln w="38100">
            <a:solidFill>
              <a:srgbClr val="11743A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C0D5A47-2819-4447-A07A-1493D32A987D}"/>
              </a:ext>
            </a:extLst>
          </p:cNvPr>
          <p:cNvSpPr/>
          <p:nvPr/>
        </p:nvSpPr>
        <p:spPr>
          <a:xfrm>
            <a:off x="803765" y="3510796"/>
            <a:ext cx="39956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Rubber trees can be tapped so that latex rubber can be taken from the tree and used to make things, such as: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DA9EAA4-596C-4D6E-9FF3-BB3526129D83}"/>
              </a:ext>
            </a:extLst>
          </p:cNvPr>
          <p:cNvSpPr/>
          <p:nvPr/>
        </p:nvSpPr>
        <p:spPr>
          <a:xfrm>
            <a:off x="1198358" y="4838429"/>
            <a:ext cx="1568531" cy="547779"/>
          </a:xfrm>
          <a:prstGeom prst="roundRect">
            <a:avLst/>
          </a:prstGeom>
          <a:solidFill>
            <a:schemeClr val="bg1"/>
          </a:solidFill>
          <a:ln>
            <a:solidFill>
              <a:srgbClr val="1174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tyres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5B718FE-5675-4C71-A2EF-F6479D86C198}"/>
              </a:ext>
            </a:extLst>
          </p:cNvPr>
          <p:cNvSpPr/>
          <p:nvPr/>
        </p:nvSpPr>
        <p:spPr>
          <a:xfrm>
            <a:off x="3549109" y="4838429"/>
            <a:ext cx="1568531" cy="547779"/>
          </a:xfrm>
          <a:prstGeom prst="roundRect">
            <a:avLst/>
          </a:prstGeom>
          <a:solidFill>
            <a:schemeClr val="bg1"/>
          </a:solidFill>
          <a:ln>
            <a:solidFill>
              <a:srgbClr val="1174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gloves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077A252-8826-43FA-B1E2-90C28E139BE7}"/>
              </a:ext>
            </a:extLst>
          </p:cNvPr>
          <p:cNvSpPr/>
          <p:nvPr/>
        </p:nvSpPr>
        <p:spPr>
          <a:xfrm>
            <a:off x="5959596" y="4838429"/>
            <a:ext cx="1568531" cy="547779"/>
          </a:xfrm>
          <a:prstGeom prst="roundRect">
            <a:avLst/>
          </a:prstGeom>
          <a:solidFill>
            <a:schemeClr val="bg1"/>
          </a:solidFill>
          <a:ln>
            <a:solidFill>
              <a:srgbClr val="1174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balloons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rrow: Left 11">
            <a:hlinkClick r:id="rId7" action="ppaction://hlinksldjump"/>
            <a:extLst>
              <a:ext uri="{FF2B5EF4-FFF2-40B4-BE49-F238E27FC236}">
                <a16:creationId xmlns:a16="http://schemas.microsoft.com/office/drawing/2014/main" id="{527B9572-DBBC-4E0D-B76C-9863B2FD2DF4}"/>
              </a:ext>
            </a:extLst>
          </p:cNvPr>
          <p:cNvSpPr/>
          <p:nvPr/>
        </p:nvSpPr>
        <p:spPr>
          <a:xfrm>
            <a:off x="7295628" y="5420452"/>
            <a:ext cx="966516" cy="556589"/>
          </a:xfrm>
          <a:prstGeom prst="leftArrow">
            <a:avLst/>
          </a:prstGeom>
          <a:solidFill>
            <a:srgbClr val="117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back</a:t>
            </a:r>
          </a:p>
        </p:txBody>
      </p:sp>
      <p:pic>
        <p:nvPicPr>
          <p:cNvPr id="15" name="Audio 14">
            <a:hlinkClick r:id="" action="ppaction://media"/>
            <a:extLst>
              <a:ext uri="{FF2B5EF4-FFF2-40B4-BE49-F238E27FC236}">
                <a16:creationId xmlns:a16="http://schemas.microsoft.com/office/drawing/2014/main" id="{82DF0BE2-AFD2-4BDA-9C3D-F82DB52444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E9E6413-B604-451B-A047-8E1AB1637DB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501233" y="44462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75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49"/>
    </mc:Choice>
    <mc:Fallback>
      <p:transition spd="slow" advTm="27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2935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21" grpId="0" animBg="1"/>
      <p:bldP spid="2" grpId="0" animBg="1"/>
      <p:bldP spid="3" grpId="0" animBg="1"/>
      <p:bldP spid="5" grpId="0"/>
      <p:bldP spid="7" grpId="0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0" y="539679"/>
            <a:ext cx="4081668" cy="1438671"/>
          </a:xfrm>
          <a:noFill/>
          <a:ln w="381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Trees</a:t>
            </a:r>
            <a:b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(material)</a:t>
            </a:r>
            <a:br>
              <a:rPr lang="en-GB" sz="2400" b="0" dirty="0">
                <a:solidFill>
                  <a:schemeClr val="bg1"/>
                </a:solidFill>
                <a:latin typeface="+mn-lt"/>
              </a:rPr>
            </a:br>
            <a:endParaRPr lang="en-GB" sz="36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BB4A742-7F2A-4309-A233-F4C23AA4A3E4}"/>
              </a:ext>
            </a:extLst>
          </p:cNvPr>
          <p:cNvSpPr/>
          <p:nvPr/>
        </p:nvSpPr>
        <p:spPr>
          <a:xfrm>
            <a:off x="755650" y="1427157"/>
            <a:ext cx="7632700" cy="4593450"/>
          </a:xfrm>
          <a:prstGeom prst="roundRect">
            <a:avLst>
              <a:gd name="adj" fmla="val 3121"/>
            </a:avLst>
          </a:prstGeom>
          <a:solidFill>
            <a:schemeClr val="bg1"/>
          </a:solidFill>
          <a:ln w="38100">
            <a:solidFill>
              <a:srgbClr val="1174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973006" y="1676106"/>
            <a:ext cx="382641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buClr>
                <a:schemeClr val="dk1"/>
              </a:buClr>
              <a:buSzPts val="1800"/>
            </a:pPr>
            <a:r>
              <a:rPr lang="en-GB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Trees can be used for many things. They can provide materials and also make sure the planet is healthy.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EC02B8-4128-4B71-838A-8AB3DD4AAF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1627">
            <a:off x="5279764" y="1513952"/>
            <a:ext cx="2666377" cy="1881258"/>
          </a:xfrm>
          <a:prstGeom prst="rect">
            <a:avLst/>
          </a:prstGeom>
          <a:ln w="38100">
            <a:solidFill>
              <a:srgbClr val="11743A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C0D5A47-2819-4447-A07A-1493D32A987D}"/>
              </a:ext>
            </a:extLst>
          </p:cNvPr>
          <p:cNvSpPr/>
          <p:nvPr/>
        </p:nvSpPr>
        <p:spPr>
          <a:xfrm>
            <a:off x="1189159" y="2803662"/>
            <a:ext cx="37574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Wood from trees can be used to make many things, such as: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DA9EAA4-596C-4D6E-9FF3-BB3526129D83}"/>
              </a:ext>
            </a:extLst>
          </p:cNvPr>
          <p:cNvSpPr/>
          <p:nvPr/>
        </p:nvSpPr>
        <p:spPr>
          <a:xfrm>
            <a:off x="885353" y="3449993"/>
            <a:ext cx="1232978" cy="547779"/>
          </a:xfrm>
          <a:prstGeom prst="roundRect">
            <a:avLst/>
          </a:prstGeom>
          <a:solidFill>
            <a:schemeClr val="bg1"/>
          </a:solidFill>
          <a:ln>
            <a:solidFill>
              <a:srgbClr val="1174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5B718FE-5675-4C71-A2EF-F6479D86C198}"/>
              </a:ext>
            </a:extLst>
          </p:cNvPr>
          <p:cNvSpPr/>
          <p:nvPr/>
        </p:nvSpPr>
        <p:spPr>
          <a:xfrm>
            <a:off x="2233507" y="3457428"/>
            <a:ext cx="1232978" cy="547779"/>
          </a:xfrm>
          <a:prstGeom prst="roundRect">
            <a:avLst/>
          </a:prstGeom>
          <a:solidFill>
            <a:schemeClr val="bg1"/>
          </a:solidFill>
          <a:ln>
            <a:solidFill>
              <a:srgbClr val="1174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furniture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077A252-8826-43FA-B1E2-90C28E139BE7}"/>
              </a:ext>
            </a:extLst>
          </p:cNvPr>
          <p:cNvSpPr/>
          <p:nvPr/>
        </p:nvSpPr>
        <p:spPr>
          <a:xfrm>
            <a:off x="3620093" y="3469553"/>
            <a:ext cx="1232978" cy="547779"/>
          </a:xfrm>
          <a:prstGeom prst="roundRect">
            <a:avLst/>
          </a:prstGeom>
          <a:solidFill>
            <a:schemeClr val="bg1"/>
          </a:solidFill>
          <a:ln>
            <a:solidFill>
              <a:srgbClr val="1174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paper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rrow: Left 11">
            <a:hlinkClick r:id="rId5" action="ppaction://hlinksldjump"/>
            <a:extLst>
              <a:ext uri="{FF2B5EF4-FFF2-40B4-BE49-F238E27FC236}">
                <a16:creationId xmlns:a16="http://schemas.microsoft.com/office/drawing/2014/main" id="{527B9572-DBBC-4E0D-B76C-9863B2FD2DF4}"/>
              </a:ext>
            </a:extLst>
          </p:cNvPr>
          <p:cNvSpPr/>
          <p:nvPr/>
        </p:nvSpPr>
        <p:spPr>
          <a:xfrm>
            <a:off x="7295628" y="5420452"/>
            <a:ext cx="966516" cy="556589"/>
          </a:xfrm>
          <a:prstGeom prst="leftArrow">
            <a:avLst/>
          </a:prstGeom>
          <a:solidFill>
            <a:srgbClr val="117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back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82A2D4D-C47D-4C02-84AD-C38C8CE9EDAE}"/>
              </a:ext>
            </a:extLst>
          </p:cNvPr>
          <p:cNvSpPr/>
          <p:nvPr/>
        </p:nvSpPr>
        <p:spPr>
          <a:xfrm>
            <a:off x="4982774" y="3459342"/>
            <a:ext cx="1232978" cy="547779"/>
          </a:xfrm>
          <a:prstGeom prst="roundRect">
            <a:avLst/>
          </a:prstGeom>
          <a:solidFill>
            <a:schemeClr val="bg1"/>
          </a:solidFill>
          <a:ln>
            <a:solidFill>
              <a:srgbClr val="1174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toys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27D534-84AB-4739-809B-8ED24F8478D0}"/>
              </a:ext>
            </a:extLst>
          </p:cNvPr>
          <p:cNvSpPr/>
          <p:nvPr/>
        </p:nvSpPr>
        <p:spPr>
          <a:xfrm>
            <a:off x="1198357" y="4493505"/>
            <a:ext cx="57378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Logs from trees can be used as firewood.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Trees take in carbon dioxide and give out oxygen for us to breathe.</a:t>
            </a:r>
          </a:p>
        </p:txBody>
      </p:sp>
      <p:pic>
        <p:nvPicPr>
          <p:cNvPr id="2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EB9B321-0B99-4E1E-8A86-62D1B2692B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74086" y="44935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81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27097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21" grpId="0" animBg="1"/>
      <p:bldP spid="2" grpId="0" animBg="1"/>
      <p:bldP spid="5" grpId="0"/>
      <p:bldP spid="7" grpId="0"/>
      <p:bldP spid="9" grpId="0" animBg="1"/>
      <p:bldP spid="10" grpId="0" animBg="1"/>
      <p:bldP spid="11" grpId="0" animBg="1"/>
      <p:bldP spid="12" grpId="0" animBg="1"/>
      <p:bldP spid="14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0" y="539679"/>
            <a:ext cx="3437240" cy="1438671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Bees</a:t>
            </a:r>
            <a:br>
              <a:rPr lang="en-GB" sz="2400" b="0" dirty="0">
                <a:solidFill>
                  <a:schemeClr val="bg1"/>
                </a:solidFill>
                <a:latin typeface="+mn-lt"/>
              </a:rPr>
            </a:br>
            <a:endParaRPr lang="en-GB" sz="36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BB4A742-7F2A-4309-A233-F4C23AA4A3E4}"/>
              </a:ext>
            </a:extLst>
          </p:cNvPr>
          <p:cNvSpPr/>
          <p:nvPr/>
        </p:nvSpPr>
        <p:spPr>
          <a:xfrm>
            <a:off x="629444" y="1383591"/>
            <a:ext cx="7632700" cy="4593450"/>
          </a:xfrm>
          <a:prstGeom prst="roundRect">
            <a:avLst>
              <a:gd name="adj" fmla="val 3121"/>
            </a:avLst>
          </a:prstGeom>
          <a:solidFill>
            <a:schemeClr val="bg1"/>
          </a:solidFill>
          <a:ln w="38100">
            <a:solidFill>
              <a:srgbClr val="1174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755649" y="1676106"/>
            <a:ext cx="4549775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buClr>
                <a:schemeClr val="dk1"/>
              </a:buClr>
              <a:buSzPts val="1800"/>
            </a:pPr>
            <a:r>
              <a:rPr lang="en-GB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Bees work hard to make honey in their stomach.</a:t>
            </a:r>
          </a:p>
          <a:p>
            <a:pPr lvl="0">
              <a:buClr>
                <a:schemeClr val="dk1"/>
              </a:buClr>
              <a:buSzPts val="1800"/>
            </a:pPr>
            <a:r>
              <a:rPr lang="en-GB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the honey has been made, they make a honeycomb</a:t>
            </a:r>
            <a:r>
              <a:rPr lang="en-GB" dirty="0">
                <a:solidFill>
                  <a:schemeClr val="dk1"/>
                </a:solidFill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EC02B8-4128-4B71-838A-8AB3DD4AAFE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1627">
            <a:off x="5766735" y="1678499"/>
            <a:ext cx="2214824" cy="1477703"/>
          </a:xfrm>
          <a:prstGeom prst="rect">
            <a:avLst/>
          </a:prstGeom>
          <a:ln w="38100">
            <a:solidFill>
              <a:srgbClr val="11743A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C0D5A47-2819-4447-A07A-1493D32A987D}"/>
              </a:ext>
            </a:extLst>
          </p:cNvPr>
          <p:cNvSpPr/>
          <p:nvPr/>
        </p:nvSpPr>
        <p:spPr>
          <a:xfrm>
            <a:off x="881856" y="3628014"/>
            <a:ext cx="51569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dk1"/>
                </a:solidFill>
              </a:rPr>
              <a:t>Bees provide honey, that we can use as food.</a:t>
            </a:r>
          </a:p>
          <a:p>
            <a:endParaRPr lang="en-GB" dirty="0">
              <a:solidFill>
                <a:schemeClr val="dk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dk1"/>
                </a:solidFill>
              </a:rPr>
              <a:t>Bees carry pollen on their legs which they take to other plants.</a:t>
            </a:r>
          </a:p>
        </p:txBody>
      </p:sp>
      <p:sp>
        <p:nvSpPr>
          <p:cNvPr id="12" name="Arrow: Left 11">
            <a:hlinkClick r:id="rId7" action="ppaction://hlinksldjump"/>
            <a:extLst>
              <a:ext uri="{FF2B5EF4-FFF2-40B4-BE49-F238E27FC236}">
                <a16:creationId xmlns:a16="http://schemas.microsoft.com/office/drawing/2014/main" id="{527B9572-DBBC-4E0D-B76C-9863B2FD2DF4}"/>
              </a:ext>
            </a:extLst>
          </p:cNvPr>
          <p:cNvSpPr/>
          <p:nvPr/>
        </p:nvSpPr>
        <p:spPr>
          <a:xfrm>
            <a:off x="7295628" y="5420452"/>
            <a:ext cx="966516" cy="556589"/>
          </a:xfrm>
          <a:prstGeom prst="leftArrow">
            <a:avLst/>
          </a:prstGeom>
          <a:solidFill>
            <a:srgbClr val="117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back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1AAF7AE2-6DB4-43F2-A5D5-DC0D51AD10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0EE05BB-1BC4-4D70-A23A-7768354019C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295628" y="45235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61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48"/>
    </mc:Choice>
    <mc:Fallback>
      <p:transition spd="slow" advTm="15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727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1" grpId="0" animBg="1"/>
      <p:bldP spid="2" grpId="0" animBg="1"/>
      <p:bldP spid="5" grpId="0"/>
      <p:bldP spid="7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533662"/>
          </a:xfrm>
        </p:spPr>
        <p:txBody>
          <a:bodyPr/>
          <a:lstStyle/>
          <a:p>
            <a:r>
              <a:rPr lang="en-GB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these living things have in common?</a:t>
            </a:r>
          </a:p>
        </p:txBody>
      </p:sp>
      <p:sp>
        <p:nvSpPr>
          <p:cNvPr id="5" name="Rectangle 4"/>
          <p:cNvSpPr/>
          <p:nvPr/>
        </p:nvSpPr>
        <p:spPr>
          <a:xfrm>
            <a:off x="363345" y="1348557"/>
            <a:ext cx="2710055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Click on an image to find out more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pic>
        <p:nvPicPr>
          <p:cNvPr id="15" name="Picture 14">
            <a:hlinkClick r:id="rId5" action="ppaction://hlinksldjump"/>
            <a:extLst>
              <a:ext uri="{FF2B5EF4-FFF2-40B4-BE49-F238E27FC236}">
                <a16:creationId xmlns:a16="http://schemas.microsoft.com/office/drawing/2014/main" id="{AECFA370-07CF-4CB3-B387-C944C942213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1566" y="4275874"/>
            <a:ext cx="1483752" cy="1392904"/>
          </a:xfrm>
          <a:prstGeom prst="ellipse">
            <a:avLst/>
          </a:prstGeom>
          <a:ln w="38100">
            <a:solidFill>
              <a:srgbClr val="11743A"/>
            </a:solidFill>
          </a:ln>
        </p:spPr>
      </p:pic>
      <p:pic>
        <p:nvPicPr>
          <p:cNvPr id="30" name="Picture 29">
            <a:hlinkClick r:id="rId7" action="ppaction://hlinksldjump"/>
            <a:extLst>
              <a:ext uri="{FF2B5EF4-FFF2-40B4-BE49-F238E27FC236}">
                <a16:creationId xmlns:a16="http://schemas.microsoft.com/office/drawing/2014/main" id="{F959EDFC-0F35-4F1A-A209-9FCB8EEB372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80365" y="2439830"/>
            <a:ext cx="1543761" cy="1349760"/>
          </a:xfrm>
          <a:prstGeom prst="ellipse">
            <a:avLst/>
          </a:prstGeom>
          <a:ln w="38100">
            <a:solidFill>
              <a:srgbClr val="11743A"/>
            </a:solidFill>
          </a:ln>
        </p:spPr>
      </p:pic>
      <p:pic>
        <p:nvPicPr>
          <p:cNvPr id="31" name="Picture 30">
            <a:hlinkClick r:id="rId9" action="ppaction://hlinksldjump"/>
            <a:extLst>
              <a:ext uri="{FF2B5EF4-FFF2-40B4-BE49-F238E27FC236}">
                <a16:creationId xmlns:a16="http://schemas.microsoft.com/office/drawing/2014/main" id="{2489A72B-9130-497E-BDFE-8AC4A134020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26"/>
          <a:stretch/>
        </p:blipFill>
        <p:spPr>
          <a:xfrm>
            <a:off x="4666093" y="2476691"/>
            <a:ext cx="1543761" cy="1381703"/>
          </a:xfrm>
          <a:prstGeom prst="ellipse">
            <a:avLst/>
          </a:prstGeom>
          <a:ln w="38100">
            <a:solidFill>
              <a:srgbClr val="11743A"/>
            </a:solidFill>
          </a:ln>
        </p:spPr>
      </p:pic>
      <p:pic>
        <p:nvPicPr>
          <p:cNvPr id="32" name="Picture 31">
            <a:hlinkClick r:id="rId11" action="ppaction://hlinksldjump"/>
            <a:extLst>
              <a:ext uri="{FF2B5EF4-FFF2-40B4-BE49-F238E27FC236}">
                <a16:creationId xmlns:a16="http://schemas.microsoft.com/office/drawing/2014/main" id="{9DDF620F-3F15-4C5C-96C8-80BED05D32F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2365" y="4079923"/>
            <a:ext cx="1483752" cy="1326046"/>
          </a:xfrm>
          <a:prstGeom prst="ellipse">
            <a:avLst/>
          </a:prstGeom>
          <a:ln w="38100">
            <a:solidFill>
              <a:srgbClr val="11743A"/>
            </a:solidFill>
          </a:ln>
        </p:spPr>
      </p:pic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30D88BA-162F-4F26-A1DE-153F3D2F7434}"/>
              </a:ext>
            </a:extLst>
          </p:cNvPr>
          <p:cNvSpPr/>
          <p:nvPr/>
        </p:nvSpPr>
        <p:spPr>
          <a:xfrm>
            <a:off x="177800" y="3582233"/>
            <a:ext cx="2260598" cy="1160713"/>
          </a:xfrm>
          <a:prstGeom prst="roundRect">
            <a:avLst/>
          </a:prstGeom>
          <a:solidFill>
            <a:schemeClr val="bg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of these living things are endangered.</a:t>
            </a:r>
          </a:p>
        </p:txBody>
      </p:sp>
      <p:sp>
        <p:nvSpPr>
          <p:cNvPr id="34" name="Arrow: Right 33">
            <a:hlinkClick r:id="rId13" action="ppaction://hlinksldjump"/>
            <a:extLst>
              <a:ext uri="{FF2B5EF4-FFF2-40B4-BE49-F238E27FC236}">
                <a16:creationId xmlns:a16="http://schemas.microsoft.com/office/drawing/2014/main" id="{83DCB176-2FE5-41F5-A97F-FB83A3C3E99F}"/>
              </a:ext>
            </a:extLst>
          </p:cNvPr>
          <p:cNvSpPr/>
          <p:nvPr/>
        </p:nvSpPr>
        <p:spPr>
          <a:xfrm>
            <a:off x="6724319" y="5839542"/>
            <a:ext cx="1855753" cy="506566"/>
          </a:xfrm>
          <a:prstGeom prst="rightArrow">
            <a:avLst/>
          </a:prstGeom>
          <a:solidFill>
            <a:srgbClr val="117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 Section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C01BB332-9BAE-4FAC-9D09-FCA8B9CA49C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4782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934"/>
    </mc:Choice>
    <mc:Fallback>
      <p:transition spd="slow" advTm="119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49" y="539679"/>
            <a:ext cx="2930526" cy="1438671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Tiger</a:t>
            </a:r>
            <a:b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(Endangered)</a:t>
            </a:r>
            <a:br>
              <a:rPr lang="en-GB" sz="2400" b="0" dirty="0">
                <a:solidFill>
                  <a:schemeClr val="bg1"/>
                </a:solidFill>
                <a:latin typeface="+mn-lt"/>
              </a:rPr>
            </a:br>
            <a:endParaRPr lang="en-GB" sz="36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BB4A742-7F2A-4309-A233-F4C23AA4A3E4}"/>
              </a:ext>
            </a:extLst>
          </p:cNvPr>
          <p:cNvSpPr/>
          <p:nvPr/>
        </p:nvSpPr>
        <p:spPr>
          <a:xfrm>
            <a:off x="625948" y="1400151"/>
            <a:ext cx="7632700" cy="4593450"/>
          </a:xfrm>
          <a:prstGeom prst="roundRect">
            <a:avLst>
              <a:gd name="adj" fmla="val 3121"/>
            </a:avLst>
          </a:prstGeom>
          <a:solidFill>
            <a:schemeClr val="bg1"/>
          </a:solidFill>
          <a:ln w="38100">
            <a:solidFill>
              <a:srgbClr val="1174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: Rounded Corners 2"/>
          <p:cNvSpPr/>
          <p:nvPr/>
        </p:nvSpPr>
        <p:spPr>
          <a:xfrm>
            <a:off x="1028376" y="3016465"/>
            <a:ext cx="2303203" cy="547779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Threats to the Tiger</a:t>
            </a:r>
          </a:p>
        </p:txBody>
      </p:sp>
      <p:sp>
        <p:nvSpPr>
          <p:cNvPr id="5" name="Rectangle 4"/>
          <p:cNvSpPr/>
          <p:nvPr/>
        </p:nvSpPr>
        <p:spPr>
          <a:xfrm>
            <a:off x="885352" y="1676106"/>
            <a:ext cx="3914064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buClr>
                <a:schemeClr val="dk1"/>
              </a:buClr>
              <a:buSzPts val="1800"/>
            </a:pPr>
            <a:r>
              <a:rPr lang="en-GB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Tigers are the one of the closest species to extinction.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EC02B8-4128-4B71-838A-8AB3DD4AAFE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1627">
            <a:off x="5328459" y="1681521"/>
            <a:ext cx="2712836" cy="1808557"/>
          </a:xfrm>
          <a:prstGeom prst="rect">
            <a:avLst/>
          </a:prstGeom>
          <a:ln w="38100">
            <a:solidFill>
              <a:srgbClr val="11743A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C0D5A47-2819-4447-A07A-1493D32A987D}"/>
              </a:ext>
            </a:extLst>
          </p:cNvPr>
          <p:cNvSpPr/>
          <p:nvPr/>
        </p:nvSpPr>
        <p:spPr>
          <a:xfrm>
            <a:off x="885352" y="3855985"/>
            <a:ext cx="44676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Wild tigers are hunted for their body parts which can be sold for a lot of money across Asia.</a:t>
            </a:r>
          </a:p>
        </p:txBody>
      </p:sp>
      <p:sp>
        <p:nvSpPr>
          <p:cNvPr id="12" name="Arrow: Left 11">
            <a:hlinkClick r:id="rId7" action="ppaction://hlinksldjump"/>
            <a:extLst>
              <a:ext uri="{FF2B5EF4-FFF2-40B4-BE49-F238E27FC236}">
                <a16:creationId xmlns:a16="http://schemas.microsoft.com/office/drawing/2014/main" id="{527B9572-DBBC-4E0D-B76C-9863B2FD2DF4}"/>
              </a:ext>
            </a:extLst>
          </p:cNvPr>
          <p:cNvSpPr/>
          <p:nvPr/>
        </p:nvSpPr>
        <p:spPr>
          <a:xfrm>
            <a:off x="7295628" y="5420452"/>
            <a:ext cx="966516" cy="556589"/>
          </a:xfrm>
          <a:prstGeom prst="leftArrow">
            <a:avLst/>
          </a:prstGeom>
          <a:solidFill>
            <a:srgbClr val="117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back</a:t>
            </a: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006B1424-DDEB-4A5F-B23A-4FCD0947A4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B6D6125-76F8-453C-9933-D69230DF3B7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075277" y="49458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155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79"/>
    </mc:Choice>
    <mc:Fallback>
      <p:transition spd="slow" advTm="13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493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1" grpId="0" animBg="1"/>
      <p:bldP spid="2" grpId="0" animBg="1"/>
      <p:bldP spid="3" grpId="0" animBg="1"/>
      <p:bldP spid="5" grpId="0"/>
      <p:bldP spid="7" grpId="0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1B37D4A5-90BB-4844-98B2-369F398C181C}" vid="{00783449-5817-44E1-8606-1A7DF4C9CE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563</TotalTime>
  <Words>558</Words>
  <Application>Microsoft Office PowerPoint</Application>
  <PresentationFormat>On-screen Show (4:3)</PresentationFormat>
  <Paragraphs>70</Paragraphs>
  <Slides>13</Slides>
  <Notes>0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Twinkl</vt:lpstr>
      <vt:lpstr>Wingdings</vt:lpstr>
      <vt:lpstr>Office Theme</vt:lpstr>
      <vt:lpstr>PowerPoint Presentation</vt:lpstr>
      <vt:lpstr>What Is World Wildlife Day?</vt:lpstr>
      <vt:lpstr>What do Forests and Woodlands Provide?</vt:lpstr>
      <vt:lpstr>Ginger Root (medicine) </vt:lpstr>
      <vt:lpstr>Rubber Trees (material) </vt:lpstr>
      <vt:lpstr>Trees (material) </vt:lpstr>
      <vt:lpstr>Bees </vt:lpstr>
      <vt:lpstr>What do these living things have in common?</vt:lpstr>
      <vt:lpstr>Tiger (Endangered) </vt:lpstr>
      <vt:lpstr>Black Rhino (Endangered) </vt:lpstr>
      <vt:lpstr>Orangutan (Endangered) </vt:lpstr>
      <vt:lpstr>Snow Leopard (Endangered)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Laura Buckland</dc:creator>
  <cp:lastModifiedBy>nicola</cp:lastModifiedBy>
  <cp:revision>48</cp:revision>
  <dcterms:created xsi:type="dcterms:W3CDTF">2021-01-18T10:22:26Z</dcterms:created>
  <dcterms:modified xsi:type="dcterms:W3CDTF">2021-02-24T21:01:04Z</dcterms:modified>
</cp:coreProperties>
</file>