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5" r:id="rId2"/>
    <p:sldId id="257" r:id="rId3"/>
    <p:sldId id="372" r:id="rId4"/>
    <p:sldId id="259" r:id="rId5"/>
    <p:sldId id="273" r:id="rId6"/>
    <p:sldId id="375" r:id="rId7"/>
    <p:sldId id="373" r:id="rId8"/>
    <p:sldId id="3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D2EC"/>
    <a:srgbClr val="0000FF"/>
    <a:srgbClr val="458DCF"/>
    <a:srgbClr val="FF00FF"/>
    <a:srgbClr val="006600"/>
    <a:srgbClr val="FF0000"/>
    <a:srgbClr val="FF6600"/>
    <a:srgbClr val="33CCFF"/>
    <a:srgbClr val="00CC00"/>
    <a:srgbClr val="2E7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27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32"/>
    </p:cViewPr>
  </p:sorterViewPr>
  <p:notesViewPr>
    <p:cSldViewPr snapToGrid="0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5069D-0DA1-4F58-8F43-90C43489E8AD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60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NB. A clause can be used to modify a verb but we do not focus on these with primary-age children since clauses are of many types and are used for many purposes and this can be confusing.  An example of a clause acting as an adverbial is: </a:t>
            </a:r>
            <a:r>
              <a:rPr lang="en-GB" i="1" dirty="0"/>
              <a:t>He skipped </a:t>
            </a:r>
            <a:r>
              <a:rPr lang="en-GB" i="1" dirty="0">
                <a:solidFill>
                  <a:srgbClr val="FF0000"/>
                </a:solidFill>
              </a:rPr>
              <a:t>until his arms ached</a:t>
            </a:r>
            <a:r>
              <a:rPr lang="en-GB" i="1" dirty="0"/>
              <a:t>.</a:t>
            </a:r>
            <a:r>
              <a:rPr lang="en-GB" dirty="0"/>
              <a:t> (The subordinate clause ‘</a:t>
            </a:r>
            <a:r>
              <a:rPr lang="en-GB" dirty="0">
                <a:solidFill>
                  <a:srgbClr val="FF0000"/>
                </a:solidFill>
              </a:rPr>
              <a:t>until his arms ached’ </a:t>
            </a:r>
            <a:r>
              <a:rPr lang="en-GB" dirty="0"/>
              <a:t>modifies the verb ‘skipped’.)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3B62A-7C82-4A70-A7B7-C16891627BA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819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NB. A clause can be used to modify a verb but we do not focus on these with primary-age children since clauses are of many types and are used for many purposes and this can be confusing.  An example of a clause acting as an adverbial is: </a:t>
            </a:r>
            <a:r>
              <a:rPr lang="en-GB" i="1" dirty="0"/>
              <a:t>He skipped </a:t>
            </a:r>
            <a:r>
              <a:rPr lang="en-GB" i="1" dirty="0">
                <a:solidFill>
                  <a:srgbClr val="FF0000"/>
                </a:solidFill>
              </a:rPr>
              <a:t>until his arms ached</a:t>
            </a:r>
            <a:r>
              <a:rPr lang="en-GB" i="1" dirty="0"/>
              <a:t>.</a:t>
            </a:r>
            <a:r>
              <a:rPr lang="en-GB" dirty="0"/>
              <a:t> (The subordinate clause ‘</a:t>
            </a:r>
            <a:r>
              <a:rPr lang="en-GB" dirty="0">
                <a:solidFill>
                  <a:srgbClr val="FF0000"/>
                </a:solidFill>
              </a:rPr>
              <a:t>until his arms ached’ </a:t>
            </a:r>
            <a:r>
              <a:rPr lang="en-GB" dirty="0"/>
              <a:t>modifies the verb ‘skipped’.)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3B62A-7C82-4A70-A7B7-C16891627BA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371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3B62A-7C82-4A70-A7B7-C16891627BA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895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3B62A-7C82-4A70-A7B7-C16891627BA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001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6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5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08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4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63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3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77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6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39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28/01/2021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6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168" y="1724575"/>
            <a:ext cx="4350929" cy="337836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8410F19-8084-4441-8CC2-1860CC449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380" y="133074"/>
            <a:ext cx="9144000" cy="1113836"/>
          </a:xfrm>
        </p:spPr>
        <p:txBody>
          <a:bodyPr>
            <a:normAutofit/>
          </a:bodyPr>
          <a:lstStyle/>
          <a:p>
            <a:pPr algn="l"/>
            <a:r>
              <a:rPr lang="en-GB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Identifying adverbs and adverbials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F1A3460-2490-4DF2-BE83-EB409A776532}"/>
              </a:ext>
            </a:extLst>
          </p:cNvPr>
          <p:cNvSpPr/>
          <p:nvPr/>
        </p:nvSpPr>
        <p:spPr>
          <a:xfrm>
            <a:off x="1528241" y="5193846"/>
            <a:ext cx="10023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highlight>
                  <a:srgbClr val="B6D2EC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Just then,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highwayman came riding, </a:t>
            </a:r>
            <a:r>
              <a:rPr lang="en-GB" sz="2800" dirty="0">
                <a:highlight>
                  <a:srgbClr val="B6D2EC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up to the old inn-door</a:t>
            </a:r>
          </a:p>
        </p:txBody>
      </p:sp>
    </p:spTree>
    <p:extLst>
      <p:ext uri="{BB962C8B-B14F-4D97-AF65-F5344CB8AC3E}">
        <p14:creationId xmlns:p14="http://schemas.microsoft.com/office/powerpoint/2010/main" val="421075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6762" y="638931"/>
            <a:ext cx="1025158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ADVERBS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GB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adverb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is a word used to change (tell us more about) a verb OR an adjective OR (occasionally) a whole clause: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2360" y="2657870"/>
            <a:ext cx="5170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GB" sz="28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soon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 began to ride </a:t>
            </a:r>
            <a:r>
              <a:rPr lang="en-GB" sz="28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faster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2360" y="3586663"/>
            <a:ext cx="5629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really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 purple moor was misty.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2360" y="4624987"/>
            <a:ext cx="54175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Sadly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i="1" u="sng" dirty="0">
                <a:latin typeface="Arial" panose="020B0604020202020204" pitchFamily="34" charset="0"/>
                <a:cs typeface="Arial" panose="020B0604020202020204" pitchFamily="34" charset="0"/>
              </a:rPr>
              <a:t>someone had been listening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6525917" y="1988588"/>
            <a:ext cx="4956169" cy="1252523"/>
          </a:xfrm>
          <a:prstGeom prst="wedgeEllipseCallout">
            <a:avLst>
              <a:gd name="adj1" fmla="val -62732"/>
              <a:gd name="adj2" fmla="val 26482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037408" y="2116939"/>
            <a:ext cx="4250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soon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changes the verb ‘began’  </a:t>
            </a:r>
            <a:r>
              <a:rPr lang="en-GB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faster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changes the verb ‘ride’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6878669" y="3429000"/>
            <a:ext cx="4603417" cy="1156631"/>
          </a:xfrm>
          <a:prstGeom prst="wedgeEllipseCallout">
            <a:avLst>
              <a:gd name="adj1" fmla="val -61903"/>
              <a:gd name="adj2" fmla="val -973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72362" y="3528232"/>
            <a:ext cx="3051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really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changes the adjective ‘purple’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Callout 10"/>
          <p:cNvSpPr/>
          <p:nvPr/>
        </p:nvSpPr>
        <p:spPr>
          <a:xfrm flipV="1">
            <a:off x="6966856" y="4872752"/>
            <a:ext cx="4515230" cy="1305448"/>
          </a:xfrm>
          <a:prstGeom prst="wedgeEllipseCallout">
            <a:avLst>
              <a:gd name="adj1" fmla="val -64188"/>
              <a:gd name="adj2" fmla="val 42125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460711" y="5151218"/>
            <a:ext cx="280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sadly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changes the whole clause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97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7" grpId="0" animBg="1"/>
      <p:bldP spid="3" grpId="0"/>
      <p:bldP spid="4" grpId="0" animBg="1"/>
      <p:bldP spid="5" grpId="0"/>
      <p:bldP spid="11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0123" y="519545"/>
            <a:ext cx="102515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ADVERBS </a:t>
            </a:r>
          </a:p>
          <a:p>
            <a:r>
              <a:rPr lang="en-GB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Try changing the underlined verb, adjective and clause in these examples.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875" y="2393259"/>
            <a:ext cx="58027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GB" sz="2800" i="1" u="sng" dirty="0">
                <a:latin typeface="Arial" panose="020B0604020202020204" pitchFamily="34" charset="0"/>
                <a:cs typeface="Arial" panose="020B0604020202020204" pitchFamily="34" charset="0"/>
              </a:rPr>
              <a:t>whistled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 a tune.</a:t>
            </a:r>
          </a:p>
          <a:p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He softly whistled a tune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018" y="3586663"/>
            <a:ext cx="64055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Bess plaited her </a:t>
            </a:r>
            <a:r>
              <a:rPr lang="en-GB" sz="2800" i="1" u="sng" dirty="0">
                <a:latin typeface="Arial" panose="020B0604020202020204" pitchFamily="34" charset="0"/>
                <a:cs typeface="Arial" panose="020B0604020202020204" pitchFamily="34" charset="0"/>
              </a:rPr>
              <a:t>long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, black hair.</a:t>
            </a:r>
          </a:p>
          <a:p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Bess plaited her extremely long,  black hair.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018" y="5043125"/>
            <a:ext cx="54175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u="sng" dirty="0">
                <a:latin typeface="Arial" panose="020B0604020202020204" pitchFamily="34" charset="0"/>
                <a:cs typeface="Arial" panose="020B0604020202020204" pitchFamily="34" charset="0"/>
              </a:rPr>
              <a:t>They were not safe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Inside, they were not safe.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767DDBA-10BA-46A7-9A81-E4C04874913A}"/>
              </a:ext>
            </a:extLst>
          </p:cNvPr>
          <p:cNvGrpSpPr/>
          <p:nvPr/>
        </p:nvGrpSpPr>
        <p:grpSpPr>
          <a:xfrm>
            <a:off x="6717646" y="1940781"/>
            <a:ext cx="4956169" cy="1252523"/>
            <a:chOff x="6525917" y="1988588"/>
            <a:chExt cx="4956169" cy="1252523"/>
          </a:xfrm>
        </p:grpSpPr>
        <p:sp>
          <p:nvSpPr>
            <p:cNvPr id="7" name="Oval Callout 6"/>
            <p:cNvSpPr/>
            <p:nvPr/>
          </p:nvSpPr>
          <p:spPr>
            <a:xfrm>
              <a:off x="6525917" y="1988588"/>
              <a:ext cx="4956169" cy="1252523"/>
            </a:xfrm>
            <a:prstGeom prst="wedgeEllipseCallout">
              <a:avLst>
                <a:gd name="adj1" fmla="val -69951"/>
                <a:gd name="adj2" fmla="val 11669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852845" y="2243998"/>
              <a:ext cx="425066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0000FF"/>
                  </a:solidFill>
                </a:rPr>
                <a:t>then   there   soon</a:t>
              </a:r>
            </a:p>
            <a:p>
              <a:pPr algn="ctr"/>
              <a:r>
                <a:rPr lang="en-GB" sz="2400" b="1" dirty="0">
                  <a:solidFill>
                    <a:srgbClr val="0000FF"/>
                  </a:solidFill>
                </a:rPr>
                <a:t>later   outside   softly</a:t>
              </a:r>
              <a:endParaRPr lang="en-US" sz="2400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856D0A0-A279-467B-9F3C-73181AB38AFF}"/>
              </a:ext>
            </a:extLst>
          </p:cNvPr>
          <p:cNvGrpSpPr/>
          <p:nvPr/>
        </p:nvGrpSpPr>
        <p:grpSpPr>
          <a:xfrm>
            <a:off x="7588583" y="3418551"/>
            <a:ext cx="4603417" cy="1156631"/>
            <a:chOff x="6878669" y="3429000"/>
            <a:chExt cx="4603417" cy="1156631"/>
          </a:xfrm>
        </p:grpSpPr>
        <p:sp>
          <p:nvSpPr>
            <p:cNvPr id="4" name="Oval Callout 3"/>
            <p:cNvSpPr/>
            <p:nvPr/>
          </p:nvSpPr>
          <p:spPr>
            <a:xfrm>
              <a:off x="6878669" y="3429000"/>
              <a:ext cx="4603417" cy="1156631"/>
            </a:xfrm>
            <a:prstGeom prst="wedgeEllipseCallout">
              <a:avLst>
                <a:gd name="adj1" fmla="val -66221"/>
                <a:gd name="adj2" fmla="val 1723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397326" y="3531052"/>
              <a:ext cx="38345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0000FF"/>
                  </a:solidFill>
                </a:rPr>
                <a:t>very   really   surprisingly</a:t>
              </a:r>
            </a:p>
            <a:p>
              <a:r>
                <a:rPr lang="en-GB" sz="2400" b="1" dirty="0">
                  <a:solidFill>
                    <a:srgbClr val="0000FF"/>
                  </a:solidFill>
                </a:rPr>
                <a:t>   extremely   disappointingly</a:t>
              </a:r>
              <a:endParaRPr lang="en-US" sz="24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8FC358C-2B56-4C1A-B1A1-1EE8DDC5246F}"/>
              </a:ext>
            </a:extLst>
          </p:cNvPr>
          <p:cNvGrpSpPr/>
          <p:nvPr/>
        </p:nvGrpSpPr>
        <p:grpSpPr>
          <a:xfrm>
            <a:off x="6022553" y="4913621"/>
            <a:ext cx="4515230" cy="1305448"/>
            <a:chOff x="6966856" y="4872752"/>
            <a:chExt cx="4515230" cy="1305448"/>
          </a:xfrm>
        </p:grpSpPr>
        <p:sp>
          <p:nvSpPr>
            <p:cNvPr id="11" name="Oval Callout 10"/>
            <p:cNvSpPr/>
            <p:nvPr/>
          </p:nvSpPr>
          <p:spPr>
            <a:xfrm flipV="1">
              <a:off x="6966856" y="4872752"/>
              <a:ext cx="4515230" cy="1305448"/>
            </a:xfrm>
            <a:prstGeom prst="wedgeEllipseCallout">
              <a:avLst>
                <a:gd name="adj1" fmla="val -78569"/>
                <a:gd name="adj2" fmla="val -11678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455820" y="5170086"/>
              <a:ext cx="345309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0000FF"/>
                  </a:solidFill>
                </a:rPr>
                <a:t>sadly   unluckily   now   later   inside   there</a:t>
              </a:r>
              <a:endParaRPr lang="en-US" sz="2400" dirty="0"/>
            </a:p>
          </p:txBody>
        </p:sp>
      </p:grpSp>
      <p:sp>
        <p:nvSpPr>
          <p:cNvPr id="14" name="Rounded Rectangular Callout 2">
            <a:extLst>
              <a:ext uri="{FF2B5EF4-FFF2-40B4-BE49-F238E27FC236}">
                <a16:creationId xmlns:a16="http://schemas.microsoft.com/office/drawing/2014/main" id="{672C6986-9C59-42BB-9F96-8EBFFAE9B816}"/>
              </a:ext>
            </a:extLst>
          </p:cNvPr>
          <p:cNvSpPr/>
          <p:nvPr/>
        </p:nvSpPr>
        <p:spPr>
          <a:xfrm>
            <a:off x="10623876" y="284070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IDEAS</a:t>
            </a:r>
          </a:p>
        </p:txBody>
      </p:sp>
    </p:spTree>
    <p:extLst>
      <p:ext uri="{BB962C8B-B14F-4D97-AF65-F5344CB8AC3E}">
        <p14:creationId xmlns:p14="http://schemas.microsoft.com/office/powerpoint/2010/main" val="258808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8237" y="34579"/>
            <a:ext cx="97653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ADVERBIAL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GB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adverbial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is a word, phrase or clause which acts as an adverb and is used to modify a verb or (less commonly) an adjective.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681" y="4225259"/>
            <a:ext cx="10264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These are phrases which start with a preposition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0883" y="2323759"/>
            <a:ext cx="3439335" cy="461665"/>
          </a:xfrm>
          <a:prstGeom prst="rect">
            <a:avLst/>
          </a:prstGeom>
          <a:ln w="28575" cmpd="sng">
            <a:solidFill>
              <a:srgbClr val="5B9BD5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Adverbials can be…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5996788" y="4516137"/>
            <a:ext cx="5273647" cy="1552421"/>
          </a:xfrm>
          <a:prstGeom prst="wedgeEllipseCallout">
            <a:avLst>
              <a:gd name="adj1" fmla="val -65646"/>
              <a:gd name="adj2" fmla="val -33712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79129" y="4843268"/>
            <a:ext cx="4779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The girl waited, </a:t>
            </a:r>
            <a:r>
              <a:rPr lang="en-GB" sz="20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darkness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, and then looked </a:t>
            </a:r>
            <a:r>
              <a:rPr lang="en-GB" sz="20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the window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32384" y="3087203"/>
            <a:ext cx="1181721" cy="461665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9026" y="2357545"/>
            <a:ext cx="1181721" cy="461665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over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65861" y="2118553"/>
            <a:ext cx="1181721" cy="461665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inside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42559" y="3239603"/>
            <a:ext cx="1181721" cy="461665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outside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7582" y="2833857"/>
            <a:ext cx="1181721" cy="461665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under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117652" y="1934157"/>
            <a:ext cx="588380" cy="461665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199502" y="3638979"/>
            <a:ext cx="1176758" cy="461665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beside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681" y="3608201"/>
            <a:ext cx="4003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Prepositional phrases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8681" y="4679984"/>
            <a:ext cx="44270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They can be used to change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verb.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90261" y="5785732"/>
            <a:ext cx="4282537" cy="830997"/>
          </a:xfrm>
          <a:prstGeom prst="rect">
            <a:avLst/>
          </a:prstGeom>
          <a:ln w="28575" cmpd="sng">
            <a:solidFill>
              <a:srgbClr val="5B9BD5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‘in the darkness’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changes the verb ‘waited’.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672607" y="5745685"/>
            <a:ext cx="3088512" cy="830997"/>
          </a:xfrm>
          <a:prstGeom prst="rect">
            <a:avLst/>
          </a:prstGeom>
          <a:ln w="28575" cmpd="sng">
            <a:solidFill>
              <a:srgbClr val="5B9BD5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does 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the window 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modify? 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10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 animBg="1"/>
      <p:bldP spid="7" grpId="0" animBg="1"/>
      <p:bldP spid="5" grpId="0"/>
      <p:bldP spid="6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8" grpId="0"/>
      <p:bldP spid="9" grpId="0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7177" y="175284"/>
            <a:ext cx="9765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ADVERBIAL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adverbial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is a word, phrase or clause which acts as an adverb and is used to modify a verb or (less commonly) an adjective.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4223" y="2361107"/>
            <a:ext cx="2579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Noun phrases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7946" y="1675415"/>
            <a:ext cx="3439335" cy="461665"/>
          </a:xfrm>
          <a:prstGeom prst="rect">
            <a:avLst/>
          </a:prstGeom>
          <a:ln w="28575" cmpd="sng">
            <a:solidFill>
              <a:srgbClr val="5B9BD5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Adverbials can be…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0781" y="3327808"/>
            <a:ext cx="68610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These are expanded noun phrases which are used to modify the verb.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6979882" y="1793430"/>
            <a:ext cx="4127201" cy="1499499"/>
          </a:xfrm>
          <a:prstGeom prst="wedgeEllipseCallout">
            <a:avLst>
              <a:gd name="adj1" fmla="val -102670"/>
              <a:gd name="adj2" fmla="val 5077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570443" y="2098882"/>
            <a:ext cx="33864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King George’s men marched </a:t>
            </a:r>
            <a:r>
              <a:rPr lang="en-GB" sz="24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night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73253" y="3485289"/>
            <a:ext cx="2733830" cy="707886"/>
          </a:xfrm>
          <a:prstGeom prst="rect">
            <a:avLst/>
          </a:prstGeom>
          <a:ln w="28575" cmpd="sng">
            <a:solidFill>
              <a:srgbClr val="5B9BD5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night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changes the verb ‘marched’.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11332" y="4650893"/>
            <a:ext cx="5249668" cy="1664642"/>
          </a:xfrm>
          <a:prstGeom prst="wedgeEllipseCallout">
            <a:avLst>
              <a:gd name="adj1" fmla="val 20294"/>
              <a:gd name="adj2" fmla="val -9040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556084" y="5115560"/>
            <a:ext cx="41015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Muskets ready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, the soldiers waited </a:t>
            </a:r>
            <a:r>
              <a:rPr lang="en-GB" sz="24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quietly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0" y="5531058"/>
            <a:ext cx="5914940" cy="830997"/>
          </a:xfrm>
          <a:prstGeom prst="rect">
            <a:avLst/>
          </a:prstGeom>
          <a:ln w="28575" cmpd="sng">
            <a:solidFill>
              <a:srgbClr val="5B9BD5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00FF"/>
                </a:solidFill>
              </a:rPr>
              <a:t>Muskets ready </a:t>
            </a:r>
            <a:r>
              <a:rPr lang="en-GB" sz="2400" dirty="0"/>
              <a:t>changes the verb ‘waited’.</a:t>
            </a:r>
          </a:p>
          <a:p>
            <a:pPr algn="ctr"/>
            <a:r>
              <a:rPr lang="en-GB" sz="2400" dirty="0">
                <a:solidFill>
                  <a:srgbClr val="0000FF"/>
                </a:solidFill>
              </a:rPr>
              <a:t>quietly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/>
              <a:t>also changes the verb ‘waited’.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90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 animBg="1"/>
      <p:bldP spid="3" grpId="0"/>
      <p:bldP spid="4" grpId="0" animBg="1"/>
      <p:bldP spid="5" grpId="0"/>
      <p:bldP spid="7" grpId="0" animBg="1"/>
      <p:bldP spid="12" grpId="0" animBg="1"/>
      <p:bldP spid="14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349997-2D32-4B10-B9B5-95AF0D68BE67}"/>
              </a:ext>
            </a:extLst>
          </p:cNvPr>
          <p:cNvSpPr/>
          <p:nvPr/>
        </p:nvSpPr>
        <p:spPr>
          <a:xfrm>
            <a:off x="200673" y="218681"/>
            <a:ext cx="9765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ADVERBIALS – Tell us more about time, place or manner</a:t>
            </a:r>
          </a:p>
          <a:p>
            <a:r>
              <a:rPr lang="en-GB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Which of these adverbials answers the questions When? Where? How?</a:t>
            </a:r>
          </a:p>
          <a:p>
            <a:endParaRPr lang="en-GB" sz="28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8FD7FE-5B00-4BA2-939D-79CC14649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94" y="1419010"/>
            <a:ext cx="7395089" cy="34689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3365305-F38F-42AB-A80A-3B83625757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369" y="3015461"/>
            <a:ext cx="2167691" cy="168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38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4586" y="576490"/>
            <a:ext cx="97653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ADVERBIALS – Tell us more about time, place or manner</a:t>
            </a:r>
          </a:p>
          <a:p>
            <a:r>
              <a:rPr lang="en-GB" sz="20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Which of these adverbials answers the questions When? Where? How?</a:t>
            </a:r>
          </a:p>
          <a:p>
            <a:endParaRPr lang="en-GB" sz="28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9FF727-3FA0-47CA-BDF2-C1F2923AC442}"/>
              </a:ext>
            </a:extLst>
          </p:cNvPr>
          <p:cNvSpPr/>
          <p:nvPr/>
        </p:nvSpPr>
        <p:spPr>
          <a:xfrm>
            <a:off x="2446421" y="2325651"/>
            <a:ext cx="7299158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  <a:ea typeface="Calibri" panose="020F0502020204030204" pitchFamily="34" charset="0"/>
              </a:rPr>
              <a:t>The highwayman rode </a:t>
            </a:r>
            <a:r>
              <a:rPr lang="en-GB" sz="2400" i="1" dirty="0">
                <a:highlight>
                  <a:srgbClr val="B6D2EC"/>
                </a:highlight>
                <a:latin typeface="+mj-lt"/>
                <a:ea typeface="Calibri" panose="020F0502020204030204" pitchFamily="34" charset="0"/>
              </a:rPr>
              <a:t>through the gate.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  <a:ea typeface="Calibri" panose="020F0502020204030204" pitchFamily="34" charset="0"/>
              </a:rPr>
              <a:t>The highwayman rode </a:t>
            </a:r>
            <a:r>
              <a:rPr lang="en-GB" sz="2400" i="1" dirty="0">
                <a:highlight>
                  <a:srgbClr val="B6D2EC"/>
                </a:highlight>
                <a:latin typeface="+mj-lt"/>
                <a:ea typeface="Calibri" panose="020F0502020204030204" pitchFamily="34" charset="0"/>
              </a:rPr>
              <a:t>hard.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  <a:ea typeface="Calibri" panose="020F0502020204030204" pitchFamily="34" charset="0"/>
              </a:rPr>
              <a:t>The highwayman rode </a:t>
            </a:r>
            <a:r>
              <a:rPr lang="en-GB" sz="2400" i="1" dirty="0">
                <a:highlight>
                  <a:srgbClr val="B6D2EC"/>
                </a:highlight>
                <a:latin typeface="+mj-lt"/>
                <a:ea typeface="Calibri" panose="020F0502020204030204" pitchFamily="34" charset="0"/>
              </a:rPr>
              <a:t>at midnight.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</a:rPr>
              <a:t>The highwayman rode </a:t>
            </a:r>
            <a:r>
              <a:rPr lang="en-GB" sz="2400" i="1" dirty="0">
                <a:highlight>
                  <a:srgbClr val="B6D2EC"/>
                </a:highlight>
                <a:latin typeface="+mj-lt"/>
              </a:rPr>
              <a:t>that evening.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</a:rPr>
              <a:t>The highwayman rode </a:t>
            </a:r>
            <a:r>
              <a:rPr lang="en-GB" sz="2400" i="1" dirty="0">
                <a:highlight>
                  <a:srgbClr val="B6D2EC"/>
                </a:highlight>
                <a:latin typeface="+mj-lt"/>
              </a:rPr>
              <a:t>without looking back</a:t>
            </a:r>
            <a:r>
              <a:rPr lang="en-GB" sz="2400" i="1" dirty="0">
                <a:latin typeface="+mj-lt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</a:rPr>
              <a:t>The highwayman rode </a:t>
            </a:r>
            <a:r>
              <a:rPr lang="en-GB" sz="2400" i="1" dirty="0">
                <a:highlight>
                  <a:srgbClr val="B6D2EC"/>
                </a:highlight>
                <a:latin typeface="+mj-lt"/>
              </a:rPr>
              <a:t>along the path</a:t>
            </a:r>
            <a:r>
              <a:rPr lang="en-GB" sz="2400" i="1" dirty="0">
                <a:latin typeface="+mj-lt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D532F2-CF43-472E-BD78-1B0C249887FC}"/>
              </a:ext>
            </a:extLst>
          </p:cNvPr>
          <p:cNvSpPr/>
          <p:nvPr/>
        </p:nvSpPr>
        <p:spPr>
          <a:xfrm>
            <a:off x="1652514" y="3635819"/>
            <a:ext cx="898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When? </a:t>
            </a:r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608E71-F4C5-4BA8-BDD1-50057CB79443}"/>
              </a:ext>
            </a:extLst>
          </p:cNvPr>
          <p:cNvSpPr/>
          <p:nvPr/>
        </p:nvSpPr>
        <p:spPr>
          <a:xfrm>
            <a:off x="1652513" y="4164015"/>
            <a:ext cx="898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When? 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335D3C-20F8-41B9-9452-86966F70310D}"/>
              </a:ext>
            </a:extLst>
          </p:cNvPr>
          <p:cNvSpPr/>
          <p:nvPr/>
        </p:nvSpPr>
        <p:spPr>
          <a:xfrm>
            <a:off x="1617246" y="2538986"/>
            <a:ext cx="968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Where? 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8B9DFC-2DEC-4129-8195-1190C61DE6DF}"/>
              </a:ext>
            </a:extLst>
          </p:cNvPr>
          <p:cNvSpPr/>
          <p:nvPr/>
        </p:nvSpPr>
        <p:spPr>
          <a:xfrm>
            <a:off x="1652513" y="5253736"/>
            <a:ext cx="968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Where? </a:t>
            </a:r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3966CFF-BA5C-4C71-99A3-BEA354CCFBCF}"/>
              </a:ext>
            </a:extLst>
          </p:cNvPr>
          <p:cNvSpPr/>
          <p:nvPr/>
        </p:nvSpPr>
        <p:spPr>
          <a:xfrm>
            <a:off x="1742055" y="3067879"/>
            <a:ext cx="718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How?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5A68875-4D52-49B5-BC44-9EBB92038929}"/>
              </a:ext>
            </a:extLst>
          </p:cNvPr>
          <p:cNvSpPr/>
          <p:nvPr/>
        </p:nvSpPr>
        <p:spPr>
          <a:xfrm>
            <a:off x="1742055" y="4698601"/>
            <a:ext cx="718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How?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EDB9606-48B3-4480-BF2D-B569E5D11C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842" y="3128002"/>
            <a:ext cx="1454068" cy="112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94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/>
      <p:bldP spid="23" grpId="0"/>
      <p:bldP spid="10" grpId="0"/>
      <p:bldP spid="15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5400" y="239121"/>
            <a:ext cx="976531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ADVERBIALS – Tell us more about time, place or manner</a:t>
            </a:r>
          </a:p>
          <a:p>
            <a:r>
              <a:rPr lang="en-GB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Try adding adverbials for time, place or manner to this sentence.</a:t>
            </a:r>
          </a:p>
          <a:p>
            <a:r>
              <a:rPr lang="en-GB" sz="2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Try putting them in different places. How does the impact change?</a:t>
            </a:r>
          </a:p>
          <a:p>
            <a:endParaRPr lang="en-GB" sz="2800" b="1" dirty="0"/>
          </a:p>
        </p:txBody>
      </p:sp>
      <p:sp>
        <p:nvSpPr>
          <p:cNvPr id="12" name="Oval Callout 3">
            <a:extLst>
              <a:ext uri="{FF2B5EF4-FFF2-40B4-BE49-F238E27FC236}">
                <a16:creationId xmlns:a16="http://schemas.microsoft.com/office/drawing/2014/main" id="{A333B8BD-F19F-4204-B9E7-C1AA3DF338AD}"/>
              </a:ext>
            </a:extLst>
          </p:cNvPr>
          <p:cNvSpPr/>
          <p:nvPr/>
        </p:nvSpPr>
        <p:spPr>
          <a:xfrm>
            <a:off x="8304795" y="2268438"/>
            <a:ext cx="3661805" cy="1499499"/>
          </a:xfrm>
          <a:prstGeom prst="wedgeEllipseCallout">
            <a:avLst>
              <a:gd name="adj1" fmla="val 43179"/>
              <a:gd name="adj2" fmla="val 6503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i="1" dirty="0">
                <a:solidFill>
                  <a:schemeClr val="tx1"/>
                </a:solidFill>
              </a:rPr>
              <a:t>When adverbials appear at the beginning we call them </a:t>
            </a:r>
            <a:r>
              <a:rPr lang="en-GB" b="1" i="1" dirty="0">
                <a:solidFill>
                  <a:schemeClr val="tx1"/>
                </a:solidFill>
              </a:rPr>
              <a:t>fronted adverbials</a:t>
            </a:r>
            <a:r>
              <a:rPr lang="en-GB" i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Oval Callout 3">
            <a:extLst>
              <a:ext uri="{FF2B5EF4-FFF2-40B4-BE49-F238E27FC236}">
                <a16:creationId xmlns:a16="http://schemas.microsoft.com/office/drawing/2014/main" id="{FDBA8733-C471-4F29-9324-C45ADE8DA7C9}"/>
              </a:ext>
            </a:extLst>
          </p:cNvPr>
          <p:cNvSpPr/>
          <p:nvPr/>
        </p:nvSpPr>
        <p:spPr>
          <a:xfrm>
            <a:off x="8304794" y="4040053"/>
            <a:ext cx="3661805" cy="1499499"/>
          </a:xfrm>
          <a:prstGeom prst="wedgeEllipseCallout">
            <a:avLst>
              <a:gd name="adj1" fmla="val 43179"/>
              <a:gd name="adj2" fmla="val 6503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b="1" i="1" dirty="0">
                <a:solidFill>
                  <a:schemeClr val="tx1"/>
                </a:solidFill>
              </a:rPr>
              <a:t>Fronted adverbials </a:t>
            </a:r>
            <a:r>
              <a:rPr lang="en-GB" i="1" dirty="0">
                <a:solidFill>
                  <a:schemeClr val="tx1"/>
                </a:solidFill>
              </a:rPr>
              <a:t>are separated from the main clause by a comma.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8D6CAB-1FA8-43A4-AFEB-D9BFAA88D13B}"/>
              </a:ext>
            </a:extLst>
          </p:cNvPr>
          <p:cNvSpPr/>
          <p:nvPr/>
        </p:nvSpPr>
        <p:spPr>
          <a:xfrm>
            <a:off x="1194586" y="1973902"/>
            <a:ext cx="4910319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highwayman rode </a:t>
            </a:r>
            <a:r>
              <a:rPr lang="en-GB" sz="2400" i="1" dirty="0">
                <a:solidFill>
                  <a:prstClr val="black"/>
                </a:solidFill>
                <a:highlight>
                  <a:srgbClr val="B6D2EC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 midnight.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B292CE-4040-4953-9E26-9EA8717A9734}"/>
              </a:ext>
            </a:extLst>
          </p:cNvPr>
          <p:cNvSpPr/>
          <p:nvPr/>
        </p:nvSpPr>
        <p:spPr>
          <a:xfrm>
            <a:off x="1194586" y="2644694"/>
            <a:ext cx="5019323" cy="586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400" i="1" dirty="0">
                <a:solidFill>
                  <a:prstClr val="black"/>
                </a:solidFill>
                <a:highlight>
                  <a:srgbClr val="B6D2EC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 midnight</a:t>
            </a:r>
            <a:r>
              <a:rPr lang="en-GB" sz="2400" b="1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GB" sz="2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highwayman rode</a:t>
            </a:r>
            <a:r>
              <a:rPr lang="en-GB" sz="2400" i="1" dirty="0">
                <a:solidFill>
                  <a:prstClr val="black"/>
                </a:solidFill>
                <a:latin typeface="Calibri Light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01CF11D-F6FF-4FD3-8F2E-0BC87144E808}"/>
              </a:ext>
            </a:extLst>
          </p:cNvPr>
          <p:cNvSpPr/>
          <p:nvPr/>
        </p:nvSpPr>
        <p:spPr>
          <a:xfrm>
            <a:off x="762024" y="3672937"/>
            <a:ext cx="3453189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4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Bess twisted her hands.</a:t>
            </a:r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B03E30B8-0A40-4B17-8FF3-9EEA5E483E0E}"/>
              </a:ext>
            </a:extLst>
          </p:cNvPr>
          <p:cNvSpPr/>
          <p:nvPr/>
        </p:nvSpPr>
        <p:spPr>
          <a:xfrm rot="18582067">
            <a:off x="2893690" y="3069080"/>
            <a:ext cx="298713" cy="589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D60904-9B82-426C-A642-78CF5C5324E4}"/>
              </a:ext>
            </a:extLst>
          </p:cNvPr>
          <p:cNvSpPr/>
          <p:nvPr/>
        </p:nvSpPr>
        <p:spPr>
          <a:xfrm>
            <a:off x="1214624" y="5371972"/>
            <a:ext cx="2098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prstClr val="black"/>
                </a:solidFill>
                <a:highlight>
                  <a:srgbClr val="B6D2EC"/>
                </a:highlight>
                <a:latin typeface="Calibri Light"/>
                <a:ea typeface="Calibri" panose="020F0502020204030204" pitchFamily="34" charset="0"/>
              </a:rPr>
              <a:t>with frustration</a:t>
            </a:r>
            <a:endParaRPr lang="en-GB" dirty="0">
              <a:highlight>
                <a:srgbClr val="B6D2EC"/>
              </a:highlight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1AA1AD6-A2B0-4764-B041-82CFFE05E93C}"/>
              </a:ext>
            </a:extLst>
          </p:cNvPr>
          <p:cNvSpPr/>
          <p:nvPr/>
        </p:nvSpPr>
        <p:spPr>
          <a:xfrm>
            <a:off x="3331873" y="5397618"/>
            <a:ext cx="17140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prstClr val="black"/>
                </a:solidFill>
                <a:highlight>
                  <a:srgbClr val="B6D2EC"/>
                </a:highlight>
                <a:latin typeface="Calibri Light"/>
                <a:ea typeface="Calibri" panose="020F0502020204030204" pitchFamily="34" charset="0"/>
              </a:rPr>
              <a:t>over the bed</a:t>
            </a:r>
            <a:endParaRPr lang="en-GB" dirty="0">
              <a:highlight>
                <a:srgbClr val="B6D2EC"/>
              </a:highlight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CD39379-872C-4C46-AA62-61ADE1000D3D}"/>
              </a:ext>
            </a:extLst>
          </p:cNvPr>
          <p:cNvSpPr/>
          <p:nvPr/>
        </p:nvSpPr>
        <p:spPr>
          <a:xfrm>
            <a:off x="5079125" y="5309737"/>
            <a:ext cx="157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prstClr val="black"/>
                </a:solidFill>
                <a:highlight>
                  <a:srgbClr val="B6D2EC"/>
                </a:highlight>
                <a:latin typeface="Calibri Light"/>
                <a:ea typeface="Calibri" panose="020F0502020204030204" pitchFamily="34" charset="0"/>
              </a:rPr>
              <a:t>before long</a:t>
            </a:r>
            <a:endParaRPr lang="en-GB" dirty="0">
              <a:highlight>
                <a:srgbClr val="B6D2EC"/>
              </a:highlight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1BD17DE-DCC9-453D-B840-86256CE4D7C2}"/>
              </a:ext>
            </a:extLst>
          </p:cNvPr>
          <p:cNvSpPr/>
          <p:nvPr/>
        </p:nvSpPr>
        <p:spPr>
          <a:xfrm>
            <a:off x="1266991" y="5892979"/>
            <a:ext cx="9664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prstClr val="black"/>
                </a:solidFill>
                <a:highlight>
                  <a:srgbClr val="B6D2EC"/>
                </a:highlight>
                <a:latin typeface="Calibri Light"/>
              </a:rPr>
              <a:t>in fear</a:t>
            </a:r>
            <a:endParaRPr lang="en-GB" dirty="0">
              <a:highlight>
                <a:srgbClr val="B6D2EC"/>
              </a:highlight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F061D68-5529-47FE-BCF7-8659B28C278A}"/>
              </a:ext>
            </a:extLst>
          </p:cNvPr>
          <p:cNvSpPr/>
          <p:nvPr/>
        </p:nvSpPr>
        <p:spPr>
          <a:xfrm>
            <a:off x="2314137" y="5904212"/>
            <a:ext cx="1848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prstClr val="black"/>
                </a:solidFill>
                <a:highlight>
                  <a:srgbClr val="B6D2EC"/>
                </a:highlight>
                <a:latin typeface="Calibri Light"/>
              </a:rPr>
              <a:t>later that day</a:t>
            </a:r>
            <a:endParaRPr lang="en-GB" dirty="0">
              <a:highlight>
                <a:srgbClr val="B6D2EC"/>
              </a:highlight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73D05B7-9B26-48A4-9B4A-5C9D1CA70C14}"/>
              </a:ext>
            </a:extLst>
          </p:cNvPr>
          <p:cNvSpPr/>
          <p:nvPr/>
        </p:nvSpPr>
        <p:spPr>
          <a:xfrm>
            <a:off x="4242806" y="5892979"/>
            <a:ext cx="22952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prstClr val="black"/>
                </a:solidFill>
                <a:highlight>
                  <a:srgbClr val="B6D2EC"/>
                </a:highlight>
                <a:latin typeface="Calibri Light"/>
              </a:rPr>
              <a:t>against the knots</a:t>
            </a:r>
            <a:endParaRPr lang="en-GB" dirty="0">
              <a:highlight>
                <a:srgbClr val="B6D2EC"/>
              </a:highligh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71392E3-9507-492A-9EE8-D9DDE7127486}"/>
              </a:ext>
            </a:extLst>
          </p:cNvPr>
          <p:cNvSpPr/>
          <p:nvPr/>
        </p:nvSpPr>
        <p:spPr>
          <a:xfrm>
            <a:off x="762024" y="4135386"/>
            <a:ext cx="6772367" cy="496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000" i="1" dirty="0">
                <a:solidFill>
                  <a:prstClr val="black"/>
                </a:solidFill>
                <a:highlight>
                  <a:srgbClr val="B6D2EC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frustration</a:t>
            </a:r>
            <a:r>
              <a:rPr lang="en-GB" sz="2000" b="1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0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Bess twisted her hands </a:t>
            </a:r>
            <a:r>
              <a:rPr lang="en-GB" sz="2000" i="1" dirty="0">
                <a:solidFill>
                  <a:prstClr val="black"/>
                </a:solidFill>
                <a:highlight>
                  <a:srgbClr val="B6D2EC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against the knots</a:t>
            </a:r>
            <a:r>
              <a:rPr lang="en-GB" sz="20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F182606-A024-4597-B443-C8E110DD2284}"/>
              </a:ext>
            </a:extLst>
          </p:cNvPr>
          <p:cNvSpPr/>
          <p:nvPr/>
        </p:nvSpPr>
        <p:spPr>
          <a:xfrm>
            <a:off x="762024" y="4539713"/>
            <a:ext cx="5298374" cy="496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000" i="1" dirty="0">
                <a:solidFill>
                  <a:prstClr val="black"/>
                </a:solidFill>
                <a:highlight>
                  <a:srgbClr val="B6D2EC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 the bed</a:t>
            </a:r>
            <a:r>
              <a:rPr lang="en-GB" sz="2000" b="1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20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Bess twisted her hands </a:t>
            </a:r>
            <a:r>
              <a:rPr lang="en-GB" sz="2000" i="1" dirty="0">
                <a:solidFill>
                  <a:prstClr val="black"/>
                </a:solidFill>
                <a:highlight>
                  <a:srgbClr val="B6D2EC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fear</a:t>
            </a:r>
            <a:r>
              <a:rPr lang="en-GB" sz="2000" i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231596-C3E6-401F-B7CF-7D23733F6DFD}"/>
              </a:ext>
            </a:extLst>
          </p:cNvPr>
          <p:cNvSpPr/>
          <p:nvPr/>
        </p:nvSpPr>
        <p:spPr>
          <a:xfrm>
            <a:off x="1194586" y="5309737"/>
            <a:ext cx="5462535" cy="10561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19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2" grpId="0" animBg="1"/>
      <p:bldP spid="13" grpId="0" animBg="1"/>
      <p:bldP spid="6" grpId="0"/>
      <p:bldP spid="16" grpId="0"/>
      <p:bldP spid="19" grpId="0"/>
      <p:bldP spid="8" grpId="0" animBg="1"/>
      <p:bldP spid="8" grpId="1" animBg="1"/>
      <p:bldP spid="9" grpId="0"/>
      <p:bldP spid="9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17" grpId="0"/>
      <p:bldP spid="3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5093</TotalTime>
  <Words>718</Words>
  <Application>Microsoft Office PowerPoint</Application>
  <PresentationFormat>Widescreen</PresentationFormat>
  <Paragraphs>90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Identifying adverbs and adverbials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Deidre Holes</dc:creator>
  <cp:lastModifiedBy>Lincoln-Johnson, Nicola</cp:lastModifiedBy>
  <cp:revision>427</cp:revision>
  <dcterms:created xsi:type="dcterms:W3CDTF">2013-08-23T07:43:20Z</dcterms:created>
  <dcterms:modified xsi:type="dcterms:W3CDTF">2021-01-28T16:39:47Z</dcterms:modified>
</cp:coreProperties>
</file>