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1" r:id="rId5"/>
    <p:sldId id="360" r:id="rId6"/>
    <p:sldId id="382" r:id="rId7"/>
    <p:sldId id="383" r:id="rId8"/>
    <p:sldId id="381" r:id="rId9"/>
    <p:sldId id="374" r:id="rId10"/>
    <p:sldId id="366" r:id="rId11"/>
    <p:sldId id="375" r:id="rId12"/>
    <p:sldId id="384" r:id="rId13"/>
    <p:sldId id="38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D9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9FCD4A-F78A-4526-82F5-316D3D9AD419}" v="133" dt="2019-04-22T14:44:00.8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p:scale>
          <a:sx n="60" d="100"/>
          <a:sy n="60" d="100"/>
        </p:scale>
        <p:origin x="-1644"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Century Gothic" panose="020B0502020202020204" pitchFamily="34" charset="0"/>
                <a:ea typeface="+mn-ea"/>
                <a:cs typeface="+mn-cs"/>
              </a:defRPr>
            </a:pPr>
            <a:r>
              <a:rPr lang="en-GB" sz="1600"/>
              <a:t>Ice Cream Sales</a:t>
            </a:r>
          </a:p>
        </c:rich>
      </c:tx>
      <c:layout/>
      <c:overlay val="0"/>
      <c:spPr>
        <a:noFill/>
        <a:ln>
          <a:noFill/>
        </a:ln>
        <a:effectLst/>
      </c:spPr>
    </c:title>
    <c:autoTitleDeleted val="0"/>
    <c:plotArea>
      <c:layout/>
      <c:lineChart>
        <c:grouping val="standard"/>
        <c:varyColors val="0"/>
        <c:ser>
          <c:idx val="0"/>
          <c:order val="0"/>
          <c:tx>
            <c:strRef>
              <c:f>Sheet1!$B$1</c:f>
              <c:strCache>
                <c:ptCount val="1"/>
                <c:pt idx="0">
                  <c:v>Park</c:v>
                </c:pt>
              </c:strCache>
            </c:strRef>
          </c:tx>
          <c:spPr>
            <a:ln w="28575" cap="rnd">
              <a:solidFill>
                <a:srgbClr val="FFC000"/>
              </a:solidFill>
              <a:round/>
            </a:ln>
            <a:effectLst/>
          </c:spPr>
          <c:marker>
            <c:symbol val="none"/>
          </c:marker>
          <c:cat>
            <c:strRef>
              <c:f>Sheet1!$A$2:$A$8</c:f>
              <c:strCache>
                <c:ptCount val="7"/>
                <c:pt idx="0">
                  <c:v>Monday</c:v>
                </c:pt>
                <c:pt idx="1">
                  <c:v>Tuesday</c:v>
                </c:pt>
                <c:pt idx="2">
                  <c:v>Wednesday</c:v>
                </c:pt>
                <c:pt idx="3">
                  <c:v>Thursday</c:v>
                </c:pt>
                <c:pt idx="4">
                  <c:v>Friday</c:v>
                </c:pt>
                <c:pt idx="5">
                  <c:v>Saturday</c:v>
                </c:pt>
                <c:pt idx="6">
                  <c:v>Sunday</c:v>
                </c:pt>
              </c:strCache>
            </c:strRef>
          </c:cat>
          <c:val>
            <c:numRef>
              <c:f>Sheet1!$B$2:$B$8</c:f>
              <c:numCache>
                <c:formatCode>General</c:formatCode>
                <c:ptCount val="7"/>
                <c:pt idx="0">
                  <c:v>8</c:v>
                </c:pt>
                <c:pt idx="1">
                  <c:v>9</c:v>
                </c:pt>
                <c:pt idx="2">
                  <c:v>9</c:v>
                </c:pt>
                <c:pt idx="3">
                  <c:v>8</c:v>
                </c:pt>
                <c:pt idx="4">
                  <c:v>15</c:v>
                </c:pt>
                <c:pt idx="5">
                  <c:v>24</c:v>
                </c:pt>
                <c:pt idx="6">
                  <c:v>25</c:v>
                </c:pt>
              </c:numCache>
            </c:numRef>
          </c:val>
          <c:smooth val="0"/>
          <c:extLst xmlns:c16r2="http://schemas.microsoft.com/office/drawing/2015/06/chart">
            <c:ext xmlns:c16="http://schemas.microsoft.com/office/drawing/2014/chart" uri="{C3380CC4-5D6E-409C-BE32-E72D297353CC}">
              <c16:uniqueId val="{00000000-43EA-46AA-935F-D44E43575FBF}"/>
            </c:ext>
          </c:extLst>
        </c:ser>
        <c:ser>
          <c:idx val="1"/>
          <c:order val="1"/>
          <c:tx>
            <c:strRef>
              <c:f>Sheet1!$C$1</c:f>
              <c:strCache>
                <c:ptCount val="1"/>
                <c:pt idx="0">
                  <c:v>Shopping Center</c:v>
                </c:pt>
              </c:strCache>
            </c:strRef>
          </c:tx>
          <c:spPr>
            <a:ln w="28575" cap="rnd">
              <a:solidFill>
                <a:srgbClr val="7030A0"/>
              </a:solidFill>
              <a:round/>
            </a:ln>
            <a:effectLst/>
          </c:spPr>
          <c:marker>
            <c:symbol val="none"/>
          </c:marker>
          <c:cat>
            <c:strRef>
              <c:f>Sheet1!$A$2:$A$8</c:f>
              <c:strCache>
                <c:ptCount val="7"/>
                <c:pt idx="0">
                  <c:v>Monday</c:v>
                </c:pt>
                <c:pt idx="1">
                  <c:v>Tuesday</c:v>
                </c:pt>
                <c:pt idx="2">
                  <c:v>Wednesday</c:v>
                </c:pt>
                <c:pt idx="3">
                  <c:v>Thursday</c:v>
                </c:pt>
                <c:pt idx="4">
                  <c:v>Friday</c:v>
                </c:pt>
                <c:pt idx="5">
                  <c:v>Saturday</c:v>
                </c:pt>
                <c:pt idx="6">
                  <c:v>Sunday</c:v>
                </c:pt>
              </c:strCache>
            </c:strRef>
          </c:cat>
          <c:val>
            <c:numRef>
              <c:f>Sheet1!$C$2:$C$8</c:f>
              <c:numCache>
                <c:formatCode>General</c:formatCode>
                <c:ptCount val="7"/>
                <c:pt idx="0">
                  <c:v>15</c:v>
                </c:pt>
                <c:pt idx="1">
                  <c:v>13</c:v>
                </c:pt>
                <c:pt idx="2">
                  <c:v>17</c:v>
                </c:pt>
                <c:pt idx="3">
                  <c:v>20</c:v>
                </c:pt>
                <c:pt idx="4">
                  <c:v>6</c:v>
                </c:pt>
                <c:pt idx="5">
                  <c:v>5</c:v>
                </c:pt>
                <c:pt idx="6">
                  <c:v>4</c:v>
                </c:pt>
              </c:numCache>
            </c:numRef>
          </c:val>
          <c:smooth val="0"/>
          <c:extLst xmlns:c16r2="http://schemas.microsoft.com/office/drawing/2015/06/chart">
            <c:ext xmlns:c16="http://schemas.microsoft.com/office/drawing/2014/chart" uri="{C3380CC4-5D6E-409C-BE32-E72D297353CC}">
              <c16:uniqueId val="{00000001-43EA-46AA-935F-D44E43575FBF}"/>
            </c:ext>
          </c:extLst>
        </c:ser>
        <c:dLbls>
          <c:showLegendKey val="0"/>
          <c:showVal val="0"/>
          <c:showCatName val="0"/>
          <c:showSerName val="0"/>
          <c:showPercent val="0"/>
          <c:showBubbleSize val="0"/>
        </c:dLbls>
        <c:marker val="1"/>
        <c:smooth val="0"/>
        <c:axId val="79820288"/>
        <c:axId val="79822208"/>
      </c:lineChart>
      <c:catAx>
        <c:axId val="79820288"/>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r>
                  <a:rPr lang="en-GB"/>
                  <a:t>Day</a:t>
                </a:r>
              </a:p>
            </c:rich>
          </c:tx>
          <c:layout>
            <c:manualLayout>
              <c:xMode val="edge"/>
              <c:yMode val="edge"/>
              <c:x val="0.50065266841644795"/>
              <c:y val="0.73601082677165353"/>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79822208"/>
        <c:crosses val="autoZero"/>
        <c:auto val="1"/>
        <c:lblAlgn val="ctr"/>
        <c:lblOffset val="100"/>
        <c:tickLblSkip val="1"/>
        <c:noMultiLvlLbl val="0"/>
      </c:catAx>
      <c:valAx>
        <c:axId val="79822208"/>
        <c:scaling>
          <c:orientation val="minMax"/>
          <c:max val="25"/>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r>
                  <a:rPr lang="en-GB"/>
                  <a:t>Number of Ice Creams</a:t>
                </a: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79820288"/>
        <c:crosses val="autoZero"/>
        <c:crossBetween val="between"/>
      </c:valAx>
      <c:spPr>
        <a:noFill/>
        <a:ln>
          <a:noFill/>
        </a:ln>
        <a:effectLst/>
      </c:spPr>
    </c:plotArea>
    <c:legend>
      <c:legendPos val="b"/>
      <c:layout>
        <c:manualLayout>
          <c:xMode val="edge"/>
          <c:yMode val="edge"/>
          <c:x val="0.23616360454943133"/>
          <c:y val="0.81824015748031498"/>
          <c:w val="0.51933923884514432"/>
          <c:h val="0.1109265091863517"/>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1">
          <a:latin typeface="Century Gothic" panose="020B0502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Century Gothic" panose="020B0502020202020204" pitchFamily="34" charset="0"/>
                <a:ea typeface="+mn-ea"/>
                <a:cs typeface="+mn-cs"/>
              </a:defRPr>
            </a:pPr>
            <a:r>
              <a:rPr lang="en-GB" sz="1600"/>
              <a:t>Ice Cream Sales</a:t>
            </a:r>
          </a:p>
        </c:rich>
      </c:tx>
      <c:layout/>
      <c:overlay val="0"/>
      <c:spPr>
        <a:noFill/>
        <a:ln>
          <a:noFill/>
        </a:ln>
        <a:effectLst/>
      </c:spPr>
    </c:title>
    <c:autoTitleDeleted val="0"/>
    <c:plotArea>
      <c:layout/>
      <c:lineChart>
        <c:grouping val="standard"/>
        <c:varyColors val="0"/>
        <c:ser>
          <c:idx val="0"/>
          <c:order val="0"/>
          <c:tx>
            <c:strRef>
              <c:f>Sheet1!$B$1</c:f>
              <c:strCache>
                <c:ptCount val="1"/>
                <c:pt idx="0">
                  <c:v>Park</c:v>
                </c:pt>
              </c:strCache>
            </c:strRef>
          </c:tx>
          <c:spPr>
            <a:ln w="28575" cap="rnd">
              <a:solidFill>
                <a:srgbClr val="FFC000"/>
              </a:solidFill>
              <a:round/>
            </a:ln>
            <a:effectLst/>
          </c:spPr>
          <c:marker>
            <c:symbol val="none"/>
          </c:marker>
          <c:cat>
            <c:strRef>
              <c:f>Sheet1!$A$2:$A$8</c:f>
              <c:strCache>
                <c:ptCount val="7"/>
                <c:pt idx="0">
                  <c:v>Monday</c:v>
                </c:pt>
                <c:pt idx="1">
                  <c:v>Tuesday</c:v>
                </c:pt>
                <c:pt idx="2">
                  <c:v>Wednesday</c:v>
                </c:pt>
                <c:pt idx="3">
                  <c:v>Thursday</c:v>
                </c:pt>
                <c:pt idx="4">
                  <c:v>Friday</c:v>
                </c:pt>
                <c:pt idx="5">
                  <c:v>Saturday</c:v>
                </c:pt>
                <c:pt idx="6">
                  <c:v>Sunday</c:v>
                </c:pt>
              </c:strCache>
            </c:strRef>
          </c:cat>
          <c:val>
            <c:numRef>
              <c:f>Sheet1!$B$2:$B$8</c:f>
              <c:numCache>
                <c:formatCode>General</c:formatCode>
                <c:ptCount val="7"/>
                <c:pt idx="0">
                  <c:v>8</c:v>
                </c:pt>
                <c:pt idx="1">
                  <c:v>9</c:v>
                </c:pt>
                <c:pt idx="2">
                  <c:v>9</c:v>
                </c:pt>
                <c:pt idx="3">
                  <c:v>8</c:v>
                </c:pt>
                <c:pt idx="4">
                  <c:v>15</c:v>
                </c:pt>
                <c:pt idx="5">
                  <c:v>24</c:v>
                </c:pt>
                <c:pt idx="6">
                  <c:v>25</c:v>
                </c:pt>
              </c:numCache>
            </c:numRef>
          </c:val>
          <c:smooth val="0"/>
          <c:extLst xmlns:c16r2="http://schemas.microsoft.com/office/drawing/2015/06/chart">
            <c:ext xmlns:c16="http://schemas.microsoft.com/office/drawing/2014/chart" uri="{C3380CC4-5D6E-409C-BE32-E72D297353CC}">
              <c16:uniqueId val="{00000000-43EA-46AA-935F-D44E43575FBF}"/>
            </c:ext>
          </c:extLst>
        </c:ser>
        <c:ser>
          <c:idx val="1"/>
          <c:order val="1"/>
          <c:tx>
            <c:strRef>
              <c:f>Sheet1!$C$1</c:f>
              <c:strCache>
                <c:ptCount val="1"/>
                <c:pt idx="0">
                  <c:v>Shopping Center</c:v>
                </c:pt>
              </c:strCache>
            </c:strRef>
          </c:tx>
          <c:spPr>
            <a:ln w="28575" cap="rnd">
              <a:solidFill>
                <a:srgbClr val="7030A0"/>
              </a:solidFill>
              <a:round/>
            </a:ln>
            <a:effectLst/>
          </c:spPr>
          <c:marker>
            <c:symbol val="none"/>
          </c:marker>
          <c:cat>
            <c:strRef>
              <c:f>Sheet1!$A$2:$A$8</c:f>
              <c:strCache>
                <c:ptCount val="7"/>
                <c:pt idx="0">
                  <c:v>Monday</c:v>
                </c:pt>
                <c:pt idx="1">
                  <c:v>Tuesday</c:v>
                </c:pt>
                <c:pt idx="2">
                  <c:v>Wednesday</c:v>
                </c:pt>
                <c:pt idx="3">
                  <c:v>Thursday</c:v>
                </c:pt>
                <c:pt idx="4">
                  <c:v>Friday</c:v>
                </c:pt>
                <c:pt idx="5">
                  <c:v>Saturday</c:v>
                </c:pt>
                <c:pt idx="6">
                  <c:v>Sunday</c:v>
                </c:pt>
              </c:strCache>
            </c:strRef>
          </c:cat>
          <c:val>
            <c:numRef>
              <c:f>Sheet1!$C$2:$C$8</c:f>
              <c:numCache>
                <c:formatCode>General</c:formatCode>
                <c:ptCount val="7"/>
                <c:pt idx="0">
                  <c:v>15</c:v>
                </c:pt>
                <c:pt idx="1">
                  <c:v>13</c:v>
                </c:pt>
                <c:pt idx="2">
                  <c:v>17</c:v>
                </c:pt>
                <c:pt idx="3">
                  <c:v>20</c:v>
                </c:pt>
                <c:pt idx="4">
                  <c:v>6</c:v>
                </c:pt>
                <c:pt idx="5">
                  <c:v>5</c:v>
                </c:pt>
                <c:pt idx="6">
                  <c:v>4</c:v>
                </c:pt>
              </c:numCache>
            </c:numRef>
          </c:val>
          <c:smooth val="0"/>
          <c:extLst xmlns:c16r2="http://schemas.microsoft.com/office/drawing/2015/06/chart">
            <c:ext xmlns:c16="http://schemas.microsoft.com/office/drawing/2014/chart" uri="{C3380CC4-5D6E-409C-BE32-E72D297353CC}">
              <c16:uniqueId val="{00000001-43EA-46AA-935F-D44E43575FBF}"/>
            </c:ext>
          </c:extLst>
        </c:ser>
        <c:dLbls>
          <c:showLegendKey val="0"/>
          <c:showVal val="0"/>
          <c:showCatName val="0"/>
          <c:showSerName val="0"/>
          <c:showPercent val="0"/>
          <c:showBubbleSize val="0"/>
        </c:dLbls>
        <c:marker val="1"/>
        <c:smooth val="0"/>
        <c:axId val="80321920"/>
        <c:axId val="80340480"/>
      </c:lineChart>
      <c:catAx>
        <c:axId val="80321920"/>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r>
                  <a:rPr lang="en-GB"/>
                  <a:t>Day</a:t>
                </a:r>
              </a:p>
            </c:rich>
          </c:tx>
          <c:layout>
            <c:manualLayout>
              <c:xMode val="edge"/>
              <c:yMode val="edge"/>
              <c:x val="0.50065266841644795"/>
              <c:y val="0.73601082677165353"/>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80340480"/>
        <c:crosses val="autoZero"/>
        <c:auto val="1"/>
        <c:lblAlgn val="ctr"/>
        <c:lblOffset val="100"/>
        <c:tickLblSkip val="1"/>
        <c:noMultiLvlLbl val="0"/>
      </c:catAx>
      <c:valAx>
        <c:axId val="80340480"/>
        <c:scaling>
          <c:orientation val="minMax"/>
          <c:max val="25"/>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r>
                  <a:rPr lang="en-GB"/>
                  <a:t>Number of Ice Creams</a:t>
                </a: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80321920"/>
        <c:crosses val="autoZero"/>
        <c:crossBetween val="between"/>
      </c:valAx>
      <c:spPr>
        <a:noFill/>
        <a:ln>
          <a:noFill/>
        </a:ln>
        <a:effectLst/>
      </c:spPr>
    </c:plotArea>
    <c:legend>
      <c:legendPos val="b"/>
      <c:layout>
        <c:manualLayout>
          <c:xMode val="edge"/>
          <c:yMode val="edge"/>
          <c:x val="0.23616360454943133"/>
          <c:y val="0.81824015748031498"/>
          <c:w val="0.51933923884514432"/>
          <c:h val="0.1109265091863517"/>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1">
          <a:latin typeface="Century Gothic" panose="020B050202020202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23/02/2021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23/02/2021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23/02/2021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23/02/2021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endParaRPr lang="en-GB" sz="4400" b="1" dirty="0">
              <a:solidFill>
                <a:schemeClr val="bg2">
                  <a:lumMod val="50000"/>
                </a:schemeClr>
              </a:solidFill>
              <a:latin typeface="Century Gothic" panose="020B0502020202020204" pitchFamily="34" charset="0"/>
            </a:endParaRPr>
          </a:p>
          <a:p>
            <a:pPr lvl="0" algn="ctr"/>
            <a:endParaRPr lang="en-GB" sz="5400" b="1" dirty="0">
              <a:solidFill>
                <a:schemeClr val="bg2">
                  <a:lumMod val="25000"/>
                </a:schemeClr>
              </a:solidFill>
              <a:latin typeface="Century Gothic" panose="020B0502020202020204" pitchFamily="34" charset="0"/>
            </a:endParaRPr>
          </a:p>
          <a:p>
            <a:pPr lvl="0" algn="ctr"/>
            <a:r>
              <a:rPr lang="en-GB" sz="4800" u="sng" dirty="0" smtClean="0">
                <a:solidFill>
                  <a:schemeClr val="bg2">
                    <a:lumMod val="25000"/>
                  </a:schemeClr>
                </a:solidFill>
                <a:latin typeface="Arial" panose="020B0604020202020204" pitchFamily="34" charset="0"/>
                <a:cs typeface="Arial" panose="020B0604020202020204" pitchFamily="34" charset="0"/>
              </a:rPr>
              <a:t>Learning intention</a:t>
            </a:r>
            <a:r>
              <a:rPr lang="en-GB" sz="4800" u="sng" dirty="0" smtClean="0">
                <a:solidFill>
                  <a:schemeClr val="bg2">
                    <a:lumMod val="25000"/>
                  </a:schemeClr>
                </a:solidFill>
                <a:latin typeface="Arial" panose="020B0604020202020204" pitchFamily="34" charset="0"/>
                <a:cs typeface="Arial" panose="020B0604020202020204" pitchFamily="34" charset="0"/>
              </a:rPr>
              <a:t>: </a:t>
            </a:r>
            <a:r>
              <a:rPr lang="en-GB" sz="4800" u="sng" dirty="0">
                <a:solidFill>
                  <a:schemeClr val="bg2">
                    <a:lumMod val="25000"/>
                  </a:schemeClr>
                </a:solidFill>
                <a:latin typeface="Arial" panose="020B0604020202020204" pitchFamily="34" charset="0"/>
                <a:cs typeface="Arial" panose="020B0604020202020204" pitchFamily="34" charset="0"/>
              </a:rPr>
              <a:t>Read and Interpret Line Graphs</a:t>
            </a:r>
            <a:endParaRPr lang="en-GB" sz="4800" u="sng"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5900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Key points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GB" dirty="0" smtClean="0">
                <a:latin typeface="Arial" panose="020B0604020202020204" pitchFamily="34" charset="0"/>
                <a:cs typeface="Arial" panose="020B0604020202020204" pitchFamily="34" charset="0"/>
              </a:rPr>
              <a:t>When reading a line graph make sure you read the scale on the axis properly. It won’t always increase by steps of one.</a:t>
            </a:r>
          </a:p>
          <a:p>
            <a:pPr marL="0" indent="0">
              <a:buNone/>
            </a:pP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If a point is between two numbers, think about what the value of that number could be and how to work it out.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202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488387B4-B125-4509-BD82-E1292DCFD500}"/>
              </a:ext>
            </a:extLst>
          </p:cNvPr>
          <p:cNvSpPr/>
          <p:nvPr/>
        </p:nvSpPr>
        <p:spPr>
          <a:xfrm>
            <a:off x="367079" y="272386"/>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dirty="0" smtClean="0">
                <a:solidFill>
                  <a:schemeClr val="tx1"/>
                </a:solidFill>
                <a:latin typeface="Arial" panose="020B0604020202020204" pitchFamily="34" charset="0"/>
                <a:cs typeface="Arial" panose="020B0604020202020204" pitchFamily="34" charset="0"/>
              </a:rPr>
              <a:t>Look at this line graph, w</a:t>
            </a:r>
            <a:r>
              <a:rPr lang="en-GB" dirty="0" smtClean="0">
                <a:solidFill>
                  <a:schemeClr val="tx1"/>
                </a:solidFill>
                <a:latin typeface="Arial" panose="020B0604020202020204" pitchFamily="34" charset="0"/>
                <a:cs typeface="Arial" panose="020B0604020202020204" pitchFamily="34" charset="0"/>
              </a:rPr>
              <a:t>hat’s missing? </a:t>
            </a: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8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xmlns="" id="{74BC102A-762A-4DA7-A9DC-B71A85A30DC7}"/>
              </a:ext>
            </a:extLst>
          </p:cNvPr>
          <p:cNvGraphicFramePr>
            <a:graphicFrameLocks noGrp="1"/>
          </p:cNvGraphicFramePr>
          <p:nvPr>
            <p:extLst>
              <p:ext uri="{D42A27DB-BD31-4B8C-83A1-F6EECF244321}">
                <p14:modId xmlns:p14="http://schemas.microsoft.com/office/powerpoint/2010/main" val="2493292353"/>
              </p:ext>
            </p:extLst>
          </p:nvPr>
        </p:nvGraphicFramePr>
        <p:xfrm>
          <a:off x="2886710" y="2006116"/>
          <a:ext cx="3408680" cy="3410712"/>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xmlns="" val="1929019484"/>
                    </a:ext>
                  </a:extLst>
                </a:gridCol>
                <a:gridCol w="640080">
                  <a:extLst>
                    <a:ext uri="{9D8B030D-6E8A-4147-A177-3AD203B41FA5}">
                      <a16:colId xmlns:a16="http://schemas.microsoft.com/office/drawing/2014/main" xmlns="" val="1327071647"/>
                    </a:ext>
                  </a:extLst>
                </a:gridCol>
                <a:gridCol w="640080">
                  <a:extLst>
                    <a:ext uri="{9D8B030D-6E8A-4147-A177-3AD203B41FA5}">
                      <a16:colId xmlns:a16="http://schemas.microsoft.com/office/drawing/2014/main" xmlns="" val="4265956636"/>
                    </a:ext>
                  </a:extLst>
                </a:gridCol>
                <a:gridCol w="640080">
                  <a:extLst>
                    <a:ext uri="{9D8B030D-6E8A-4147-A177-3AD203B41FA5}">
                      <a16:colId xmlns:a16="http://schemas.microsoft.com/office/drawing/2014/main" xmlns="" val="4077437078"/>
                    </a:ext>
                  </a:extLst>
                </a:gridCol>
                <a:gridCol w="640080">
                  <a:extLst>
                    <a:ext uri="{9D8B030D-6E8A-4147-A177-3AD203B41FA5}">
                      <a16:colId xmlns:a16="http://schemas.microsoft.com/office/drawing/2014/main" xmlns="" val="580392227"/>
                    </a:ext>
                  </a:extLst>
                </a:gridCol>
                <a:gridCol w="640080">
                  <a:extLst>
                    <a:ext uri="{9D8B030D-6E8A-4147-A177-3AD203B41FA5}">
                      <a16:colId xmlns:a16="http://schemas.microsoft.com/office/drawing/2014/main" xmlns="" val="2162679865"/>
                    </a:ext>
                  </a:extLst>
                </a:gridCol>
              </a:tblGrid>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368272532"/>
                  </a:ext>
                </a:extLst>
              </a:tr>
              <a:tr h="640080">
                <a:tc>
                  <a:txBody>
                    <a:bodyPr/>
                    <a:lstStyle/>
                    <a:p>
                      <a:endParaRPr 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690525244"/>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241088262"/>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774064438"/>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290262779"/>
                  </a:ext>
                </a:extLst>
              </a:tr>
              <a:tr h="210312">
                <a:tc>
                  <a:txBody>
                    <a:bodyPr/>
                    <a:lstStyle/>
                    <a:p>
                      <a:endParaRPr lang="en-US" sz="200" dirty="0"/>
                    </a:p>
                  </a:txBody>
                  <a:tcPr>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75199047"/>
                  </a:ext>
                </a:extLst>
              </a:tr>
            </a:tbl>
          </a:graphicData>
        </a:graphic>
      </p:graphicFrame>
      <p:cxnSp>
        <p:nvCxnSpPr>
          <p:cNvPr id="25" name="Straight Connector 24">
            <a:extLst>
              <a:ext uri="{FF2B5EF4-FFF2-40B4-BE49-F238E27FC236}">
                <a16:creationId xmlns:a16="http://schemas.microsoft.com/office/drawing/2014/main" xmlns="" id="{DD57C892-8E9B-49C1-876A-D6916B79991E}"/>
              </a:ext>
            </a:extLst>
          </p:cNvPr>
          <p:cNvCxnSpPr>
            <a:cxnSpLocks/>
          </p:cNvCxnSpPr>
          <p:nvPr/>
        </p:nvCxnSpPr>
        <p:spPr>
          <a:xfrm flipV="1">
            <a:off x="3086621" y="3904256"/>
            <a:ext cx="1296537" cy="13019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xmlns="" id="{DEFB9164-C9AB-4E94-91D7-4D1A73638D3F}"/>
              </a:ext>
            </a:extLst>
          </p:cNvPr>
          <p:cNvCxnSpPr>
            <a:cxnSpLocks/>
          </p:cNvCxnSpPr>
          <p:nvPr/>
        </p:nvCxnSpPr>
        <p:spPr>
          <a:xfrm flipV="1">
            <a:off x="4383158" y="3301009"/>
            <a:ext cx="1255642" cy="6032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xmlns="" id="{DFC44E6D-BF81-46CE-843D-9A29E6520ACF}"/>
              </a:ext>
            </a:extLst>
          </p:cNvPr>
          <p:cNvCxnSpPr>
            <a:cxnSpLocks/>
          </p:cNvCxnSpPr>
          <p:nvPr/>
        </p:nvCxnSpPr>
        <p:spPr>
          <a:xfrm flipV="1">
            <a:off x="5638800" y="2006116"/>
            <a:ext cx="656590" cy="1294894"/>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488387B4-B125-4509-BD82-E1292DCFD500}"/>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What’s missing from this line graph? </a:t>
            </a:r>
          </a:p>
          <a:p>
            <a:pPr algn="ctr"/>
            <a:endParaRPr lang="en-GB" sz="20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50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8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a:p>
            <a:pPr algn="ctr"/>
            <a:endParaRPr lang="en-GB" sz="2400" b="1" dirty="0">
              <a:solidFill>
                <a:schemeClr val="bg2">
                  <a:lumMod val="25000"/>
                </a:schemeClr>
              </a:solidFill>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xmlns="" id="{74BC102A-762A-4DA7-A9DC-B71A85A30DC7}"/>
              </a:ext>
            </a:extLst>
          </p:cNvPr>
          <p:cNvGraphicFramePr>
            <a:graphicFrameLocks noGrp="1"/>
          </p:cNvGraphicFramePr>
          <p:nvPr>
            <p:extLst/>
          </p:nvPr>
        </p:nvGraphicFramePr>
        <p:xfrm>
          <a:off x="2886710" y="2006116"/>
          <a:ext cx="3408680" cy="3410712"/>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xmlns="" val="1929019484"/>
                    </a:ext>
                  </a:extLst>
                </a:gridCol>
                <a:gridCol w="640080">
                  <a:extLst>
                    <a:ext uri="{9D8B030D-6E8A-4147-A177-3AD203B41FA5}">
                      <a16:colId xmlns:a16="http://schemas.microsoft.com/office/drawing/2014/main" xmlns="" val="1327071647"/>
                    </a:ext>
                  </a:extLst>
                </a:gridCol>
                <a:gridCol w="640080">
                  <a:extLst>
                    <a:ext uri="{9D8B030D-6E8A-4147-A177-3AD203B41FA5}">
                      <a16:colId xmlns:a16="http://schemas.microsoft.com/office/drawing/2014/main" xmlns="" val="4265956636"/>
                    </a:ext>
                  </a:extLst>
                </a:gridCol>
                <a:gridCol w="640080">
                  <a:extLst>
                    <a:ext uri="{9D8B030D-6E8A-4147-A177-3AD203B41FA5}">
                      <a16:colId xmlns:a16="http://schemas.microsoft.com/office/drawing/2014/main" xmlns="" val="4077437078"/>
                    </a:ext>
                  </a:extLst>
                </a:gridCol>
                <a:gridCol w="640080">
                  <a:extLst>
                    <a:ext uri="{9D8B030D-6E8A-4147-A177-3AD203B41FA5}">
                      <a16:colId xmlns:a16="http://schemas.microsoft.com/office/drawing/2014/main" xmlns="" val="580392227"/>
                    </a:ext>
                  </a:extLst>
                </a:gridCol>
                <a:gridCol w="640080">
                  <a:extLst>
                    <a:ext uri="{9D8B030D-6E8A-4147-A177-3AD203B41FA5}">
                      <a16:colId xmlns:a16="http://schemas.microsoft.com/office/drawing/2014/main" xmlns="" val="2162679865"/>
                    </a:ext>
                  </a:extLst>
                </a:gridCol>
              </a:tblGrid>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368272532"/>
                  </a:ext>
                </a:extLst>
              </a:tr>
              <a:tr h="640080">
                <a:tc>
                  <a:txBody>
                    <a:bodyPr/>
                    <a:lstStyle/>
                    <a:p>
                      <a:endParaRPr 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690525244"/>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241088262"/>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774064438"/>
                  </a:ext>
                </a:extLst>
              </a:tr>
              <a:tr h="64008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290262779"/>
                  </a:ext>
                </a:extLst>
              </a:tr>
              <a:tr h="210312">
                <a:tc>
                  <a:txBody>
                    <a:bodyPr/>
                    <a:lstStyle/>
                    <a:p>
                      <a:endParaRPr lang="en-US" sz="200" dirty="0"/>
                    </a:p>
                  </a:txBody>
                  <a:tcPr>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200" dirty="0"/>
                    </a:p>
                  </a:txBody>
                  <a:tcP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75199047"/>
                  </a:ext>
                </a:extLst>
              </a:tr>
            </a:tbl>
          </a:graphicData>
        </a:graphic>
      </p:graphicFrame>
      <p:sp>
        <p:nvSpPr>
          <p:cNvPr id="14" name="TextBox 13">
            <a:extLst>
              <a:ext uri="{FF2B5EF4-FFF2-40B4-BE49-F238E27FC236}">
                <a16:creationId xmlns:a16="http://schemas.microsoft.com/office/drawing/2014/main" xmlns="" id="{82EB8FD1-A9AB-463E-8FD5-F7811746AC45}"/>
              </a:ext>
            </a:extLst>
          </p:cNvPr>
          <p:cNvSpPr txBox="1"/>
          <p:nvPr/>
        </p:nvSpPr>
        <p:spPr>
          <a:xfrm>
            <a:off x="2814887" y="1402869"/>
            <a:ext cx="3552325" cy="338554"/>
          </a:xfrm>
          <a:prstGeom prst="rect">
            <a:avLst/>
          </a:prstGeom>
          <a:noFill/>
        </p:spPr>
        <p:txBody>
          <a:bodyPr wrap="square" rtlCol="0">
            <a:spAutoFit/>
          </a:bodyPr>
          <a:lstStyle/>
          <a:p>
            <a:pPr algn="ctr"/>
            <a:r>
              <a:rPr lang="en-GB" sz="1600" b="1" u="sng" dirty="0">
                <a:solidFill>
                  <a:srgbClr val="FF0000"/>
                </a:solidFill>
                <a:latin typeface="Century Gothic" panose="020B0502020202020204" pitchFamily="34" charset="0"/>
              </a:rPr>
              <a:t>Title: A Graph to Show...</a:t>
            </a:r>
            <a:endParaRPr lang="en-US" sz="1600" b="1" u="sng" dirty="0">
              <a:solidFill>
                <a:srgbClr val="FF0000"/>
              </a:solidFill>
              <a:latin typeface="Century Gothic" panose="020B0502020202020204" pitchFamily="34" charset="0"/>
            </a:endParaRPr>
          </a:p>
        </p:txBody>
      </p:sp>
      <p:sp>
        <p:nvSpPr>
          <p:cNvPr id="15" name="TextBox 14">
            <a:extLst>
              <a:ext uri="{FF2B5EF4-FFF2-40B4-BE49-F238E27FC236}">
                <a16:creationId xmlns:a16="http://schemas.microsoft.com/office/drawing/2014/main" xmlns="" id="{43D240C8-3F2D-497E-B465-A96A79AD9F08}"/>
              </a:ext>
            </a:extLst>
          </p:cNvPr>
          <p:cNvSpPr txBox="1"/>
          <p:nvPr/>
        </p:nvSpPr>
        <p:spPr>
          <a:xfrm>
            <a:off x="3660547" y="5729468"/>
            <a:ext cx="1822905" cy="338554"/>
          </a:xfrm>
          <a:prstGeom prst="rect">
            <a:avLst/>
          </a:prstGeom>
          <a:noFill/>
        </p:spPr>
        <p:txBody>
          <a:bodyPr wrap="square" rtlCol="0">
            <a:spAutoFit/>
          </a:bodyPr>
          <a:lstStyle/>
          <a:p>
            <a:pPr algn="ctr"/>
            <a:r>
              <a:rPr lang="en-GB" sz="1600" b="1" dirty="0">
                <a:solidFill>
                  <a:srgbClr val="FF0000"/>
                </a:solidFill>
                <a:latin typeface="Century Gothic" panose="020B0502020202020204" pitchFamily="34" charset="0"/>
              </a:rPr>
              <a:t>Time (minutes)</a:t>
            </a:r>
            <a:endParaRPr lang="en-US" sz="1600" b="1" dirty="0">
              <a:solidFill>
                <a:srgbClr val="FF0000"/>
              </a:solidFill>
              <a:latin typeface="Century Gothic" panose="020B0502020202020204" pitchFamily="34" charset="0"/>
            </a:endParaRPr>
          </a:p>
        </p:txBody>
      </p:sp>
      <p:sp>
        <p:nvSpPr>
          <p:cNvPr id="16" name="TextBox 15">
            <a:extLst>
              <a:ext uri="{FF2B5EF4-FFF2-40B4-BE49-F238E27FC236}">
                <a16:creationId xmlns:a16="http://schemas.microsoft.com/office/drawing/2014/main" xmlns="" id="{443C33B9-36DE-425E-B81E-FD486795F024}"/>
              </a:ext>
            </a:extLst>
          </p:cNvPr>
          <p:cNvSpPr txBox="1"/>
          <p:nvPr/>
        </p:nvSpPr>
        <p:spPr>
          <a:xfrm rot="16200000">
            <a:off x="715482" y="3447601"/>
            <a:ext cx="3221525" cy="338554"/>
          </a:xfrm>
          <a:prstGeom prst="rect">
            <a:avLst/>
          </a:prstGeom>
          <a:noFill/>
        </p:spPr>
        <p:txBody>
          <a:bodyPr wrap="square" rtlCol="0">
            <a:spAutoFit/>
          </a:bodyPr>
          <a:lstStyle/>
          <a:p>
            <a:pPr algn="ctr"/>
            <a:r>
              <a:rPr lang="en-GB" sz="1600" b="1" dirty="0">
                <a:solidFill>
                  <a:srgbClr val="FF0000"/>
                </a:solidFill>
                <a:latin typeface="Century Gothic" panose="020B0502020202020204" pitchFamily="34" charset="0"/>
              </a:rPr>
              <a:t>Distance (km)</a:t>
            </a:r>
            <a:endParaRPr lang="en-US" sz="1600" b="1" dirty="0">
              <a:solidFill>
                <a:srgbClr val="FF0000"/>
              </a:solidFill>
              <a:latin typeface="Century Gothic" panose="020B0502020202020204" pitchFamily="34" charset="0"/>
            </a:endParaRPr>
          </a:p>
        </p:txBody>
      </p:sp>
      <p:sp>
        <p:nvSpPr>
          <p:cNvPr id="17" name="TextBox 16">
            <a:extLst>
              <a:ext uri="{FF2B5EF4-FFF2-40B4-BE49-F238E27FC236}">
                <a16:creationId xmlns:a16="http://schemas.microsoft.com/office/drawing/2014/main" xmlns="" id="{57425050-E094-4B02-8508-1940B5FF64D1}"/>
              </a:ext>
            </a:extLst>
          </p:cNvPr>
          <p:cNvSpPr txBox="1"/>
          <p:nvPr/>
        </p:nvSpPr>
        <p:spPr>
          <a:xfrm>
            <a:off x="6509950" y="4806139"/>
            <a:ext cx="2283995" cy="1077218"/>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Label for the </a:t>
            </a:r>
            <a:r>
              <a:rPr lang="en-GB" sz="1600" b="1" i="1" dirty="0">
                <a:solidFill>
                  <a:srgbClr val="FF0000"/>
                </a:solidFill>
                <a:latin typeface="Century Gothic" panose="020B0502020202020204" pitchFamily="34" charset="0"/>
              </a:rPr>
              <a:t>x</a:t>
            </a:r>
            <a:r>
              <a:rPr lang="en-GB" sz="1600" b="1" dirty="0">
                <a:solidFill>
                  <a:srgbClr val="FF0000"/>
                </a:solidFill>
                <a:latin typeface="Century Gothic" panose="020B0502020202020204" pitchFamily="34" charset="0"/>
              </a:rPr>
              <a:t> axis – an independent variable (the thing that changes)</a:t>
            </a:r>
            <a:endParaRPr lang="en-US" sz="1600" b="1" dirty="0">
              <a:solidFill>
                <a:srgbClr val="FF0000"/>
              </a:solidFill>
              <a:latin typeface="Century Gothic" panose="020B0502020202020204" pitchFamily="34" charset="0"/>
            </a:endParaRPr>
          </a:p>
        </p:txBody>
      </p:sp>
      <p:sp>
        <p:nvSpPr>
          <p:cNvPr id="18" name="TextBox 17">
            <a:extLst>
              <a:ext uri="{FF2B5EF4-FFF2-40B4-BE49-F238E27FC236}">
                <a16:creationId xmlns:a16="http://schemas.microsoft.com/office/drawing/2014/main" xmlns="" id="{70126ACD-66E2-4379-87CE-455CDA3F40F9}"/>
              </a:ext>
            </a:extLst>
          </p:cNvPr>
          <p:cNvSpPr txBox="1"/>
          <p:nvPr/>
        </p:nvSpPr>
        <p:spPr>
          <a:xfrm>
            <a:off x="397319" y="1282053"/>
            <a:ext cx="2237816" cy="1077218"/>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Label for the </a:t>
            </a:r>
            <a:r>
              <a:rPr lang="en-GB" sz="1600" b="1" i="1" dirty="0">
                <a:solidFill>
                  <a:srgbClr val="FF0000"/>
                </a:solidFill>
                <a:latin typeface="Century Gothic" panose="020B0502020202020204" pitchFamily="34" charset="0"/>
              </a:rPr>
              <a:t>y</a:t>
            </a:r>
            <a:r>
              <a:rPr lang="en-GB" sz="1600" b="1" dirty="0">
                <a:solidFill>
                  <a:srgbClr val="FF0000"/>
                </a:solidFill>
                <a:latin typeface="Century Gothic" panose="020B0502020202020204" pitchFamily="34" charset="0"/>
              </a:rPr>
              <a:t> axis – a dependent variable (what was measured)</a:t>
            </a:r>
            <a:endParaRPr lang="en-US" sz="1600" b="1" dirty="0">
              <a:solidFill>
                <a:srgbClr val="FF0000"/>
              </a:solidFill>
              <a:latin typeface="Century Gothic" panose="020B0502020202020204" pitchFamily="34" charset="0"/>
            </a:endParaRPr>
          </a:p>
        </p:txBody>
      </p:sp>
      <p:graphicFrame>
        <p:nvGraphicFramePr>
          <p:cNvPr id="20" name="Table 19">
            <a:extLst>
              <a:ext uri="{FF2B5EF4-FFF2-40B4-BE49-F238E27FC236}">
                <a16:creationId xmlns:a16="http://schemas.microsoft.com/office/drawing/2014/main" xmlns="" id="{34FCE5F6-11AC-46B1-961E-4513CB72D3B8}"/>
              </a:ext>
            </a:extLst>
          </p:cNvPr>
          <p:cNvGraphicFramePr>
            <a:graphicFrameLocks noGrp="1"/>
          </p:cNvGraphicFramePr>
          <p:nvPr>
            <p:extLst/>
          </p:nvPr>
        </p:nvGraphicFramePr>
        <p:xfrm>
          <a:off x="2771326" y="5340131"/>
          <a:ext cx="3840480" cy="396240"/>
        </p:xfrm>
        <a:graphic>
          <a:graphicData uri="http://schemas.openxmlformats.org/drawingml/2006/table">
            <a:tbl>
              <a:tblPr firstRow="1" bandRow="1">
                <a:tableStyleId>{5940675A-B579-460E-94D1-54222C63F5DA}</a:tableStyleId>
              </a:tblPr>
              <a:tblGrid>
                <a:gridCol w="640080">
                  <a:extLst>
                    <a:ext uri="{9D8B030D-6E8A-4147-A177-3AD203B41FA5}">
                      <a16:colId xmlns:a16="http://schemas.microsoft.com/office/drawing/2014/main" xmlns="" val="2789140000"/>
                    </a:ext>
                  </a:extLst>
                </a:gridCol>
                <a:gridCol w="640080">
                  <a:extLst>
                    <a:ext uri="{9D8B030D-6E8A-4147-A177-3AD203B41FA5}">
                      <a16:colId xmlns:a16="http://schemas.microsoft.com/office/drawing/2014/main" xmlns="" val="2030267024"/>
                    </a:ext>
                  </a:extLst>
                </a:gridCol>
                <a:gridCol w="640080">
                  <a:extLst>
                    <a:ext uri="{9D8B030D-6E8A-4147-A177-3AD203B41FA5}">
                      <a16:colId xmlns:a16="http://schemas.microsoft.com/office/drawing/2014/main" xmlns="" val="87458241"/>
                    </a:ext>
                  </a:extLst>
                </a:gridCol>
                <a:gridCol w="640080">
                  <a:extLst>
                    <a:ext uri="{9D8B030D-6E8A-4147-A177-3AD203B41FA5}">
                      <a16:colId xmlns:a16="http://schemas.microsoft.com/office/drawing/2014/main" xmlns="" val="2275748007"/>
                    </a:ext>
                  </a:extLst>
                </a:gridCol>
                <a:gridCol w="640080">
                  <a:extLst>
                    <a:ext uri="{9D8B030D-6E8A-4147-A177-3AD203B41FA5}">
                      <a16:colId xmlns:a16="http://schemas.microsoft.com/office/drawing/2014/main" xmlns="" val="4148394439"/>
                    </a:ext>
                  </a:extLst>
                </a:gridCol>
                <a:gridCol w="640080">
                  <a:extLst>
                    <a:ext uri="{9D8B030D-6E8A-4147-A177-3AD203B41FA5}">
                      <a16:colId xmlns:a16="http://schemas.microsoft.com/office/drawing/2014/main" xmlns="" val="670253665"/>
                    </a:ext>
                  </a:extLst>
                </a:gridCol>
              </a:tblGrid>
              <a:tr h="370840">
                <a:tc>
                  <a:txBody>
                    <a:bodyPr/>
                    <a:lstStyle/>
                    <a:p>
                      <a:pPr algn="ctr"/>
                      <a:r>
                        <a:rPr lang="en-GB" sz="2000" dirty="0">
                          <a:solidFill>
                            <a:srgbClr val="FF0000"/>
                          </a:solidFill>
                          <a:latin typeface="SassoonCRInfantMedium" panose="02000603020000020003" pitchFamily="2" charset="0"/>
                        </a:rPr>
                        <a:t>0</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1</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2</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3</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4</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000" dirty="0">
                          <a:solidFill>
                            <a:srgbClr val="FF0000"/>
                          </a:solidFill>
                          <a:latin typeface="SassoonCRInfantMedium" panose="02000603020000020003" pitchFamily="2" charset="0"/>
                        </a:rPr>
                        <a:t>5</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201686128"/>
                  </a:ext>
                </a:extLst>
              </a:tr>
            </a:tbl>
          </a:graphicData>
        </a:graphic>
      </p:graphicFrame>
      <p:sp>
        <p:nvSpPr>
          <p:cNvPr id="21" name="TextBox 20">
            <a:extLst>
              <a:ext uri="{FF2B5EF4-FFF2-40B4-BE49-F238E27FC236}">
                <a16:creationId xmlns:a16="http://schemas.microsoft.com/office/drawing/2014/main" xmlns="" id="{0A377F37-A24C-44F8-A4F9-E52F316C74E4}"/>
              </a:ext>
            </a:extLst>
          </p:cNvPr>
          <p:cNvSpPr txBox="1"/>
          <p:nvPr/>
        </p:nvSpPr>
        <p:spPr>
          <a:xfrm>
            <a:off x="397318" y="4804810"/>
            <a:ext cx="2236731" cy="1323439"/>
          </a:xfrm>
          <a:prstGeom prst="rect">
            <a:avLst/>
          </a:prstGeom>
          <a:solidFill>
            <a:schemeClr val="bg1"/>
          </a:solidFill>
          <a:ln>
            <a:solidFill>
              <a:srgbClr val="FF0000"/>
            </a:solidFill>
          </a:ln>
        </p:spPr>
        <p:txBody>
          <a:bodyPr wrap="square" rtlCol="0">
            <a:spAutoFit/>
          </a:bodyPr>
          <a:lstStyle/>
          <a:p>
            <a:pPr algn="ctr"/>
            <a:r>
              <a:rPr lang="en-GB" sz="1600" b="1" dirty="0">
                <a:solidFill>
                  <a:srgbClr val="FF0000"/>
                </a:solidFill>
                <a:latin typeface="Century Gothic" panose="020B0502020202020204" pitchFamily="34" charset="0"/>
              </a:rPr>
              <a:t>Scale – determine an appropriate scale that has equal gaps between numbers.</a:t>
            </a:r>
            <a:endParaRPr lang="en-US" sz="1600" b="1" dirty="0">
              <a:solidFill>
                <a:srgbClr val="FF0000"/>
              </a:solidFill>
              <a:latin typeface="Century Gothic" panose="020B0502020202020204" pitchFamily="34" charset="0"/>
            </a:endParaRPr>
          </a:p>
        </p:txBody>
      </p:sp>
      <p:cxnSp>
        <p:nvCxnSpPr>
          <p:cNvPr id="22" name="Straight Arrow Connector 21">
            <a:extLst>
              <a:ext uri="{FF2B5EF4-FFF2-40B4-BE49-F238E27FC236}">
                <a16:creationId xmlns:a16="http://schemas.microsoft.com/office/drawing/2014/main" xmlns="" id="{C8E31DDB-36DD-463F-8A3F-50190450F97A}"/>
              </a:ext>
            </a:extLst>
          </p:cNvPr>
          <p:cNvCxnSpPr>
            <a:cxnSpLocks/>
            <a:endCxn id="16" idx="0"/>
          </p:cNvCxnSpPr>
          <p:nvPr/>
        </p:nvCxnSpPr>
        <p:spPr>
          <a:xfrm>
            <a:off x="1469599" y="2653563"/>
            <a:ext cx="687369" cy="96331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xmlns="" id="{7B0A1967-9C0F-4D1A-963A-D9B0ED3D9FAF}"/>
              </a:ext>
            </a:extLst>
          </p:cNvPr>
          <p:cNvCxnSpPr>
            <a:cxnSpLocks/>
            <a:stCxn id="21" idx="0"/>
          </p:cNvCxnSpPr>
          <p:nvPr/>
        </p:nvCxnSpPr>
        <p:spPr>
          <a:xfrm flipV="1">
            <a:off x="1515684" y="4582166"/>
            <a:ext cx="1208249" cy="22264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xmlns="" id="{19EBF624-D550-4A30-8670-235943098871}"/>
              </a:ext>
            </a:extLst>
          </p:cNvPr>
          <p:cNvCxnSpPr>
            <a:cxnSpLocks/>
            <a:endCxn id="15" idx="3"/>
          </p:cNvCxnSpPr>
          <p:nvPr/>
        </p:nvCxnSpPr>
        <p:spPr>
          <a:xfrm flipH="1">
            <a:off x="5483452" y="5643459"/>
            <a:ext cx="1026498" cy="2552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xmlns="" id="{DD57C892-8E9B-49C1-876A-D6916B79991E}"/>
              </a:ext>
            </a:extLst>
          </p:cNvPr>
          <p:cNvCxnSpPr>
            <a:cxnSpLocks/>
          </p:cNvCxnSpPr>
          <p:nvPr/>
        </p:nvCxnSpPr>
        <p:spPr>
          <a:xfrm flipV="1">
            <a:off x="3086621" y="3904256"/>
            <a:ext cx="1296537" cy="13019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xmlns="" id="{DEFB9164-C9AB-4E94-91D7-4D1A73638D3F}"/>
              </a:ext>
            </a:extLst>
          </p:cNvPr>
          <p:cNvCxnSpPr>
            <a:cxnSpLocks/>
          </p:cNvCxnSpPr>
          <p:nvPr/>
        </p:nvCxnSpPr>
        <p:spPr>
          <a:xfrm flipV="1">
            <a:off x="4383158" y="3301009"/>
            <a:ext cx="1255642" cy="6032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xmlns="" id="{DFC44E6D-BF81-46CE-843D-9A29E6520ACF}"/>
              </a:ext>
            </a:extLst>
          </p:cNvPr>
          <p:cNvCxnSpPr>
            <a:cxnSpLocks/>
          </p:cNvCxnSpPr>
          <p:nvPr/>
        </p:nvCxnSpPr>
        <p:spPr>
          <a:xfrm flipV="1">
            <a:off x="5638800" y="2006116"/>
            <a:ext cx="656590" cy="1294894"/>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8" name="Table 27">
            <a:extLst>
              <a:ext uri="{FF2B5EF4-FFF2-40B4-BE49-F238E27FC236}">
                <a16:creationId xmlns:a16="http://schemas.microsoft.com/office/drawing/2014/main" xmlns="" id="{74399E84-038C-4867-9029-D053B3394FDA}"/>
              </a:ext>
            </a:extLst>
          </p:cNvPr>
          <p:cNvGraphicFramePr>
            <a:graphicFrameLocks noGrp="1"/>
          </p:cNvGraphicFramePr>
          <p:nvPr>
            <p:extLst>
              <p:ext uri="{D42A27DB-BD31-4B8C-83A1-F6EECF244321}">
                <p14:modId xmlns:p14="http://schemas.microsoft.com/office/powerpoint/2010/main" val="601329757"/>
              </p:ext>
            </p:extLst>
          </p:nvPr>
        </p:nvGraphicFramePr>
        <p:xfrm>
          <a:off x="2561156" y="1802979"/>
          <a:ext cx="452061" cy="3840480"/>
        </p:xfrm>
        <a:graphic>
          <a:graphicData uri="http://schemas.openxmlformats.org/drawingml/2006/table">
            <a:tbl>
              <a:tblPr firstRow="1" bandRow="1">
                <a:tableStyleId>{5940675A-B579-460E-94D1-54222C63F5DA}</a:tableStyleId>
              </a:tblPr>
              <a:tblGrid>
                <a:gridCol w="452061">
                  <a:extLst>
                    <a:ext uri="{9D8B030D-6E8A-4147-A177-3AD203B41FA5}">
                      <a16:colId xmlns:a16="http://schemas.microsoft.com/office/drawing/2014/main" xmlns="" val="1830268355"/>
                    </a:ext>
                  </a:extLst>
                </a:gridCol>
              </a:tblGrid>
              <a:tr h="640080">
                <a:tc>
                  <a:txBody>
                    <a:bodyPr/>
                    <a:lstStyle/>
                    <a:p>
                      <a:pPr algn="ctr"/>
                      <a:r>
                        <a:rPr lang="en-GB" sz="2000" dirty="0">
                          <a:solidFill>
                            <a:srgbClr val="FF0000"/>
                          </a:solidFill>
                          <a:latin typeface="SassoonCRInfantMedium" panose="02000603020000020003" pitchFamily="2" charset="0"/>
                        </a:rPr>
                        <a:t>5</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3827105612"/>
                  </a:ext>
                </a:extLst>
              </a:tr>
              <a:tr h="640080">
                <a:tc>
                  <a:txBody>
                    <a:bodyPr/>
                    <a:lstStyle/>
                    <a:p>
                      <a:pPr algn="ctr"/>
                      <a:r>
                        <a:rPr lang="en-GB" sz="2000" dirty="0">
                          <a:solidFill>
                            <a:srgbClr val="FF0000"/>
                          </a:solidFill>
                          <a:latin typeface="SassoonCRInfantMedium" panose="02000603020000020003" pitchFamily="2" charset="0"/>
                        </a:rPr>
                        <a:t>4</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2445508574"/>
                  </a:ext>
                </a:extLst>
              </a:tr>
              <a:tr h="640080">
                <a:tc>
                  <a:txBody>
                    <a:bodyPr/>
                    <a:lstStyle/>
                    <a:p>
                      <a:pPr algn="ctr"/>
                      <a:r>
                        <a:rPr lang="en-GB" sz="2000" dirty="0">
                          <a:solidFill>
                            <a:srgbClr val="FF0000"/>
                          </a:solidFill>
                          <a:latin typeface="SassoonCRInfantMedium" panose="02000603020000020003" pitchFamily="2" charset="0"/>
                        </a:rPr>
                        <a:t>3</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2208070189"/>
                  </a:ext>
                </a:extLst>
              </a:tr>
              <a:tr h="640080">
                <a:tc>
                  <a:txBody>
                    <a:bodyPr/>
                    <a:lstStyle/>
                    <a:p>
                      <a:pPr algn="ctr"/>
                      <a:r>
                        <a:rPr lang="en-GB" sz="2000" dirty="0">
                          <a:solidFill>
                            <a:srgbClr val="FF0000"/>
                          </a:solidFill>
                          <a:latin typeface="SassoonCRInfantMedium" panose="02000603020000020003" pitchFamily="2" charset="0"/>
                        </a:rPr>
                        <a:t>2</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480715867"/>
                  </a:ext>
                </a:extLst>
              </a:tr>
              <a:tr h="640080">
                <a:tc>
                  <a:txBody>
                    <a:bodyPr/>
                    <a:lstStyle/>
                    <a:p>
                      <a:pPr algn="ctr"/>
                      <a:r>
                        <a:rPr lang="en-GB" sz="2000" dirty="0">
                          <a:solidFill>
                            <a:srgbClr val="FF0000"/>
                          </a:solidFill>
                          <a:latin typeface="SassoonCRInfantMedium" panose="02000603020000020003" pitchFamily="2" charset="0"/>
                        </a:rPr>
                        <a:t>1</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4070694439"/>
                  </a:ext>
                </a:extLst>
              </a:tr>
              <a:tr h="640080">
                <a:tc>
                  <a:txBody>
                    <a:bodyPr/>
                    <a:lstStyle/>
                    <a:p>
                      <a:pPr algn="ctr"/>
                      <a:r>
                        <a:rPr lang="en-GB" sz="2000" dirty="0">
                          <a:solidFill>
                            <a:srgbClr val="FF0000"/>
                          </a:solidFill>
                          <a:latin typeface="SassoonCRInfantMedium" panose="02000603020000020003" pitchFamily="2" charset="0"/>
                        </a:rPr>
                        <a:t>0</a:t>
                      </a:r>
                      <a:endParaRPr lang="en-US" sz="2000" dirty="0">
                        <a:solidFill>
                          <a:srgbClr val="FF0000"/>
                        </a:solidFill>
                        <a:latin typeface="SassoonCRInfantMedium" panose="02000603020000020003" pitchFamily="2"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2498116424"/>
                  </a:ext>
                </a:extLst>
              </a:tr>
            </a:tbl>
          </a:graphicData>
        </a:graphic>
      </p:graphicFrame>
    </p:spTree>
    <p:extLst>
      <p:ext uri="{BB962C8B-B14F-4D97-AF65-F5344CB8AC3E}">
        <p14:creationId xmlns:p14="http://schemas.microsoft.com/office/powerpoint/2010/main" val="3694452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What do line graphs show?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dirty="0">
                <a:latin typeface="Arial" panose="020B0604020202020204" pitchFamily="34" charset="0"/>
                <a:cs typeface="Arial" panose="020B0604020202020204" pitchFamily="34" charset="0"/>
              </a:rPr>
              <a:t>Line graphs are used to track changes over short and long periods of time. When smaller changes exist, line graphs are better to use than bar graphs. Line graphs can also be used to compare changes over the same period of time for more than one group.</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21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2000" u="sng" dirty="0">
              <a:solidFill>
                <a:schemeClr val="bg2">
                  <a:lumMod val="50000"/>
                </a:schemeClr>
              </a:solidFill>
              <a:latin typeface="Century Gothic" panose="020B0502020202020204" pitchFamily="34" charset="0"/>
            </a:endParaRPr>
          </a:p>
          <a:p>
            <a:pPr algn="ctr"/>
            <a:r>
              <a:rPr lang="en-GB" sz="2000" dirty="0">
                <a:solidFill>
                  <a:schemeClr val="tx1"/>
                </a:solidFill>
                <a:latin typeface="Arial" panose="020B0604020202020204" pitchFamily="34" charset="0"/>
                <a:cs typeface="Arial" panose="020B0604020202020204" pitchFamily="34" charset="0"/>
              </a:rPr>
              <a:t>Which of the following could you show on a line graph?</a:t>
            </a: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A. Rainfall in two cities over a period of time.</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B. Your classmates’ favourite sports.</a:t>
            </a:r>
          </a:p>
          <a:p>
            <a:r>
              <a:rPr lang="en-GB" sz="2000" dirty="0">
                <a:solidFill>
                  <a:schemeClr val="tx1"/>
                </a:solidFill>
                <a:latin typeface="Arial" panose="020B0604020202020204" pitchFamily="34" charset="0"/>
                <a:cs typeface="Arial" panose="020B0604020202020204" pitchFamily="34" charset="0"/>
              </a:rPr>
              <a:t/>
            </a:r>
            <a:br>
              <a:rPr lang="en-GB" sz="2000" dirty="0">
                <a:solidFill>
                  <a:schemeClr val="tx1"/>
                </a:solidFill>
                <a:latin typeface="Arial" panose="020B0604020202020204" pitchFamily="34" charset="0"/>
                <a:cs typeface="Arial" panose="020B0604020202020204" pitchFamily="34" charset="0"/>
              </a:rPr>
            </a:br>
            <a:r>
              <a:rPr lang="en-GB" sz="2000" dirty="0">
                <a:solidFill>
                  <a:schemeClr val="tx1"/>
                </a:solidFill>
                <a:latin typeface="Arial" panose="020B0604020202020204" pitchFamily="34" charset="0"/>
                <a:cs typeface="Arial" panose="020B0604020202020204" pitchFamily="34" charset="0"/>
              </a:rPr>
              <a:t>C. How long it takes 2 children to run the same distance.</a:t>
            </a: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2994443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of the following could you show on a line graph?</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A. Rainfall in two cities over a period of time.</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B. Your classmates’ favourite sports.</a:t>
            </a:r>
          </a:p>
          <a:p>
            <a:r>
              <a:rPr lang="en-GB" sz="2000" b="1" dirty="0">
                <a:solidFill>
                  <a:schemeClr val="tx1"/>
                </a:solidFill>
                <a:latin typeface="Century Gothic" panose="020B0502020202020204" pitchFamily="34" charset="0"/>
              </a:rPr>
              <a:t/>
            </a:r>
            <a:br>
              <a:rPr lang="en-GB" sz="2000" b="1" dirty="0">
                <a:solidFill>
                  <a:schemeClr val="tx1"/>
                </a:solidFill>
                <a:latin typeface="Century Gothic" panose="020B0502020202020204" pitchFamily="34" charset="0"/>
              </a:rPr>
            </a:br>
            <a:r>
              <a:rPr lang="en-GB" sz="2000" b="1" dirty="0">
                <a:solidFill>
                  <a:srgbClr val="FF0000"/>
                </a:solidFill>
                <a:latin typeface="Century Gothic" panose="020B0502020202020204" pitchFamily="34" charset="0"/>
              </a:rPr>
              <a:t>C. How long it takes 2 children to run the same distance.</a:t>
            </a:r>
          </a:p>
          <a:p>
            <a:pPr algn="ctr"/>
            <a:endParaRPr lang="en-GB" sz="2000" b="1" u="sng"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2978302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dirty="0" smtClean="0">
                <a:solidFill>
                  <a:schemeClr val="tx1"/>
                </a:solidFill>
                <a:latin typeface="Arial" panose="020B0604020202020204" pitchFamily="34" charset="0"/>
                <a:cs typeface="Arial" panose="020B0604020202020204" pitchFamily="34" charset="0"/>
              </a:rPr>
              <a:t>Look at this graph. It shows how many ice creams were sold at the park and shopping centre. </a:t>
            </a:r>
            <a:endParaRPr lang="en-GB" sz="1600" dirty="0">
              <a:solidFill>
                <a:schemeClr val="tx1"/>
              </a:solidFill>
              <a:latin typeface="Arial" panose="020B0604020202020204" pitchFamily="34" charset="0"/>
              <a:cs typeface="Arial" panose="020B0604020202020204" pitchFamily="34" charset="0"/>
            </a:endParaRPr>
          </a:p>
          <a:p>
            <a:pPr algn="ctr"/>
            <a:endParaRPr lang="en-GB" sz="1600" b="1" u="sng" dirty="0">
              <a:solidFill>
                <a:schemeClr val="bg2">
                  <a:lumMod val="50000"/>
                </a:schemeClr>
              </a:solidFill>
              <a:latin typeface="Arial" panose="020B0604020202020204" pitchFamily="34" charset="0"/>
              <a:cs typeface="Arial" panose="020B0604020202020204" pitchFamily="34" charset="0"/>
            </a:endParaRPr>
          </a:p>
          <a:p>
            <a:pPr lvl="0" defTabSz="685800">
              <a:defRPr/>
            </a:pPr>
            <a:r>
              <a:rPr lang="en-GB" sz="1600" dirty="0">
                <a:solidFill>
                  <a:schemeClr val="tx1"/>
                </a:solidFill>
                <a:latin typeface="Arial" panose="020B0604020202020204" pitchFamily="34" charset="0"/>
                <a:cs typeface="Arial" panose="020B0604020202020204" pitchFamily="34" charset="0"/>
              </a:rPr>
              <a:t>True or false? </a:t>
            </a:r>
          </a:p>
          <a:p>
            <a:pPr lvl="0" defTabSz="685800">
              <a:defRPr/>
            </a:pPr>
            <a:r>
              <a:rPr lang="en-GB" sz="1600" dirty="0">
                <a:solidFill>
                  <a:schemeClr val="tx1"/>
                </a:solidFill>
                <a:latin typeface="Arial" panose="020B0604020202020204" pitchFamily="34" charset="0"/>
                <a:cs typeface="Arial" panose="020B0604020202020204" pitchFamily="34" charset="0"/>
              </a:rPr>
              <a:t>On the weekend, more ice creams are sold at the park than the shopping centre.</a:t>
            </a:r>
          </a:p>
          <a:p>
            <a:endParaRPr lang="en-GB" sz="1600" b="1" dirty="0">
              <a:solidFill>
                <a:schemeClr val="tx1"/>
              </a:solidFill>
              <a:latin typeface="Arial" panose="020B0604020202020204" pitchFamily="34" charset="0"/>
              <a:cs typeface="Arial" panose="020B0604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
        <p:nvSpPr>
          <p:cNvPr id="2" name="Rectangle 1">
            <a:extLst>
              <a:ext uri="{FF2B5EF4-FFF2-40B4-BE49-F238E27FC236}">
                <a16:creationId xmlns:a16="http://schemas.microsoft.com/office/drawing/2014/main" xmlns="" id="{112E4C11-B78E-48C0-A38A-4DC3C261C9D8}"/>
              </a:ext>
            </a:extLst>
          </p:cNvPr>
          <p:cNvSpPr/>
          <p:nvPr/>
        </p:nvSpPr>
        <p:spPr>
          <a:xfrm>
            <a:off x="1769806" y="2718293"/>
            <a:ext cx="5702412" cy="3488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7" name="Chart 6">
            <a:extLst>
              <a:ext uri="{FF2B5EF4-FFF2-40B4-BE49-F238E27FC236}">
                <a16:creationId xmlns:a16="http://schemas.microsoft.com/office/drawing/2014/main" xmlns="" id="{EC4B7F5A-4A8C-4DD5-A9AC-16D5706B77BA}"/>
              </a:ext>
            </a:extLst>
          </p:cNvPr>
          <p:cNvGraphicFramePr/>
          <p:nvPr>
            <p:extLst>
              <p:ext uri="{D42A27DB-BD31-4B8C-83A1-F6EECF244321}">
                <p14:modId xmlns:p14="http://schemas.microsoft.com/office/powerpoint/2010/main" val="2270934735"/>
              </p:ext>
            </p:extLst>
          </p:nvPr>
        </p:nvGraphicFramePr>
        <p:xfrm>
          <a:off x="480646" y="1569363"/>
          <a:ext cx="6553579" cy="46374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6671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685800">
              <a:defRPr/>
            </a:pPr>
            <a:r>
              <a:rPr lang="en-GB" sz="2000" dirty="0" smtClean="0">
                <a:solidFill>
                  <a:schemeClr val="tx1"/>
                </a:solidFill>
                <a:latin typeface="Arial" panose="020B0604020202020204" pitchFamily="34" charset="0"/>
                <a:cs typeface="Arial" panose="020B0604020202020204" pitchFamily="34" charset="0"/>
              </a:rPr>
              <a:t>True </a:t>
            </a:r>
            <a:r>
              <a:rPr lang="en-GB" sz="2000" dirty="0">
                <a:solidFill>
                  <a:schemeClr val="tx1"/>
                </a:solidFill>
                <a:latin typeface="Arial" panose="020B0604020202020204" pitchFamily="34" charset="0"/>
                <a:cs typeface="Arial" panose="020B0604020202020204" pitchFamily="34" charset="0"/>
              </a:rPr>
              <a:t>or false? </a:t>
            </a:r>
          </a:p>
          <a:p>
            <a:pPr lvl="0" defTabSz="685800">
              <a:defRPr/>
            </a:pPr>
            <a:endParaRPr lang="en-GB" sz="2000" dirty="0">
              <a:solidFill>
                <a:schemeClr val="tx1"/>
              </a:solidFill>
              <a:latin typeface="Arial" panose="020B0604020202020204" pitchFamily="34" charset="0"/>
              <a:cs typeface="Arial" panose="020B0604020202020204" pitchFamily="34" charset="0"/>
            </a:endParaRPr>
          </a:p>
          <a:p>
            <a:pPr lvl="0" defTabSz="685800">
              <a:defRPr/>
            </a:pPr>
            <a:r>
              <a:rPr lang="en-GB" sz="2000" dirty="0">
                <a:solidFill>
                  <a:schemeClr val="tx1"/>
                </a:solidFill>
                <a:latin typeface="Arial" panose="020B0604020202020204" pitchFamily="34" charset="0"/>
                <a:cs typeface="Arial" panose="020B0604020202020204" pitchFamily="34" charset="0"/>
              </a:rPr>
              <a:t>On the weekend, more ice creams are sold at the park than the shopping centre.</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rgbClr val="FF0000"/>
                </a:solidFill>
                <a:latin typeface="Arial" panose="020B0604020202020204" pitchFamily="34" charset="0"/>
                <a:cs typeface="Arial" panose="020B0604020202020204" pitchFamily="34" charset="0"/>
              </a:rPr>
              <a:t>True</a:t>
            </a:r>
          </a:p>
        </p:txBody>
      </p:sp>
      <p:sp>
        <p:nvSpPr>
          <p:cNvPr id="2" name="Rectangle 1">
            <a:extLst>
              <a:ext uri="{FF2B5EF4-FFF2-40B4-BE49-F238E27FC236}">
                <a16:creationId xmlns:a16="http://schemas.microsoft.com/office/drawing/2014/main" xmlns="" id="{112E4C11-B78E-48C0-A38A-4DC3C261C9D8}"/>
              </a:ext>
            </a:extLst>
          </p:cNvPr>
          <p:cNvSpPr/>
          <p:nvPr/>
        </p:nvSpPr>
        <p:spPr>
          <a:xfrm>
            <a:off x="1769806" y="2718293"/>
            <a:ext cx="5702412" cy="3488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7" name="Chart 6">
            <a:extLst>
              <a:ext uri="{FF2B5EF4-FFF2-40B4-BE49-F238E27FC236}">
                <a16:creationId xmlns:a16="http://schemas.microsoft.com/office/drawing/2014/main" xmlns="" id="{EC4B7F5A-4A8C-4DD5-A9AC-16D5706B77BA}"/>
              </a:ext>
            </a:extLst>
          </p:cNvPr>
          <p:cNvGraphicFramePr/>
          <p:nvPr>
            <p:extLst>
              <p:ext uri="{D42A27DB-BD31-4B8C-83A1-F6EECF244321}">
                <p14:modId xmlns:p14="http://schemas.microsoft.com/office/powerpoint/2010/main" val="2194208386"/>
              </p:ext>
            </p:extLst>
          </p:nvPr>
        </p:nvGraphicFramePr>
        <p:xfrm>
          <a:off x="1260476" y="2145324"/>
          <a:ext cx="6113718" cy="43092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60719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325563"/>
          </a:xfrm>
        </p:spPr>
        <p:txBody>
          <a:bodyPr>
            <a:normAutofit fontScale="90000"/>
          </a:bodyPr>
          <a:lstStyle/>
          <a:p>
            <a:r>
              <a:rPr lang="en-GB" sz="3200" dirty="0" smtClean="0">
                <a:latin typeface="Arial" panose="020B0604020202020204" pitchFamily="34" charset="0"/>
                <a:cs typeface="Arial" panose="020B0604020202020204" pitchFamily="34" charset="0"/>
              </a:rPr>
              <a:t>Look at the graph below. I have answered the questions below using the information on the line graph.</a:t>
            </a:r>
            <a:endParaRPr lang="en-GB" sz="3200"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1626" t="30930" r="22334" b="30930"/>
          <a:stretch/>
        </p:blipFill>
        <p:spPr bwMode="auto">
          <a:xfrm>
            <a:off x="356949" y="1517125"/>
            <a:ext cx="4689230" cy="27900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99294" y="4317326"/>
            <a:ext cx="7854462" cy="2308324"/>
          </a:xfrm>
          <a:prstGeom prst="rect">
            <a:avLst/>
          </a:prstGeom>
          <a:noFill/>
        </p:spPr>
        <p:txBody>
          <a:bodyPr wrap="square" rtlCol="0">
            <a:spAutoFit/>
          </a:bodyPr>
          <a:lstStyle/>
          <a:p>
            <a:pPr marL="342900" indent="-342900">
              <a:buAutoNum type="arabicPeriod"/>
            </a:pPr>
            <a:r>
              <a:rPr lang="en-GB" dirty="0" smtClean="0"/>
              <a:t>On which day was Jacks plant the tallest?</a:t>
            </a:r>
          </a:p>
          <a:p>
            <a:r>
              <a:rPr lang="en-GB" dirty="0" smtClean="0"/>
              <a:t>		</a:t>
            </a:r>
            <a:r>
              <a:rPr lang="en-GB" b="1" dirty="0" smtClean="0"/>
              <a:t>Jack’s plant was the tallest on Day 7 because it was 8cm tall.</a:t>
            </a:r>
          </a:p>
          <a:p>
            <a:endParaRPr lang="en-GB" dirty="0"/>
          </a:p>
          <a:p>
            <a:r>
              <a:rPr lang="en-GB" dirty="0" smtClean="0"/>
              <a:t>2. Which day did Jack’s plant not grow?</a:t>
            </a:r>
          </a:p>
          <a:p>
            <a:r>
              <a:rPr lang="en-GB" dirty="0"/>
              <a:t>	</a:t>
            </a:r>
            <a:r>
              <a:rPr lang="en-GB" dirty="0" smtClean="0"/>
              <a:t>	</a:t>
            </a:r>
            <a:r>
              <a:rPr lang="en-GB" b="1" dirty="0"/>
              <a:t>J</a:t>
            </a:r>
            <a:r>
              <a:rPr lang="en-GB" b="1" dirty="0" smtClean="0"/>
              <a:t>ack’s plant did not grow on day 3.</a:t>
            </a:r>
          </a:p>
          <a:p>
            <a:endParaRPr lang="en-GB" dirty="0"/>
          </a:p>
          <a:p>
            <a:r>
              <a:rPr lang="en-GB" dirty="0" smtClean="0"/>
              <a:t>3. How tall was Jack’s plant on day 6?</a:t>
            </a:r>
          </a:p>
          <a:p>
            <a:r>
              <a:rPr lang="en-GB" dirty="0"/>
              <a:t>	</a:t>
            </a:r>
            <a:r>
              <a:rPr lang="en-GB" dirty="0" smtClean="0"/>
              <a:t>	</a:t>
            </a:r>
            <a:r>
              <a:rPr lang="en-GB" b="1" dirty="0" smtClean="0"/>
              <a:t>Jack’s plant was 6cm on day 6.</a:t>
            </a:r>
            <a:endParaRPr lang="en-GB" b="1" dirty="0"/>
          </a:p>
        </p:txBody>
      </p:sp>
    </p:spTree>
    <p:extLst>
      <p:ext uri="{BB962C8B-B14F-4D97-AF65-F5344CB8AC3E}">
        <p14:creationId xmlns:p14="http://schemas.microsoft.com/office/powerpoint/2010/main" val="23202475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2f329b899d1e0c453f9d86bb194f90f">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1d87f36caa9ec3a2d6f114e9f26bf426"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6FD497-9207-44BB-A7C2-9DB5F606A9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openxmlformats.org/package/2006/metadata/core-properties"/>
    <ds:schemaRef ds:uri="http://schemas.microsoft.com/office/2006/documentManagement/types"/>
    <ds:schemaRef ds:uri="http://purl.org/dc/terms/"/>
    <ds:schemaRef ds:uri="86144f90-c7b6-48d0-aae5-f5e9e48cc3df"/>
    <ds:schemaRef ds:uri="http://schemas.microsoft.com/office/2006/metadata/properties"/>
    <ds:schemaRef ds:uri="http://purl.org/dc/elements/1.1/"/>
    <ds:schemaRef ds:uri="http://schemas.microsoft.com/office/infopath/2007/PartnerControls"/>
    <ds:schemaRef ds:uri="5c7a0828-c5e4-45f8-a074-18a8fdc88ec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1704</TotalTime>
  <Words>328</Words>
  <Application>Microsoft Office PowerPoint</Application>
  <PresentationFormat>On-screen Show (4:3)</PresentationFormat>
  <Paragraphs>124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What do line graphs show?</vt:lpstr>
      <vt:lpstr>PowerPoint Presentation</vt:lpstr>
      <vt:lpstr>PowerPoint Presentation</vt:lpstr>
      <vt:lpstr>PowerPoint Presentation</vt:lpstr>
      <vt:lpstr>PowerPoint Presentation</vt:lpstr>
      <vt:lpstr>Look at the graph below. I have answered the questions below using the information on the line graph.</vt:lpstr>
      <vt:lpstr>Key points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Lincoln-Johnson, Nicola</cp:lastModifiedBy>
  <cp:revision>114</cp:revision>
  <dcterms:created xsi:type="dcterms:W3CDTF">2018-03-17T10:08:43Z</dcterms:created>
  <dcterms:modified xsi:type="dcterms:W3CDTF">2021-02-23T13:55:11Z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512">
    <vt:lpwstr>17</vt:lpwstr>
  </property>
</Properties>
</file>