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6" r:id="rId7"/>
    <p:sldId id="263" r:id="rId8"/>
    <p:sldId id="264"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377831008"/>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338684996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73866428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506620749"/>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672251194"/>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3BB76B-1923-4E87-BA45-1269F277CE9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209804346"/>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3BB76B-1923-4E87-BA45-1269F277CE93}"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226844044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3BB76B-1923-4E87-BA45-1269F277CE93}"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4818980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BB76B-1923-4E87-BA45-1269F277CE93}"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68676163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3BB76B-1923-4E87-BA45-1269F277CE9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424932367"/>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3BB76B-1923-4E87-BA45-1269F277CE9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239917247"/>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BB76B-1923-4E87-BA45-1269F277CE93}"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C0386-9571-47EB-A2AB-0C7E12FAF9C5}" type="slidenum">
              <a:rPr lang="en-GB" smtClean="0"/>
              <a:t>‹#›</a:t>
            </a:fld>
            <a:endParaRPr lang="en-GB"/>
          </a:p>
        </p:txBody>
      </p:sp>
    </p:spTree>
    <p:extLst>
      <p:ext uri="{BB962C8B-B14F-4D97-AF65-F5344CB8AC3E}">
        <p14:creationId xmlns:p14="http://schemas.microsoft.com/office/powerpoint/2010/main" val="396326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hyperlink" Target="mailto:c.robinson@westfoxwood.gov.u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9.m4a"/><Relationship Id="rId7"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media10.m4a"/><Relationship Id="rId5" Type="http://schemas.microsoft.com/office/2007/relationships/media" Target="../media/media10.m4a"/><Relationship Id="rId4" Type="http://schemas.openxmlformats.org/officeDocument/2006/relationships/audio" Target="../media/media9.m4a"/></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28425" cy="1325563"/>
          </a:xfrm>
        </p:spPr>
        <p:txBody>
          <a:bodyPr>
            <a:normAutofit/>
          </a:bodyPr>
          <a:lstStyle/>
          <a:p>
            <a:r>
              <a:rPr lang="en-GB" sz="4800" u="sng" dirty="0"/>
              <a:t>Fantastic Mr Fox </a:t>
            </a:r>
          </a:p>
        </p:txBody>
      </p:sp>
      <p:sp>
        <p:nvSpPr>
          <p:cNvPr id="3" name="Content Placeholder 2"/>
          <p:cNvSpPr>
            <a:spLocks noGrp="1"/>
          </p:cNvSpPr>
          <p:nvPr>
            <p:ph idx="1"/>
          </p:nvPr>
        </p:nvSpPr>
        <p:spPr>
          <a:xfrm>
            <a:off x="838200" y="1825625"/>
            <a:ext cx="4941163" cy="3261280"/>
          </a:xfrm>
        </p:spPr>
        <p:txBody>
          <a:bodyPr>
            <a:normAutofit fontScale="92500" lnSpcReduction="20000"/>
          </a:bodyPr>
          <a:lstStyle/>
          <a:p>
            <a:pPr marL="0" indent="0">
              <a:buNone/>
            </a:pPr>
            <a:r>
              <a:rPr lang="en-US" sz="4400" dirty="0"/>
              <a:t>Chapter 6</a:t>
            </a:r>
          </a:p>
          <a:p>
            <a:pPr marL="0" indent="0">
              <a:buNone/>
            </a:pPr>
            <a:r>
              <a:rPr lang="en-US" sz="4400" dirty="0"/>
              <a:t>The Race</a:t>
            </a:r>
          </a:p>
          <a:p>
            <a:pPr marL="0" indent="0">
              <a:buNone/>
            </a:pPr>
            <a:endParaRPr lang="en-US" sz="4400" dirty="0"/>
          </a:p>
          <a:p>
            <a:pPr marL="0" indent="0">
              <a:buNone/>
            </a:pPr>
            <a:r>
              <a:rPr lang="en-US" sz="2600" dirty="0"/>
              <a:t>What do you think this chapter may be about?</a:t>
            </a:r>
          </a:p>
          <a:p>
            <a:pPr marL="0" indent="0">
              <a:buNone/>
            </a:pPr>
            <a:r>
              <a:rPr lang="en-US" sz="2600" dirty="0"/>
              <a:t>Do you think the farmers will catch the foxes?</a:t>
            </a:r>
          </a:p>
          <a:p>
            <a:pPr marL="0" indent="0">
              <a:buNone/>
            </a:pPr>
            <a:endParaRPr lang="en-US" sz="2600" dirty="0"/>
          </a:p>
          <a:p>
            <a:pPr marL="0" indent="0">
              <a:buNone/>
            </a:pPr>
            <a:endParaRPr lang="en-GB" sz="4400" dirty="0"/>
          </a:p>
        </p:txBody>
      </p:sp>
      <p:pic>
        <p:nvPicPr>
          <p:cNvPr id="4" name="Picture 3"/>
          <p:cNvPicPr>
            <a:picLocks noChangeAspect="1"/>
          </p:cNvPicPr>
          <p:nvPr/>
        </p:nvPicPr>
        <p:blipFill>
          <a:blip r:embed="rId4"/>
          <a:stretch>
            <a:fillRect/>
          </a:stretch>
        </p:blipFill>
        <p:spPr>
          <a:xfrm>
            <a:off x="5997458" y="0"/>
            <a:ext cx="6833238" cy="6960093"/>
          </a:xfrm>
          <a:prstGeom prst="rect">
            <a:avLst/>
          </a:prstGeom>
        </p:spPr>
      </p:pic>
      <p:pic>
        <p:nvPicPr>
          <p:cNvPr id="5" name="Recorded Sound">
            <a:hlinkClick r:id="" action="ppaction://media"/>
            <a:extLst>
              <a:ext uri="{FF2B5EF4-FFF2-40B4-BE49-F238E27FC236}">
                <a16:creationId xmlns:a16="http://schemas.microsoft.com/office/drawing/2014/main" id="{E90E51D5-9D72-4FD9-8443-2C5031244E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0384120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883" y="1934785"/>
            <a:ext cx="7319831" cy="4556075"/>
          </a:xfrm>
        </p:spPr>
        <p:txBody>
          <a:bodyPr>
            <a:normAutofit/>
          </a:bodyPr>
          <a:lstStyle/>
          <a:p>
            <a:pPr marL="0" indent="0">
              <a:lnSpc>
                <a:spcPct val="100000"/>
              </a:lnSpc>
              <a:buNone/>
            </a:pPr>
            <a:r>
              <a:rPr lang="en-GB" dirty="0"/>
              <a:t>Now there began a desperate race, the machines against the foxes. In the beginning, the hill looked like this:</a:t>
            </a:r>
          </a:p>
          <a:p>
            <a:pPr marL="0" indent="0">
              <a:lnSpc>
                <a:spcPct val="100000"/>
              </a:lnSpc>
              <a:buNone/>
            </a:pPr>
            <a:endParaRPr lang="en-GB" dirty="0"/>
          </a:p>
          <a:p>
            <a:pPr marL="0" indent="0">
              <a:lnSpc>
                <a:spcPct val="100000"/>
              </a:lnSpc>
              <a:buNone/>
            </a:pPr>
            <a:endParaRPr lang="en-GB" dirty="0"/>
          </a:p>
          <a:p>
            <a:pPr marL="0" indent="0">
              <a:lnSpc>
                <a:spcPct val="100000"/>
              </a:lnSpc>
              <a:buNone/>
            </a:pPr>
            <a:r>
              <a:rPr lang="en-GB" dirty="0"/>
              <a:t>After about an hour, as the machines bit away more and more soil from the hilltop, it looked like this: </a:t>
            </a:r>
          </a:p>
          <a:p>
            <a:pPr marL="0" indent="0">
              <a:lnSpc>
                <a:spcPct val="100000"/>
              </a:lnSpc>
              <a:buNone/>
            </a:pPr>
            <a:endParaRPr lang="en-GB" dirty="0"/>
          </a:p>
        </p:txBody>
      </p:sp>
      <p:pic>
        <p:nvPicPr>
          <p:cNvPr id="7" name="Picture 6"/>
          <p:cNvPicPr>
            <a:picLocks noChangeAspect="1"/>
          </p:cNvPicPr>
          <p:nvPr/>
        </p:nvPicPr>
        <p:blipFill>
          <a:blip r:embed="rId4"/>
          <a:stretch>
            <a:fillRect/>
          </a:stretch>
        </p:blipFill>
        <p:spPr>
          <a:xfrm>
            <a:off x="8222009" y="260461"/>
            <a:ext cx="3131791" cy="3005254"/>
          </a:xfrm>
          <a:prstGeom prst="rect">
            <a:avLst/>
          </a:prstGeom>
          <a:ln>
            <a:solidFill>
              <a:schemeClr val="accent1"/>
            </a:solidFill>
          </a:ln>
        </p:spPr>
      </p:pic>
      <p:pic>
        <p:nvPicPr>
          <p:cNvPr id="8" name="Picture 7"/>
          <p:cNvPicPr>
            <a:picLocks noChangeAspect="1"/>
          </p:cNvPicPr>
          <p:nvPr/>
        </p:nvPicPr>
        <p:blipFill>
          <a:blip r:embed="rId5"/>
          <a:stretch>
            <a:fillRect/>
          </a:stretch>
        </p:blipFill>
        <p:spPr>
          <a:xfrm>
            <a:off x="7901691" y="3652014"/>
            <a:ext cx="3772426" cy="2838846"/>
          </a:xfrm>
          <a:prstGeom prst="rect">
            <a:avLst/>
          </a:prstGeom>
          <a:ln>
            <a:solidFill>
              <a:schemeClr val="accent1"/>
            </a:solidFill>
          </a:ln>
        </p:spPr>
      </p:pic>
      <p:sp>
        <p:nvSpPr>
          <p:cNvPr id="4" name="TextBox 3">
            <a:extLst>
              <a:ext uri="{FF2B5EF4-FFF2-40B4-BE49-F238E27FC236}">
                <a16:creationId xmlns:a16="http://schemas.microsoft.com/office/drawing/2014/main" id="{6EC11E73-4F8C-4E80-86C7-FB3BD06BCA42}"/>
              </a:ext>
            </a:extLst>
          </p:cNvPr>
          <p:cNvSpPr txBox="1"/>
          <p:nvPr/>
        </p:nvSpPr>
        <p:spPr>
          <a:xfrm>
            <a:off x="2982897" y="365125"/>
            <a:ext cx="4021584" cy="1569660"/>
          </a:xfrm>
          <a:prstGeom prst="rect">
            <a:avLst/>
          </a:prstGeom>
          <a:noFill/>
        </p:spPr>
        <p:txBody>
          <a:bodyPr wrap="square" rtlCol="0">
            <a:spAutoFit/>
          </a:bodyPr>
          <a:lstStyle/>
          <a:p>
            <a:pPr marL="0" indent="0">
              <a:buNone/>
            </a:pPr>
            <a:r>
              <a:rPr lang="en-US" sz="3200" u="sng" dirty="0"/>
              <a:t>Chapter 6</a:t>
            </a:r>
          </a:p>
          <a:p>
            <a:pPr marL="0" indent="0">
              <a:buNone/>
            </a:pPr>
            <a:r>
              <a:rPr lang="en-US" sz="3200" u="sng" dirty="0"/>
              <a:t>The Race</a:t>
            </a:r>
          </a:p>
          <a:p>
            <a:endParaRPr lang="en-GB" sz="3200" u="sng" dirty="0"/>
          </a:p>
        </p:txBody>
      </p:sp>
      <p:sp>
        <p:nvSpPr>
          <p:cNvPr id="6" name="Title 5">
            <a:extLst>
              <a:ext uri="{FF2B5EF4-FFF2-40B4-BE49-F238E27FC236}">
                <a16:creationId xmlns:a16="http://schemas.microsoft.com/office/drawing/2014/main" id="{4C551BC7-F503-4B84-B8F6-79E618BCDA3F}"/>
              </a:ext>
            </a:extLst>
          </p:cNvPr>
          <p:cNvSpPr>
            <a:spLocks noGrp="1"/>
          </p:cNvSpPr>
          <p:nvPr>
            <p:ph type="title"/>
          </p:nvPr>
        </p:nvSpPr>
        <p:spPr/>
        <p:txBody>
          <a:bodyPr/>
          <a:lstStyle/>
          <a:p>
            <a:endParaRPr lang="en-GB" dirty="0"/>
          </a:p>
        </p:txBody>
      </p:sp>
      <p:pic>
        <p:nvPicPr>
          <p:cNvPr id="9" name="Recorded Sound">
            <a:hlinkClick r:id="" action="ppaction://media"/>
            <a:extLst>
              <a:ext uri="{FF2B5EF4-FFF2-40B4-BE49-F238E27FC236}">
                <a16:creationId xmlns:a16="http://schemas.microsoft.com/office/drawing/2014/main" id="{CBB50EF9-17D2-4FCD-B5FA-35CD3A490C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3226834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1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162596"/>
            <a:ext cx="10515600" cy="4846320"/>
          </a:xfrm>
        </p:spPr>
        <p:txBody>
          <a:bodyPr>
            <a:normAutofit/>
          </a:bodyPr>
          <a:lstStyle/>
          <a:p>
            <a:pPr marL="0" indent="0">
              <a:lnSpc>
                <a:spcPct val="100000"/>
              </a:lnSpc>
              <a:buNone/>
            </a:pPr>
            <a:r>
              <a:rPr lang="en-GB" dirty="0"/>
              <a:t>Sometimes the foxes would gain a little ground and the clanking noises would grow fainter and Mr Fox would say, ‘We’re going to make it! I’m sure we are!’ But then a few moments later, the machines would come back at them and the crunch of the mighty shovels would get louder and louder. Once the foxes actually saw the sharp metal edge of one of the shovels as it scraped up the earth just behind them. </a:t>
            </a:r>
          </a:p>
          <a:p>
            <a:pPr marL="0" indent="0">
              <a:lnSpc>
                <a:spcPct val="100000"/>
              </a:lnSpc>
              <a:buNone/>
            </a:pPr>
            <a:r>
              <a:rPr lang="en-GB" dirty="0"/>
              <a:t>‘Keep going, my darlings!’ panted Mr Fox. ‘Don’t give up!’ </a:t>
            </a:r>
          </a:p>
          <a:p>
            <a:pPr marL="0" indent="0">
              <a:lnSpc>
                <a:spcPct val="100000"/>
              </a:lnSpc>
              <a:buNone/>
            </a:pPr>
            <a:r>
              <a:rPr lang="en-GB" dirty="0"/>
              <a:t>‘Keep going!’ the fat Boggis shouted to Bunce and Bean. ‘We’ll get him any moment now!’ </a:t>
            </a:r>
          </a:p>
        </p:txBody>
      </p:sp>
      <p:pic>
        <p:nvPicPr>
          <p:cNvPr id="4" name="Recorded Sound">
            <a:hlinkClick r:id="" action="ppaction://media"/>
            <a:extLst>
              <a:ext uri="{FF2B5EF4-FFF2-40B4-BE49-F238E27FC236}">
                <a16:creationId xmlns:a16="http://schemas.microsoft.com/office/drawing/2014/main" id="{14466A63-8356-468F-9C69-FB82510CBF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6337118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6" y="365126"/>
            <a:ext cx="8085908" cy="6362246"/>
          </a:xfrm>
        </p:spPr>
        <p:txBody>
          <a:bodyPr>
            <a:normAutofit fontScale="92500" lnSpcReduction="20000"/>
          </a:bodyPr>
          <a:lstStyle/>
          <a:p>
            <a:pPr marL="0" indent="0">
              <a:lnSpc>
                <a:spcPct val="120000"/>
              </a:lnSpc>
              <a:buNone/>
            </a:pPr>
            <a:r>
              <a:rPr lang="en-GB" dirty="0"/>
              <a:t>‘Have you caught sight of him yet?’ Bean called back. </a:t>
            </a:r>
          </a:p>
          <a:p>
            <a:pPr marL="0" indent="0">
              <a:lnSpc>
                <a:spcPct val="120000"/>
              </a:lnSpc>
              <a:buNone/>
            </a:pPr>
            <a:r>
              <a:rPr lang="en-GB" dirty="0"/>
              <a:t>‘Not yet,’ shouted Boggis. ‘But I think you’re close!’ </a:t>
            </a:r>
          </a:p>
          <a:p>
            <a:pPr marL="0" indent="0">
              <a:lnSpc>
                <a:spcPct val="120000"/>
              </a:lnSpc>
              <a:buNone/>
            </a:pPr>
            <a:r>
              <a:rPr lang="en-GB" dirty="0"/>
              <a:t>‘I’ll pick him up with my bucket!’ shouted Bunce. ‘I’ll chop him to pieces!’ </a:t>
            </a:r>
          </a:p>
          <a:p>
            <a:pPr marL="0" indent="0">
              <a:lnSpc>
                <a:spcPct val="120000"/>
              </a:lnSpc>
              <a:buNone/>
            </a:pPr>
            <a:r>
              <a:rPr lang="en-GB" dirty="0"/>
              <a:t>But by lunchtime the machines were still at it. And so were the poor foxes. The hill now looked like this…</a:t>
            </a:r>
          </a:p>
          <a:p>
            <a:pPr marL="0" indent="0">
              <a:lnSpc>
                <a:spcPct val="120000"/>
              </a:lnSpc>
              <a:buNone/>
            </a:pPr>
            <a:endParaRPr lang="en-GB" dirty="0"/>
          </a:p>
          <a:p>
            <a:pPr marL="0" indent="0">
              <a:lnSpc>
                <a:spcPct val="120000"/>
              </a:lnSpc>
              <a:buNone/>
            </a:pPr>
            <a:r>
              <a:rPr lang="en-GB" dirty="0"/>
              <a:t>The farmers didn’t stop for lunch; they were too keen to finish the job. </a:t>
            </a:r>
          </a:p>
          <a:p>
            <a:pPr marL="0" indent="0">
              <a:lnSpc>
                <a:spcPct val="120000"/>
              </a:lnSpc>
              <a:buNone/>
            </a:pPr>
            <a:r>
              <a:rPr lang="en-GB" dirty="0"/>
              <a:t>‘Hey there, Mr Fox!’ yelled Bunce, leaning out of his tractor. ‘We’re coming to get you now!’ </a:t>
            </a:r>
          </a:p>
          <a:p>
            <a:pPr marL="0" indent="0">
              <a:lnSpc>
                <a:spcPct val="120000"/>
              </a:lnSpc>
              <a:buNone/>
            </a:pPr>
            <a:r>
              <a:rPr lang="en-GB" dirty="0"/>
              <a:t>‘You’ve had your last chicken!’ yelled Boggis. ‘You’ll never come prowling around </a:t>
            </a:r>
            <a:r>
              <a:rPr lang="en-GB" i="1" dirty="0"/>
              <a:t>my </a:t>
            </a:r>
            <a:r>
              <a:rPr lang="en-GB" dirty="0"/>
              <a:t>farm again!’ </a:t>
            </a:r>
          </a:p>
        </p:txBody>
      </p:sp>
      <p:pic>
        <p:nvPicPr>
          <p:cNvPr id="5" name="Recorded Sound">
            <a:hlinkClick r:id="" action="ppaction://media"/>
            <a:extLst>
              <a:ext uri="{FF2B5EF4-FFF2-40B4-BE49-F238E27FC236}">
                <a16:creationId xmlns:a16="http://schemas.microsoft.com/office/drawing/2014/main" id="{5BD786A9-F3C3-45CF-92FC-0F22C02A2E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pic>
        <p:nvPicPr>
          <p:cNvPr id="7" name="Picture 6">
            <a:extLst>
              <a:ext uri="{FF2B5EF4-FFF2-40B4-BE49-F238E27FC236}">
                <a16:creationId xmlns:a16="http://schemas.microsoft.com/office/drawing/2014/main" id="{3BF29E35-D5F0-49E2-98A6-55143664BAE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8248091" y="1608338"/>
            <a:ext cx="3763398" cy="262926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42828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41538" y="365125"/>
            <a:ext cx="7643674" cy="6114052"/>
          </a:xfrm>
        </p:spPr>
        <p:txBody>
          <a:bodyPr>
            <a:normAutofit fontScale="92500" lnSpcReduction="20000"/>
          </a:bodyPr>
          <a:lstStyle/>
          <a:p>
            <a:pPr marL="0" indent="0">
              <a:lnSpc>
                <a:spcPct val="120000"/>
              </a:lnSpc>
              <a:buNone/>
            </a:pPr>
            <a:r>
              <a:rPr lang="en-GB" dirty="0"/>
              <a:t>A sort of madness had taken hold of the three men. The tall skinny Bean and dwarfish pot-bellied Bunce were driving their machines like maniacs, racing the motors and making the shovels dig at a terrific speed. The fat Boggis was hopping about like a dervish and shouting, ‘Faster! Faster!’ </a:t>
            </a:r>
          </a:p>
          <a:p>
            <a:pPr marL="0" indent="0">
              <a:lnSpc>
                <a:spcPct val="120000"/>
              </a:lnSpc>
              <a:buNone/>
            </a:pPr>
            <a:r>
              <a:rPr lang="en-GB" dirty="0"/>
              <a:t>By five o’clock in the afternoon this is what had happened to the hill… </a:t>
            </a:r>
          </a:p>
          <a:p>
            <a:pPr marL="0" indent="0">
              <a:lnSpc>
                <a:spcPct val="120000"/>
              </a:lnSpc>
              <a:buNone/>
            </a:pPr>
            <a:r>
              <a:rPr lang="en-GB" dirty="0"/>
              <a:t>The hole the machines had dug was like the crater of a volcano. It was such an extraordinary sight that crowds of people came rushing out from the surrounding villages to have a look. They stood on the edge of the crater and stared down at Boggis and Bunce and Bean. </a:t>
            </a:r>
          </a:p>
        </p:txBody>
      </p:sp>
      <p:pic>
        <p:nvPicPr>
          <p:cNvPr id="4" name="Recorded Sound">
            <a:hlinkClick r:id="" action="ppaction://media"/>
            <a:extLst>
              <a:ext uri="{FF2B5EF4-FFF2-40B4-BE49-F238E27FC236}">
                <a16:creationId xmlns:a16="http://schemas.microsoft.com/office/drawing/2014/main" id="{CE7DF81F-4389-4698-88C8-E413A81F40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pic>
        <p:nvPicPr>
          <p:cNvPr id="6" name="Picture 5">
            <a:extLst>
              <a:ext uri="{FF2B5EF4-FFF2-40B4-BE49-F238E27FC236}">
                <a16:creationId xmlns:a16="http://schemas.microsoft.com/office/drawing/2014/main" id="{8AD2D908-BDA6-4D66-9F16-0604FC730D28}"/>
              </a:ext>
            </a:extLst>
          </p:cNvPr>
          <p:cNvPicPr>
            <a:picLocks noChangeAspect="1"/>
          </p:cNvPicPr>
          <p:nvPr/>
        </p:nvPicPr>
        <p:blipFill>
          <a:blip r:embed="rId5"/>
          <a:stretch>
            <a:fillRect/>
          </a:stretch>
        </p:blipFill>
        <p:spPr>
          <a:xfrm>
            <a:off x="8256334" y="1267604"/>
            <a:ext cx="3739551" cy="365472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26177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5124-EBFA-4284-BAB3-B2188367E0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17AA9D-4F5B-47BE-8E29-DA5D6693CCD8}"/>
              </a:ext>
            </a:extLst>
          </p:cNvPr>
          <p:cNvSpPr>
            <a:spLocks noGrp="1"/>
          </p:cNvSpPr>
          <p:nvPr>
            <p:ph idx="1"/>
          </p:nvPr>
        </p:nvSpPr>
        <p:spPr>
          <a:xfrm>
            <a:off x="838200" y="585926"/>
            <a:ext cx="10515600" cy="5591037"/>
          </a:xfrm>
        </p:spPr>
        <p:txBody>
          <a:bodyPr/>
          <a:lstStyle/>
          <a:p>
            <a:pPr marL="0" indent="0">
              <a:lnSpc>
                <a:spcPct val="120000"/>
              </a:lnSpc>
              <a:buNone/>
            </a:pPr>
            <a:r>
              <a:rPr lang="en-GB" dirty="0"/>
              <a:t>‘Hey there, Boggis! What’s going on?’ </a:t>
            </a:r>
          </a:p>
          <a:p>
            <a:pPr marL="0" indent="0">
              <a:lnSpc>
                <a:spcPct val="120000"/>
              </a:lnSpc>
              <a:buNone/>
            </a:pPr>
            <a:r>
              <a:rPr lang="en-GB" dirty="0"/>
              <a:t>‘We’re after a fox!’</a:t>
            </a:r>
          </a:p>
          <a:p>
            <a:pPr marL="0" indent="0">
              <a:lnSpc>
                <a:spcPct val="120000"/>
              </a:lnSpc>
              <a:buNone/>
            </a:pPr>
            <a:r>
              <a:rPr lang="en-GB" dirty="0"/>
              <a:t>‘You must be mad!’ </a:t>
            </a:r>
          </a:p>
          <a:p>
            <a:pPr marL="0" indent="0">
              <a:lnSpc>
                <a:spcPct val="120000"/>
              </a:lnSpc>
              <a:buNone/>
            </a:pPr>
            <a:r>
              <a:rPr lang="en-GB" dirty="0"/>
              <a:t>The people jeered and laughed. But this only made the three farmers more furious and more obstinate and more determined than ever not to give up until they had caught the fox.</a:t>
            </a:r>
          </a:p>
          <a:p>
            <a:endParaRPr lang="en-GB" dirty="0"/>
          </a:p>
        </p:txBody>
      </p:sp>
      <p:pic>
        <p:nvPicPr>
          <p:cNvPr id="4" name="Recorded Sound">
            <a:hlinkClick r:id="" action="ppaction://media"/>
            <a:extLst>
              <a:ext uri="{FF2B5EF4-FFF2-40B4-BE49-F238E27FC236}">
                <a16:creationId xmlns:a16="http://schemas.microsoft.com/office/drawing/2014/main" id="{AAF93252-BB4E-4EDF-9AA5-DBCF23A1E2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pic>
        <p:nvPicPr>
          <p:cNvPr id="6" name="Picture 5">
            <a:extLst>
              <a:ext uri="{FF2B5EF4-FFF2-40B4-BE49-F238E27FC236}">
                <a16:creationId xmlns:a16="http://schemas.microsoft.com/office/drawing/2014/main" id="{26CEB3E6-5307-4A71-B3F9-081FACAC4663}"/>
              </a:ext>
            </a:extLst>
          </p:cNvPr>
          <p:cNvPicPr>
            <a:picLocks noChangeAspect="1"/>
          </p:cNvPicPr>
          <p:nvPr/>
        </p:nvPicPr>
        <p:blipFill>
          <a:blip r:embed="rId5"/>
          <a:stretch>
            <a:fillRect/>
          </a:stretch>
        </p:blipFill>
        <p:spPr>
          <a:xfrm>
            <a:off x="4684251" y="4361852"/>
            <a:ext cx="2515539" cy="1910222"/>
          </a:xfrm>
          <a:prstGeom prst="rect">
            <a:avLst/>
          </a:prstGeom>
        </p:spPr>
      </p:pic>
    </p:spTree>
    <p:extLst>
      <p:ext uri="{BB962C8B-B14F-4D97-AF65-F5344CB8AC3E}">
        <p14:creationId xmlns:p14="http://schemas.microsoft.com/office/powerpoint/2010/main" val="20541628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3918856" y="349479"/>
            <a:ext cx="6096895" cy="6047809"/>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West Foxwood Environmental Services</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West Foxwood City Council</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89, Little Twig Way</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West Foxwood</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Woodleshire</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WD16 6FA</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a:t>
            </a:r>
            <a:r>
              <a:rPr kumimoji="0" lang="en-GB" altLang="en-US" sz="14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a: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October 2020</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Dear Messrs Boggis, Bunce and Bean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It has been brought to our attention that you have recently moved heavy machinery into the Fox Woods with intent to destroy the surrounding environment. This action is against all the rules of Environmental Protection and the use of Heavy machinery.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accordance with council policy you have 48 hours from receipt of this letter to remove the heavy machinery and to vacate the woods. Failure to do so could result in a heavy fine and possibly a jail sentence.</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Council inspectors will visit the site on Friday morning at 09:00 to ensure that the area has been cleared.</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Should you have any queries or objection to this order, please do not hesitate to contact me directly.</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Yours Sincerely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Clara Robinson</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Case Manager</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West Foxwood Environmental Services</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c.robinson@westfoxwood.gov.uk</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017993 684311</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p:cNvSpPr txBox="1"/>
          <p:nvPr/>
        </p:nvSpPr>
        <p:spPr>
          <a:xfrm>
            <a:off x="814081" y="1407110"/>
            <a:ext cx="2166106" cy="646331"/>
          </a:xfrm>
          <a:prstGeom prst="rect">
            <a:avLst/>
          </a:prstGeom>
          <a:noFill/>
        </p:spPr>
        <p:txBody>
          <a:bodyPr wrap="none" rtlCol="0">
            <a:spAutoFit/>
          </a:bodyPr>
          <a:lstStyle/>
          <a:p>
            <a:r>
              <a:rPr lang="en-GB" altLang="en-US" b="1" u="sng" dirty="0">
                <a:latin typeface="Calibri" panose="020F0502020204030204" pitchFamily="34" charset="0"/>
                <a:ea typeface="Times New Roman" panose="02020603050405020304" pitchFamily="18" charset="0"/>
                <a:cs typeface="Calibri" panose="020F0502020204030204" pitchFamily="34" charset="0"/>
              </a:rPr>
              <a:t>Letter to the farmers</a:t>
            </a:r>
          </a:p>
          <a:p>
            <a:endParaRPr lang="en-GB" dirty="0"/>
          </a:p>
        </p:txBody>
      </p:sp>
      <p:sp>
        <p:nvSpPr>
          <p:cNvPr id="2" name="TextBox 1">
            <a:extLst>
              <a:ext uri="{FF2B5EF4-FFF2-40B4-BE49-F238E27FC236}">
                <a16:creationId xmlns:a16="http://schemas.microsoft.com/office/drawing/2014/main" id="{B0BB9CBA-0BD0-47DD-8A46-7EF09BF6FF50}"/>
              </a:ext>
            </a:extLst>
          </p:cNvPr>
          <p:cNvSpPr txBox="1"/>
          <p:nvPr/>
        </p:nvSpPr>
        <p:spPr>
          <a:xfrm flipH="1">
            <a:off x="1091953" y="457200"/>
            <a:ext cx="1888234" cy="584775"/>
          </a:xfrm>
          <a:prstGeom prst="rect">
            <a:avLst/>
          </a:prstGeom>
          <a:noFill/>
        </p:spPr>
        <p:txBody>
          <a:bodyPr wrap="square" rtlCol="0">
            <a:spAutoFit/>
          </a:bodyPr>
          <a:lstStyle/>
          <a:p>
            <a:r>
              <a:rPr lang="en-GB" sz="3200" u="sng" dirty="0"/>
              <a:t>Task</a:t>
            </a:r>
          </a:p>
        </p:txBody>
      </p:sp>
      <p:pic>
        <p:nvPicPr>
          <p:cNvPr id="3" name="Recorded Sound">
            <a:hlinkClick r:id="" action="ppaction://media"/>
            <a:extLst>
              <a:ext uri="{FF2B5EF4-FFF2-40B4-BE49-F238E27FC236}">
                <a16:creationId xmlns:a16="http://schemas.microsoft.com/office/drawing/2014/main" id="{7E9E3F0D-D0C1-458D-AFC3-97D4A30EEF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3926936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90"/>
            <a:ext cx="10515600" cy="1254034"/>
          </a:xfrm>
        </p:spPr>
        <p:txBody>
          <a:bodyPr/>
          <a:lstStyle/>
          <a:p>
            <a:r>
              <a:rPr lang="en-GB" dirty="0"/>
              <a:t>Task</a:t>
            </a:r>
          </a:p>
        </p:txBody>
      </p:sp>
      <p:sp>
        <p:nvSpPr>
          <p:cNvPr id="3" name="Content Placeholder 2"/>
          <p:cNvSpPr>
            <a:spLocks noGrp="1"/>
          </p:cNvSpPr>
          <p:nvPr>
            <p:ph idx="1"/>
          </p:nvPr>
        </p:nvSpPr>
        <p:spPr>
          <a:xfrm>
            <a:off x="417250" y="772358"/>
            <a:ext cx="7736022" cy="5746008"/>
          </a:xfrm>
        </p:spPr>
        <p:txBody>
          <a:bodyPr>
            <a:normAutofit fontScale="47500" lnSpcReduction="20000"/>
          </a:bodyPr>
          <a:lstStyle/>
          <a:p>
            <a:pPr marL="0" indent="0">
              <a:lnSpc>
                <a:spcPct val="120000"/>
              </a:lnSpc>
              <a:buNone/>
            </a:pPr>
            <a:r>
              <a:rPr lang="en-GB" dirty="0">
                <a:latin typeface="Arial" panose="020B0604020202020204" pitchFamily="34" charset="0"/>
                <a:cs typeface="Arial" panose="020B0604020202020204" pitchFamily="34" charset="0"/>
              </a:rPr>
              <a:t>You are one of the farmers. You have to send a reply to this letter.</a:t>
            </a:r>
          </a:p>
          <a:p>
            <a:pPr marL="0" indent="0">
              <a:lnSpc>
                <a:spcPct val="120000"/>
              </a:lnSpc>
              <a:buNone/>
            </a:pPr>
            <a:r>
              <a:rPr lang="en-GB" dirty="0">
                <a:latin typeface="Arial" panose="020B0604020202020204" pitchFamily="34" charset="0"/>
                <a:cs typeface="Arial" panose="020B0604020202020204" pitchFamily="34" charset="0"/>
              </a:rPr>
              <a:t>Here is a starting sentence you can use to reply to Ms Robinson. You can use this to get going or write your own opening sentence. </a:t>
            </a:r>
          </a:p>
          <a:p>
            <a:pPr marL="0" indent="0">
              <a:lnSpc>
                <a:spcPct val="120000"/>
              </a:lnSpc>
              <a:buNone/>
            </a:pPr>
            <a:endParaRPr lang="en-GB" dirty="0">
              <a:latin typeface="Arial" panose="020B0604020202020204" pitchFamily="34" charset="0"/>
              <a:cs typeface="Arial" panose="020B0604020202020204" pitchFamily="34" charset="0"/>
            </a:endParaRPr>
          </a:p>
          <a:p>
            <a:pPr marL="0" indent="0">
              <a:lnSpc>
                <a:spcPct val="120000"/>
              </a:lnSpc>
              <a:buNone/>
            </a:pPr>
            <a:r>
              <a:rPr lang="en-GB" b="1" dirty="0">
                <a:latin typeface="Arial" panose="020B0604020202020204" pitchFamily="34" charset="0"/>
                <a:cs typeface="Arial" panose="020B0604020202020204" pitchFamily="34" charset="0"/>
              </a:rPr>
              <a:t>Dear Ms Robinson</a:t>
            </a:r>
          </a:p>
          <a:p>
            <a:pPr marL="0" indent="0">
              <a:lnSpc>
                <a:spcPct val="120000"/>
              </a:lnSpc>
              <a:buNone/>
            </a:pPr>
            <a:r>
              <a:rPr lang="en-GB" b="1" dirty="0">
                <a:latin typeface="Arial" panose="020B0604020202020204" pitchFamily="34" charset="0"/>
                <a:cs typeface="Arial" panose="020B0604020202020204" pitchFamily="34" charset="0"/>
              </a:rPr>
              <a:t>Thankyou for your concern and letter regarding our work in Fox Wood.</a:t>
            </a:r>
          </a:p>
          <a:p>
            <a:pPr marL="0" indent="0">
              <a:lnSpc>
                <a:spcPct val="120000"/>
              </a:lnSpc>
              <a:buNone/>
            </a:pPr>
            <a:endParaRPr lang="en-GB" dirty="0">
              <a:latin typeface="Arial" panose="020B0604020202020204" pitchFamily="34" charset="0"/>
              <a:cs typeface="Arial" panose="020B0604020202020204" pitchFamily="34" charset="0"/>
            </a:endParaRPr>
          </a:p>
          <a:p>
            <a:pPr marL="0" indent="0">
              <a:lnSpc>
                <a:spcPct val="120000"/>
              </a:lnSpc>
              <a:buNone/>
            </a:pPr>
            <a:r>
              <a:rPr lang="en-GB" dirty="0">
                <a:latin typeface="Arial" panose="020B0604020202020204" pitchFamily="34" charset="0"/>
                <a:cs typeface="Arial" panose="020B0604020202020204" pitchFamily="34" charset="0"/>
              </a:rPr>
              <a:t>Here are some things you could consider using in your reply.</a:t>
            </a:r>
          </a:p>
          <a:p>
            <a:pPr>
              <a:lnSpc>
                <a:spcPct val="120000"/>
              </a:lnSpc>
              <a:buFont typeface="Wingdings" panose="05000000000000000000" pitchFamily="2" charset="2"/>
              <a:buChar char="§"/>
            </a:pPr>
            <a:r>
              <a:rPr lang="en-GB" dirty="0">
                <a:latin typeface="Arial" panose="020B0604020202020204" pitchFamily="34" charset="0"/>
                <a:cs typeface="Arial" panose="020B0604020202020204" pitchFamily="34" charset="0"/>
              </a:rPr>
              <a:t>Explain why you are digging up the hill – there is a thief living in the hill who is stealing all you chickens and he is costing you a fortune.</a:t>
            </a:r>
          </a:p>
          <a:p>
            <a:pPr marL="0" indent="0">
              <a:lnSpc>
                <a:spcPct val="120000"/>
              </a:lnSpc>
              <a:buNone/>
            </a:pPr>
            <a:r>
              <a:rPr lang="en-GB" dirty="0">
                <a:latin typeface="Arial" panose="020B0604020202020204" pitchFamily="34" charset="0"/>
                <a:cs typeface="Arial" panose="020B0604020202020204" pitchFamily="34" charset="0"/>
              </a:rPr>
              <a:t>Think about the farmer you are;</a:t>
            </a:r>
          </a:p>
          <a:p>
            <a:pPr>
              <a:lnSpc>
                <a:spcPct val="120000"/>
              </a:lnSpc>
              <a:buFont typeface="Wingdings" panose="05000000000000000000" pitchFamily="2" charset="2"/>
              <a:buChar char="§"/>
            </a:pPr>
            <a:r>
              <a:rPr lang="en-GB" dirty="0">
                <a:latin typeface="Arial" panose="020B0604020202020204" pitchFamily="34" charset="0"/>
                <a:cs typeface="Arial" panose="020B0604020202020204" pitchFamily="34" charset="0"/>
              </a:rPr>
              <a:t>Are you a nice person or are you rude and nasty</a:t>
            </a:r>
            <a:r>
              <a:rPr lang="en-GB" dirty="0"/>
              <a:t>?</a:t>
            </a:r>
            <a:endParaRPr lang="en-GB" dirty="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
            </a:pPr>
            <a:r>
              <a:rPr lang="en-GB" dirty="0">
                <a:latin typeface="Arial" panose="020B0604020202020204" pitchFamily="34" charset="0"/>
                <a:cs typeface="Arial" panose="020B0604020202020204" pitchFamily="34" charset="0"/>
              </a:rPr>
              <a:t>Do you think you will right a polite letter back or a rude letter?</a:t>
            </a:r>
          </a:p>
          <a:p>
            <a:pPr>
              <a:lnSpc>
                <a:spcPct val="120000"/>
              </a:lnSpc>
              <a:buFont typeface="Wingdings" panose="05000000000000000000" pitchFamily="2" charset="2"/>
              <a:buChar char="§"/>
            </a:pPr>
            <a:r>
              <a:rPr lang="en-GB" dirty="0">
                <a:latin typeface="Arial" panose="020B0604020202020204" pitchFamily="34" charset="0"/>
                <a:cs typeface="Arial" panose="020B0604020202020204" pitchFamily="34" charset="0"/>
              </a:rPr>
              <a:t>Have fun writing a rude letter or a polite letter but be consistent. Here are a few ideas </a:t>
            </a:r>
          </a:p>
          <a:p>
            <a:pPr>
              <a:lnSpc>
                <a:spcPct val="120000"/>
              </a:lnSpc>
              <a:buFont typeface="Wingdings" panose="05000000000000000000" pitchFamily="2" charset="2"/>
              <a:buChar char="Ø"/>
            </a:pPr>
            <a:r>
              <a:rPr lang="en-GB" dirty="0">
                <a:solidFill>
                  <a:srgbClr val="FF0000"/>
                </a:solidFill>
                <a:latin typeface="Arial" panose="020B0604020202020204" pitchFamily="34" charset="0"/>
                <a:cs typeface="Arial" panose="020B0604020202020204" pitchFamily="34" charset="0"/>
              </a:rPr>
              <a:t>‘Should mind their own business.’ </a:t>
            </a:r>
          </a:p>
          <a:p>
            <a:pPr>
              <a:lnSpc>
                <a:spcPct val="120000"/>
              </a:lnSpc>
              <a:buFont typeface="Wingdings" panose="05000000000000000000" pitchFamily="2" charset="2"/>
              <a:buChar char="Ø"/>
            </a:pPr>
            <a:r>
              <a:rPr lang="en-GB" dirty="0">
                <a:solidFill>
                  <a:srgbClr val="FF0000"/>
                </a:solidFill>
                <a:latin typeface="Arial" panose="020B0604020202020204" pitchFamily="34" charset="0"/>
                <a:cs typeface="Arial" panose="020B0604020202020204" pitchFamily="34" charset="0"/>
              </a:rPr>
              <a:t>‘Keep your nose out of things that do not concern you.’ </a:t>
            </a:r>
          </a:p>
          <a:p>
            <a:pPr>
              <a:lnSpc>
                <a:spcPct val="120000"/>
              </a:lnSpc>
              <a:buFont typeface="Wingdings" panose="05000000000000000000" pitchFamily="2" charset="2"/>
              <a:buChar char="Ø"/>
            </a:pPr>
            <a:r>
              <a:rPr lang="en-GB" dirty="0">
                <a:solidFill>
                  <a:srgbClr val="FF0000"/>
                </a:solidFill>
                <a:latin typeface="Arial" panose="020B0604020202020204" pitchFamily="34" charset="0"/>
                <a:cs typeface="Arial" panose="020B0604020202020204" pitchFamily="34" charset="0"/>
              </a:rPr>
              <a:t>‘That you’ll do what you want to get the fox.’ </a:t>
            </a:r>
          </a:p>
          <a:p>
            <a:pPr>
              <a:lnSpc>
                <a:spcPct val="120000"/>
              </a:lnSpc>
              <a:buFont typeface="Wingdings" panose="05000000000000000000" pitchFamily="2" charset="2"/>
              <a:buChar char="Ø"/>
            </a:pPr>
            <a:r>
              <a:rPr lang="en-GB" dirty="0">
                <a:solidFill>
                  <a:srgbClr val="FF0000"/>
                </a:solidFill>
                <a:latin typeface="Arial" panose="020B0604020202020204" pitchFamily="34" charset="0"/>
                <a:cs typeface="Arial" panose="020B0604020202020204" pitchFamily="34" charset="0"/>
              </a:rPr>
              <a:t>‘There is nothing you can do to stop me!’</a:t>
            </a:r>
          </a:p>
          <a:p>
            <a:pPr>
              <a:lnSpc>
                <a:spcPct val="120000"/>
              </a:lnSpc>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8451542" y="483327"/>
            <a:ext cx="3200528" cy="1754326"/>
          </a:xfrm>
          <a:prstGeom prst="rect">
            <a:avLst/>
          </a:prstGeom>
          <a:noFill/>
          <a:ln>
            <a:solidFill>
              <a:schemeClr val="tx1"/>
            </a:solidFill>
          </a:ln>
        </p:spPr>
        <p:txBody>
          <a:bodyPr wrap="square" rtlCol="0">
            <a:spAutoFit/>
          </a:bodyPr>
          <a:lstStyle/>
          <a:p>
            <a:r>
              <a:rPr lang="en-GB" u="sng" dirty="0"/>
              <a:t>Word Bank</a:t>
            </a:r>
          </a:p>
          <a:p>
            <a:r>
              <a:rPr lang="en-GB" dirty="0"/>
              <a:t>Unfortunately	important</a:t>
            </a:r>
          </a:p>
          <a:p>
            <a:r>
              <a:rPr lang="en-GB" dirty="0"/>
              <a:t>Robber		dangerous</a:t>
            </a:r>
          </a:p>
          <a:p>
            <a:r>
              <a:rPr lang="en-GB" dirty="0"/>
              <a:t>Essential		evil</a:t>
            </a:r>
          </a:p>
          <a:p>
            <a:r>
              <a:rPr lang="en-GB" dirty="0"/>
              <a:t>Concern		nosey</a:t>
            </a:r>
          </a:p>
          <a:p>
            <a:r>
              <a:rPr lang="en-GB" dirty="0"/>
              <a:t>Yours sincerely	</a:t>
            </a:r>
          </a:p>
        </p:txBody>
      </p:sp>
      <p:sp>
        <p:nvSpPr>
          <p:cNvPr id="5" name="TextBox 4"/>
          <p:cNvSpPr txBox="1"/>
          <p:nvPr/>
        </p:nvSpPr>
        <p:spPr>
          <a:xfrm>
            <a:off x="8314016" y="3747481"/>
            <a:ext cx="3338054" cy="2862322"/>
          </a:xfrm>
          <a:prstGeom prst="rect">
            <a:avLst/>
          </a:prstGeom>
          <a:solidFill>
            <a:srgbClr val="FFFF00"/>
          </a:solidFill>
          <a:ln>
            <a:solidFill>
              <a:schemeClr val="tx1"/>
            </a:solidFill>
          </a:ln>
        </p:spPr>
        <p:txBody>
          <a:bodyPr wrap="square" rtlCol="0">
            <a:spAutoFit/>
          </a:bodyPr>
          <a:lstStyle/>
          <a:p>
            <a:r>
              <a:rPr lang="en-GB" b="1" u="sng" dirty="0"/>
              <a:t>Top Tips</a:t>
            </a:r>
          </a:p>
          <a:p>
            <a:r>
              <a:rPr lang="en-GB" b="1" dirty="0"/>
              <a:t>Use full sentences. </a:t>
            </a:r>
          </a:p>
          <a:p>
            <a:r>
              <a:rPr lang="en-GB" b="1" dirty="0"/>
              <a:t>Write in the first person (I will…)</a:t>
            </a:r>
          </a:p>
          <a:p>
            <a:r>
              <a:rPr lang="en-GB" b="1" dirty="0"/>
              <a:t>Use paragraphs (introduction, main points, final thoughts)</a:t>
            </a:r>
          </a:p>
          <a:p>
            <a:r>
              <a:rPr lang="en-GB" b="1" dirty="0"/>
              <a:t>Use conjunctions to make interesting sentences (because, even though, as, and, as well as)</a:t>
            </a:r>
          </a:p>
          <a:p>
            <a:r>
              <a:rPr lang="en-GB" b="1" dirty="0"/>
              <a:t>Use different ways to start each sentence.</a:t>
            </a:r>
          </a:p>
        </p:txBody>
      </p:sp>
      <p:pic>
        <p:nvPicPr>
          <p:cNvPr id="6" name="Recorded Sound">
            <a:hlinkClick r:id="" action="ppaction://media"/>
            <a:extLst>
              <a:ext uri="{FF2B5EF4-FFF2-40B4-BE49-F238E27FC236}">
                <a16:creationId xmlns:a16="http://schemas.microsoft.com/office/drawing/2014/main" id="{92193A95-9E03-47CA-B557-F6E9B1C416A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51525" y="3184525"/>
            <a:ext cx="487363" cy="487363"/>
          </a:xfrm>
          <a:prstGeom prst="rect">
            <a:avLst/>
          </a:prstGeom>
        </p:spPr>
      </p:pic>
      <p:pic>
        <p:nvPicPr>
          <p:cNvPr id="7" name="Recorded Sound">
            <a:hlinkClick r:id="" action="ppaction://media"/>
            <a:extLst>
              <a:ext uri="{FF2B5EF4-FFF2-40B4-BE49-F238E27FC236}">
                <a16:creationId xmlns:a16="http://schemas.microsoft.com/office/drawing/2014/main" id="{C5F3652E-7B86-4EA5-9468-417FBB4C320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851525" y="3184525"/>
            <a:ext cx="487363" cy="487363"/>
          </a:xfrm>
          <a:prstGeom prst="rect">
            <a:avLst/>
          </a:prstGeom>
        </p:spPr>
      </p:pic>
      <p:pic>
        <p:nvPicPr>
          <p:cNvPr id="8" name="Recorded Sound">
            <a:hlinkClick r:id="" action="ppaction://media"/>
            <a:extLst>
              <a:ext uri="{FF2B5EF4-FFF2-40B4-BE49-F238E27FC236}">
                <a16:creationId xmlns:a16="http://schemas.microsoft.com/office/drawing/2014/main" id="{1CA0578A-2A8D-42F1-961D-3AB328E69326}"/>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4379710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3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432" fill="hold"/>
                                        <p:tgtEl>
                                          <p:spTgt spid="7"/>
                                        </p:tgtEl>
                                      </p:cBhvr>
                                    </p:cmd>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fade">
                                      <p:cBhvr>
                                        <p:cTn id="34" dur="500"/>
                                        <p:tgtEl>
                                          <p:spTgt spid="3">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5" end="15"/>
                                            </p:txEl>
                                          </p:spTgt>
                                        </p:tgtEl>
                                        <p:attrNameLst>
                                          <p:attrName>style.visibility</p:attrName>
                                        </p:attrNameLst>
                                      </p:cBhvr>
                                      <p:to>
                                        <p:strVal val="visible"/>
                                      </p:to>
                                    </p:set>
                                    <p:animEffect transition="in" filter="fade">
                                      <p:cBhvr>
                                        <p:cTn id="40" dur="500"/>
                                        <p:tgtEl>
                                          <p:spTgt spid="3">
                                            <p:txEl>
                                              <p:pRg st="15" end="1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28640" fill="hold"/>
                                        <p:tgtEl>
                                          <p:spTgt spid="8"/>
                                        </p:tgtEl>
                                      </p:cBhvr>
                                    </p:cmd>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600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6"/>
                </p:tgtEl>
              </p:cMediaNode>
            </p:audio>
            <p:audio>
              <p:cMediaNode vol="80000">
                <p:cTn id="52" fill="hold" display="0">
                  <p:stCondLst>
                    <p:cond delay="indefinite"/>
                  </p:stCondLst>
                  <p:endCondLst>
                    <p:cond evt="onStopAudio" delay="0">
                      <p:tgtEl>
                        <p:sldTgt/>
                      </p:tgtEl>
                    </p:cond>
                  </p:endCondLst>
                </p:cTn>
                <p:tgtEl>
                  <p:spTgt spid="7"/>
                </p:tgtEl>
              </p:cMediaNode>
            </p:audio>
            <p:audio>
              <p:cMediaNode vol="80000">
                <p:cTn id="53" fill="hold" display="0">
                  <p:stCondLst>
                    <p:cond delay="indefinite"/>
                  </p:stCondLst>
                  <p:endCondLst>
                    <p:cond evt="onStopAudio" delay="0">
                      <p:tgtEl>
                        <p:sldTgt/>
                      </p:tgtEl>
                    </p:cond>
                  </p:endCondLst>
                </p:cTn>
                <p:tgtEl>
                  <p:spTgt spid="8"/>
                </p:tgtEl>
              </p:cMediaNode>
            </p:audio>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37424-D90A-4629-814F-E3A414ABD71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A255481-9969-4C02-BF97-419BB49D2554}"/>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D3DEFB55-AC11-4B36-85FE-C6DF34CF335D}"/>
              </a:ext>
            </a:extLst>
          </p:cNvPr>
          <p:cNvPicPr>
            <a:picLocks noChangeAspect="1"/>
          </p:cNvPicPr>
          <p:nvPr/>
        </p:nvPicPr>
        <p:blipFill>
          <a:blip r:embed="rId2"/>
          <a:stretch>
            <a:fillRect/>
          </a:stretch>
        </p:blipFill>
        <p:spPr>
          <a:xfrm>
            <a:off x="4226224" y="1510199"/>
            <a:ext cx="3739551" cy="365472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6960325"/>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963</Words>
  <Application>Microsoft Office PowerPoint</Application>
  <PresentationFormat>Widescreen</PresentationFormat>
  <Paragraphs>82</Paragraphs>
  <Slides>9</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Fantastic Mr Fox </vt:lpstr>
      <vt:lpstr>PowerPoint Presentation</vt:lpstr>
      <vt:lpstr>PowerPoint Presentation</vt:lpstr>
      <vt:lpstr>PowerPoint Presentation</vt:lpstr>
      <vt:lpstr>PowerPoint Presentation</vt:lpstr>
      <vt:lpstr>PowerPoint Presentation</vt:lpstr>
      <vt:lpstr>PowerPoint Presentation</vt:lpstr>
      <vt:lpstr>Task</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Wilkinson, Sean</dc:creator>
  <cp:lastModifiedBy>Matilda Scott-Wilkinson</cp:lastModifiedBy>
  <cp:revision>17</cp:revision>
  <dcterms:created xsi:type="dcterms:W3CDTF">2021-01-26T13:32:42Z</dcterms:created>
  <dcterms:modified xsi:type="dcterms:W3CDTF">2021-01-26T21:38:13Z</dcterms:modified>
</cp:coreProperties>
</file>