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9" r:id="rId2"/>
    <p:sldId id="340" r:id="rId3"/>
    <p:sldId id="335" r:id="rId4"/>
    <p:sldId id="350" r:id="rId5"/>
    <p:sldId id="349" r:id="rId6"/>
    <p:sldId id="343" r:id="rId7"/>
    <p:sldId id="344" r:id="rId8"/>
    <p:sldId id="345" r:id="rId9"/>
    <p:sldId id="352" r:id="rId10"/>
    <p:sldId id="348" r:id="rId11"/>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6600"/>
    <a:srgbClr val="0000FF"/>
    <a:srgbClr val="FF0066"/>
    <a:srgbClr val="FFABCD"/>
    <a:srgbClr val="FFC000"/>
    <a:srgbClr val="7030A0"/>
    <a:srgbClr val="FF7D7D"/>
    <a:srgbClr val="C7A1E3"/>
    <a:srgbClr val="EF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243" autoAdjust="0"/>
  </p:normalViewPr>
  <p:slideViewPr>
    <p:cSldViewPr snapToGrid="0">
      <p:cViewPr varScale="1">
        <p:scale>
          <a:sx n="76" d="100"/>
          <a:sy n="76" d="100"/>
        </p:scale>
        <p:origin x="86" y="163"/>
      </p:cViewPr>
      <p:guideLst>
        <p:guide orient="horz" pos="2478"/>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2" d="100"/>
          <a:sy n="52" d="100"/>
        </p:scale>
        <p:origin x="2862" y="96"/>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3145069D-0DA1-4F58-8F43-90C43489E8AD}" type="datetimeFigureOut">
              <a:rPr lang="en-GB" smtClean="0"/>
              <a:t>28/01/2021</a:t>
            </a:fld>
            <a:endParaRPr lang="en-GB" dirty="0"/>
          </a:p>
        </p:txBody>
      </p:sp>
      <p:sp>
        <p:nvSpPr>
          <p:cNvPr id="4" name="Slide Image Placeholder 3"/>
          <p:cNvSpPr>
            <a:spLocks noGrp="1" noRot="1" noChangeAspect="1"/>
          </p:cNvSpPr>
          <p:nvPr>
            <p:ph type="sldImg" idx="2"/>
          </p:nvPr>
        </p:nvSpPr>
        <p:spPr>
          <a:xfrm>
            <a:off x="107950" y="750888"/>
            <a:ext cx="6665913" cy="3749675"/>
          </a:xfrm>
          <a:prstGeom prst="rect">
            <a:avLst/>
          </a:prstGeom>
          <a:noFill/>
          <a:ln w="12700">
            <a:solidFill>
              <a:prstClr val="black"/>
            </a:solidFill>
          </a:ln>
        </p:spPr>
        <p:txBody>
          <a:bodyPr vert="horz" lIns="96478" tIns="48239" rIns="96478" bIns="48239" rtlCol="0" anchor="ctr"/>
          <a:lstStyle/>
          <a:p>
            <a:endParaRPr lang="en-GB" dirty="0"/>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28/01/2021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28/01/2021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4.m4a"/><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4.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BB66-96E2-4DA0-BB38-4D33325BBBD6}"/>
              </a:ext>
            </a:extLst>
          </p:cNvPr>
          <p:cNvSpPr>
            <a:spLocks noGrp="1"/>
          </p:cNvSpPr>
          <p:nvPr>
            <p:ph type="ctrTitle"/>
          </p:nvPr>
        </p:nvSpPr>
        <p:spPr>
          <a:xfrm>
            <a:off x="1524000" y="65988"/>
            <a:ext cx="9144000" cy="1655763"/>
          </a:xfrm>
        </p:spPr>
        <p:txBody>
          <a:bodyPr>
            <a:normAutofit/>
          </a:bodyPr>
          <a:lstStyle/>
          <a:p>
            <a:r>
              <a:rPr lang="en-GB" sz="9600" b="1" dirty="0">
                <a:latin typeface="Arial" panose="020B0604020202020204" pitchFamily="34" charset="0"/>
                <a:cs typeface="Arial" panose="020B0604020202020204" pitchFamily="34" charset="0"/>
              </a:rPr>
              <a:t>Direct speech</a:t>
            </a:r>
          </a:p>
        </p:txBody>
      </p:sp>
      <p:sp>
        <p:nvSpPr>
          <p:cNvPr id="3" name="Subtitle 2">
            <a:extLst>
              <a:ext uri="{FF2B5EF4-FFF2-40B4-BE49-F238E27FC236}">
                <a16:creationId xmlns:a16="http://schemas.microsoft.com/office/drawing/2014/main" id="{4F8FABED-52DD-4E10-9587-9C277E91562F}"/>
              </a:ext>
            </a:extLst>
          </p:cNvPr>
          <p:cNvSpPr>
            <a:spLocks noGrp="1"/>
          </p:cNvSpPr>
          <p:nvPr>
            <p:ph type="subTitle" idx="1"/>
          </p:nvPr>
        </p:nvSpPr>
        <p:spPr/>
        <p:txBody>
          <a:bodyPr/>
          <a:lstStyle/>
          <a:p>
            <a:endParaRPr lang="en-GB"/>
          </a:p>
        </p:txBody>
      </p:sp>
      <p:pic>
        <p:nvPicPr>
          <p:cNvPr id="4" name="Recorded Sound">
            <a:hlinkClick r:id="" action="ppaction://media"/>
            <a:extLst>
              <a:ext uri="{FF2B5EF4-FFF2-40B4-BE49-F238E27FC236}">
                <a16:creationId xmlns:a16="http://schemas.microsoft.com/office/drawing/2014/main" id="{B1040001-F86A-430E-AA85-C6E0A444A7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pic>
        <p:nvPicPr>
          <p:cNvPr id="6" name="Picture 5">
            <a:extLst>
              <a:ext uri="{FF2B5EF4-FFF2-40B4-BE49-F238E27FC236}">
                <a16:creationId xmlns:a16="http://schemas.microsoft.com/office/drawing/2014/main" id="{2497D46D-B924-453B-B3CC-6B2B89D8A859}"/>
              </a:ext>
            </a:extLst>
          </p:cNvPr>
          <p:cNvPicPr>
            <a:picLocks noChangeAspect="1"/>
          </p:cNvPicPr>
          <p:nvPr/>
        </p:nvPicPr>
        <p:blipFill>
          <a:blip r:embed="rId7"/>
          <a:stretch>
            <a:fillRect/>
          </a:stretch>
        </p:blipFill>
        <p:spPr>
          <a:xfrm>
            <a:off x="2831739" y="2586574"/>
            <a:ext cx="6811326" cy="3686689"/>
          </a:xfrm>
          <a:prstGeom prst="rect">
            <a:avLst/>
          </a:prstGeom>
        </p:spPr>
      </p:pic>
      <p:pic>
        <p:nvPicPr>
          <p:cNvPr id="7" name="Picture 6">
            <a:extLst>
              <a:ext uri="{FF2B5EF4-FFF2-40B4-BE49-F238E27FC236}">
                <a16:creationId xmlns:a16="http://schemas.microsoft.com/office/drawing/2014/main" id="{AF51CDEA-95DB-4267-B845-0073AE4458F5}"/>
              </a:ext>
            </a:extLst>
          </p:cNvPr>
          <p:cNvPicPr>
            <a:picLocks noChangeAspect="1"/>
          </p:cNvPicPr>
          <p:nvPr/>
        </p:nvPicPr>
        <p:blipFill>
          <a:blip r:embed="rId8"/>
          <a:stretch>
            <a:fillRect/>
          </a:stretch>
        </p:blipFill>
        <p:spPr>
          <a:xfrm flipH="1">
            <a:off x="1961520" y="1999456"/>
            <a:ext cx="2487932" cy="1672432"/>
          </a:xfrm>
          <a:prstGeom prst="rect">
            <a:avLst/>
          </a:prstGeom>
        </p:spPr>
      </p:pic>
      <p:sp>
        <p:nvSpPr>
          <p:cNvPr id="8" name="TextBox 7">
            <a:extLst>
              <a:ext uri="{FF2B5EF4-FFF2-40B4-BE49-F238E27FC236}">
                <a16:creationId xmlns:a16="http://schemas.microsoft.com/office/drawing/2014/main" id="{51D35F8D-F83D-44B2-B1B9-EB9FADD56EC2}"/>
              </a:ext>
            </a:extLst>
          </p:cNvPr>
          <p:cNvSpPr txBox="1"/>
          <p:nvPr/>
        </p:nvSpPr>
        <p:spPr>
          <a:xfrm>
            <a:off x="2230990" y="2230418"/>
            <a:ext cx="2110642" cy="954107"/>
          </a:xfrm>
          <a:prstGeom prst="rect">
            <a:avLst/>
          </a:prstGeom>
          <a:noFill/>
        </p:spPr>
        <p:txBody>
          <a:bodyPr wrap="none" rtlCol="0">
            <a:spAutoFit/>
          </a:bodyPr>
          <a:lstStyle/>
          <a:p>
            <a:pPr algn="ctr"/>
            <a:r>
              <a:rPr lang="en-GB" sz="2800" b="1" dirty="0"/>
              <a:t>We don’t let </a:t>
            </a:r>
          </a:p>
          <a:p>
            <a:pPr algn="ctr"/>
            <a:r>
              <a:rPr lang="en-GB" sz="2800" b="1" dirty="0"/>
              <a:t>him go!</a:t>
            </a:r>
          </a:p>
        </p:txBody>
      </p:sp>
      <p:pic>
        <p:nvPicPr>
          <p:cNvPr id="10" name="Picture 9">
            <a:extLst>
              <a:ext uri="{FF2B5EF4-FFF2-40B4-BE49-F238E27FC236}">
                <a16:creationId xmlns:a16="http://schemas.microsoft.com/office/drawing/2014/main" id="{1BC47FEB-C707-4300-8776-7AB0ACE5E6AC}"/>
              </a:ext>
            </a:extLst>
          </p:cNvPr>
          <p:cNvPicPr>
            <a:picLocks noChangeAspect="1"/>
          </p:cNvPicPr>
          <p:nvPr/>
        </p:nvPicPr>
        <p:blipFill>
          <a:blip r:embed="rId8"/>
          <a:stretch>
            <a:fillRect/>
          </a:stretch>
        </p:blipFill>
        <p:spPr>
          <a:xfrm>
            <a:off x="7448571" y="1721751"/>
            <a:ext cx="2487931" cy="1602582"/>
          </a:xfrm>
          <a:prstGeom prst="rect">
            <a:avLst/>
          </a:prstGeom>
        </p:spPr>
      </p:pic>
      <p:sp>
        <p:nvSpPr>
          <p:cNvPr id="11" name="TextBox 10">
            <a:extLst>
              <a:ext uri="{FF2B5EF4-FFF2-40B4-BE49-F238E27FC236}">
                <a16:creationId xmlns:a16="http://schemas.microsoft.com/office/drawing/2014/main" id="{DFA4A681-0766-443F-98D4-8F1DD6E52C4D}"/>
              </a:ext>
            </a:extLst>
          </p:cNvPr>
          <p:cNvSpPr txBox="1"/>
          <p:nvPr/>
        </p:nvSpPr>
        <p:spPr>
          <a:xfrm>
            <a:off x="7653085" y="1846640"/>
            <a:ext cx="2078902" cy="954107"/>
          </a:xfrm>
          <a:prstGeom prst="rect">
            <a:avLst/>
          </a:prstGeom>
          <a:noFill/>
        </p:spPr>
        <p:txBody>
          <a:bodyPr wrap="none" rtlCol="0">
            <a:spAutoFit/>
          </a:bodyPr>
          <a:lstStyle/>
          <a:p>
            <a:pPr algn="ctr"/>
            <a:r>
              <a:rPr lang="en-GB" sz="2800" b="1" dirty="0"/>
              <a:t>Never </a:t>
            </a:r>
          </a:p>
          <a:p>
            <a:pPr algn="ctr"/>
            <a:r>
              <a:rPr lang="en-GB" sz="2800" b="1" dirty="0"/>
              <a:t>never never!</a:t>
            </a:r>
          </a:p>
        </p:txBody>
      </p:sp>
      <p:sp>
        <p:nvSpPr>
          <p:cNvPr id="9" name="Rectangle 8">
            <a:extLst>
              <a:ext uri="{FF2B5EF4-FFF2-40B4-BE49-F238E27FC236}">
                <a16:creationId xmlns:a16="http://schemas.microsoft.com/office/drawing/2014/main" id="{C63F6F07-95EF-48CE-8E86-864C4D85EDF2}"/>
              </a:ext>
            </a:extLst>
          </p:cNvPr>
          <p:cNvSpPr/>
          <p:nvPr/>
        </p:nvSpPr>
        <p:spPr>
          <a:xfrm rot="1837854">
            <a:off x="8698878" y="3172800"/>
            <a:ext cx="338342" cy="264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Recorded Sound">
            <a:hlinkClick r:id="" action="ppaction://media"/>
            <a:extLst>
              <a:ext uri="{FF2B5EF4-FFF2-40B4-BE49-F238E27FC236}">
                <a16:creationId xmlns:a16="http://schemas.microsoft.com/office/drawing/2014/main" id="{786DA0BB-8E65-438E-A04D-EE850B1130A2}"/>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51524" y="2363262"/>
            <a:ext cx="487363" cy="487363"/>
          </a:xfrm>
          <a:prstGeom prst="rect">
            <a:avLst/>
          </a:prstGeom>
        </p:spPr>
      </p:pic>
    </p:spTree>
    <p:extLst>
      <p:ext uri="{BB962C8B-B14F-4D97-AF65-F5344CB8AC3E}">
        <p14:creationId xmlns:p14="http://schemas.microsoft.com/office/powerpoint/2010/main" val="4852736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audio>
              <p:cMediaNode vol="80000">
                <p:cTn id="8"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CDA8-648E-4BDF-8535-FFEB1D1DC4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29E2CD-141C-4FCC-BCAB-22C8B1CAB5B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9A3DC4B-BB42-4CB0-844B-CE1EA93ECEBE}"/>
              </a:ext>
            </a:extLst>
          </p:cNvPr>
          <p:cNvPicPr>
            <a:picLocks noChangeAspect="1"/>
          </p:cNvPicPr>
          <p:nvPr/>
        </p:nvPicPr>
        <p:blipFill>
          <a:blip r:embed="rId2"/>
          <a:stretch>
            <a:fillRect/>
          </a:stretch>
        </p:blipFill>
        <p:spPr>
          <a:xfrm>
            <a:off x="1604335" y="694943"/>
            <a:ext cx="8983329" cy="5468113"/>
          </a:xfrm>
          <a:prstGeom prst="rect">
            <a:avLst/>
          </a:prstGeom>
        </p:spPr>
      </p:pic>
    </p:spTree>
    <p:extLst>
      <p:ext uri="{BB962C8B-B14F-4D97-AF65-F5344CB8AC3E}">
        <p14:creationId xmlns:p14="http://schemas.microsoft.com/office/powerpoint/2010/main" val="3717877107"/>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2BA1-26FC-421A-A9A6-E4762E089C8C}"/>
              </a:ext>
            </a:extLst>
          </p:cNvPr>
          <p:cNvSpPr>
            <a:spLocks noGrp="1"/>
          </p:cNvSpPr>
          <p:nvPr>
            <p:ph type="title"/>
          </p:nvPr>
        </p:nvSpPr>
        <p:spPr/>
        <p:txBody>
          <a:bodyPr/>
          <a:lstStyle/>
          <a:p>
            <a:r>
              <a:rPr lang="en-GB" u="sng" dirty="0"/>
              <a:t>Key vocabulary</a:t>
            </a:r>
          </a:p>
        </p:txBody>
      </p:sp>
      <p:sp>
        <p:nvSpPr>
          <p:cNvPr id="3" name="Content Placeholder 2">
            <a:extLst>
              <a:ext uri="{FF2B5EF4-FFF2-40B4-BE49-F238E27FC236}">
                <a16:creationId xmlns:a16="http://schemas.microsoft.com/office/drawing/2014/main" id="{2A7F39C8-0D25-48CC-9208-13CA9D28F52A}"/>
              </a:ext>
            </a:extLst>
          </p:cNvPr>
          <p:cNvSpPr>
            <a:spLocks noGrp="1"/>
          </p:cNvSpPr>
          <p:nvPr>
            <p:ph idx="1"/>
          </p:nvPr>
        </p:nvSpPr>
        <p:spPr/>
        <p:txBody>
          <a:bodyPr/>
          <a:lstStyle/>
          <a:p>
            <a:endParaRPr lang="en-GB" dirty="0"/>
          </a:p>
          <a:p>
            <a:endParaRPr lang="en-GB" dirty="0"/>
          </a:p>
        </p:txBody>
      </p:sp>
      <p:sp>
        <p:nvSpPr>
          <p:cNvPr id="4" name="TextBox 3">
            <a:extLst>
              <a:ext uri="{FF2B5EF4-FFF2-40B4-BE49-F238E27FC236}">
                <a16:creationId xmlns:a16="http://schemas.microsoft.com/office/drawing/2014/main" id="{04460B66-4F89-4479-9E1A-8EF99190B3A6}"/>
              </a:ext>
            </a:extLst>
          </p:cNvPr>
          <p:cNvSpPr txBox="1"/>
          <p:nvPr/>
        </p:nvSpPr>
        <p:spPr>
          <a:xfrm>
            <a:off x="3147956" y="1836670"/>
            <a:ext cx="5894499" cy="3908762"/>
          </a:xfrm>
          <a:prstGeom prst="rect">
            <a:avLst/>
          </a:prstGeom>
          <a:ln w="38100">
            <a:solidFill>
              <a:srgbClr val="FFC0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800" dirty="0">
                <a:latin typeface="Arial" panose="020B0604020202020204" pitchFamily="34" charset="0"/>
                <a:cs typeface="Arial" panose="020B0604020202020204" pitchFamily="34" charset="0"/>
              </a:rPr>
              <a:t>Words that are used instead of </a:t>
            </a:r>
            <a:r>
              <a:rPr lang="en-GB" sz="2800" b="1" dirty="0">
                <a:latin typeface="Arial" panose="020B0604020202020204" pitchFamily="34" charset="0"/>
                <a:cs typeface="Arial" panose="020B0604020202020204" pitchFamily="34" charset="0"/>
              </a:rPr>
              <a:t>said</a:t>
            </a:r>
          </a:p>
          <a:p>
            <a:endParaRPr lang="en-GB" sz="2800" b="1"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shouted</a:t>
            </a:r>
          </a:p>
          <a:p>
            <a:r>
              <a:rPr lang="en-GB" sz="3200" b="1" dirty="0">
                <a:latin typeface="Arial" panose="020B0604020202020204" pitchFamily="34" charset="0"/>
                <a:cs typeface="Arial" panose="020B0604020202020204" pitchFamily="34" charset="0"/>
              </a:rPr>
              <a:t>declared</a:t>
            </a:r>
          </a:p>
          <a:p>
            <a:r>
              <a:rPr lang="en-GB" sz="3200" b="1" dirty="0">
                <a:latin typeface="Arial" panose="020B0604020202020204" pitchFamily="34" charset="0"/>
                <a:cs typeface="Arial" panose="020B0604020202020204" pitchFamily="34" charset="0"/>
              </a:rPr>
              <a:t>cried</a:t>
            </a:r>
          </a:p>
          <a:p>
            <a:r>
              <a:rPr lang="en-GB" sz="3200" b="1" dirty="0">
                <a:latin typeface="Arial" panose="020B0604020202020204" pitchFamily="34" charset="0"/>
                <a:cs typeface="Arial" panose="020B0604020202020204" pitchFamily="34" charset="0"/>
              </a:rPr>
              <a:t>yelled</a:t>
            </a:r>
          </a:p>
          <a:p>
            <a:r>
              <a:rPr lang="en-GB" sz="3200" b="1" dirty="0">
                <a:latin typeface="Arial" panose="020B0604020202020204" pitchFamily="34" charset="0"/>
                <a:cs typeface="Arial" panose="020B0604020202020204" pitchFamily="34" charset="0"/>
              </a:rPr>
              <a:t>asked</a:t>
            </a:r>
          </a:p>
          <a:p>
            <a:r>
              <a:rPr lang="en-GB" sz="3200" b="1" dirty="0">
                <a:latin typeface="Arial" panose="020B0604020202020204" pitchFamily="34" charset="0"/>
                <a:cs typeface="Arial" panose="020B0604020202020204" pitchFamily="34" charset="0"/>
              </a:rPr>
              <a:t>screamed</a:t>
            </a:r>
            <a:endParaRPr lang="en-GB" sz="2800" b="1" dirty="0">
              <a:latin typeface="Arial" panose="020B0604020202020204" pitchFamily="34" charset="0"/>
              <a:cs typeface="Arial" panose="020B0604020202020204" pitchFamily="34" charset="0"/>
            </a:endParaRPr>
          </a:p>
        </p:txBody>
      </p:sp>
      <p:pic>
        <p:nvPicPr>
          <p:cNvPr id="5" name="Recorded Sound">
            <a:hlinkClick r:id="" action="ppaction://media"/>
            <a:extLst>
              <a:ext uri="{FF2B5EF4-FFF2-40B4-BE49-F238E27FC236}">
                <a16:creationId xmlns:a16="http://schemas.microsoft.com/office/drawing/2014/main" id="{5E5C2EEB-6733-4B7E-9294-BD575486C9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pic>
        <p:nvPicPr>
          <p:cNvPr id="7" name="Recorded Sound">
            <a:hlinkClick r:id="" action="ppaction://media"/>
            <a:extLst>
              <a:ext uri="{FF2B5EF4-FFF2-40B4-BE49-F238E27FC236}">
                <a16:creationId xmlns:a16="http://schemas.microsoft.com/office/drawing/2014/main" id="{0123AC30-2C00-4E29-8020-F8500FA90E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926001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3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audio>
              <p:cMediaNode vol="80000">
                <p:cTn id="14" fill="hold" display="0">
                  <p:stCondLst>
                    <p:cond delay="indefinite"/>
                  </p:stCondLst>
                  <p:endCondLst>
                    <p:cond evt="onStopAudio" delay="0">
                      <p:tgtEl>
                        <p:sldTgt/>
                      </p:tgtEl>
                    </p:cond>
                  </p:endCondLst>
                </p:cTn>
                <p:tgtEl>
                  <p:spTgt spid="7"/>
                </p:tgtEl>
              </p:cMediaNode>
            </p:audio>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4054-38C7-4B5D-B339-521A9037378E}"/>
              </a:ext>
            </a:extLst>
          </p:cNvPr>
          <p:cNvSpPr>
            <a:spLocks noGrp="1"/>
          </p:cNvSpPr>
          <p:nvPr>
            <p:ph type="title"/>
          </p:nvPr>
        </p:nvSpPr>
        <p:spPr/>
        <p:txBody>
          <a:bodyPr/>
          <a:lstStyle/>
          <a:p>
            <a:r>
              <a:rPr lang="en-GB" b="1" u="sng" dirty="0"/>
              <a:t>Direct Speech</a:t>
            </a:r>
          </a:p>
        </p:txBody>
      </p:sp>
      <p:sp>
        <p:nvSpPr>
          <p:cNvPr id="3" name="Content Placeholder 2">
            <a:extLst>
              <a:ext uri="{FF2B5EF4-FFF2-40B4-BE49-F238E27FC236}">
                <a16:creationId xmlns:a16="http://schemas.microsoft.com/office/drawing/2014/main" id="{618D4F39-7ADA-4C53-886E-A5AE0747E54A}"/>
              </a:ext>
            </a:extLst>
          </p:cNvPr>
          <p:cNvSpPr>
            <a:spLocks noGrp="1"/>
          </p:cNvSpPr>
          <p:nvPr>
            <p:ph idx="1"/>
          </p:nvPr>
        </p:nvSpPr>
        <p:spPr/>
        <p:txBody>
          <a:bodyPr>
            <a:normAutofit/>
          </a:bodyPr>
          <a:lstStyle/>
          <a:p>
            <a:r>
              <a:rPr lang="en-GB" dirty="0"/>
              <a:t>What is direct speech?</a:t>
            </a:r>
          </a:p>
          <a:p>
            <a:r>
              <a:rPr lang="en-GB" dirty="0"/>
              <a:t>Direct speech is when characters in a story speak to each other or have a conversation. This is an example from chapter 3.</a:t>
            </a:r>
          </a:p>
          <a:p>
            <a:endParaRPr lang="en-GB" dirty="0"/>
          </a:p>
          <a:p>
            <a:pPr marL="0" indent="0">
              <a:buNone/>
            </a:pPr>
            <a:r>
              <a:rPr lang="en-GB" b="1" dirty="0"/>
              <a:t>“Well my darling,” said Mr Fox. “What shall it be tonight?”</a:t>
            </a:r>
          </a:p>
          <a:p>
            <a:pPr marL="0" indent="0">
              <a:buNone/>
            </a:pPr>
            <a:r>
              <a:rPr lang="en-GB" b="1" dirty="0"/>
              <a:t>“I think we’ll have duck tonight,” said Mrs Fox. “Bring us two fat ducks, if you please. One for you and me, and one for the children.”</a:t>
            </a:r>
          </a:p>
          <a:p>
            <a:pPr marL="0" indent="0">
              <a:buNone/>
            </a:pPr>
            <a:r>
              <a:rPr lang="en-GB" b="1" dirty="0"/>
              <a:t>“Ducks it shall be!” said Mr Fox. “Bunces best!”</a:t>
            </a:r>
          </a:p>
          <a:p>
            <a:pPr marL="0" indent="0">
              <a:buNone/>
            </a:pPr>
            <a:endParaRPr lang="en-GB" dirty="0"/>
          </a:p>
          <a:p>
            <a:endParaRPr lang="en-GB" dirty="0"/>
          </a:p>
        </p:txBody>
      </p:sp>
      <p:pic>
        <p:nvPicPr>
          <p:cNvPr id="4" name="Recorded Sound">
            <a:hlinkClick r:id="" action="ppaction://media"/>
            <a:extLst>
              <a:ext uri="{FF2B5EF4-FFF2-40B4-BE49-F238E27FC236}">
                <a16:creationId xmlns:a16="http://schemas.microsoft.com/office/drawing/2014/main" id="{DEF30ADC-7576-4487-82C7-B7F264B07C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2385359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B5C8-8C35-4501-818A-3FD9F93C68DE}"/>
              </a:ext>
            </a:extLst>
          </p:cNvPr>
          <p:cNvSpPr>
            <a:spLocks noGrp="1"/>
          </p:cNvSpPr>
          <p:nvPr>
            <p:ph type="title"/>
          </p:nvPr>
        </p:nvSpPr>
        <p:spPr/>
        <p:txBody>
          <a:bodyPr/>
          <a:lstStyle/>
          <a:p>
            <a:r>
              <a:rPr lang="en-GB" dirty="0"/>
              <a:t>Todays Task</a:t>
            </a:r>
          </a:p>
        </p:txBody>
      </p:sp>
      <p:sp>
        <p:nvSpPr>
          <p:cNvPr id="3" name="Content Placeholder 2">
            <a:extLst>
              <a:ext uri="{FF2B5EF4-FFF2-40B4-BE49-F238E27FC236}">
                <a16:creationId xmlns:a16="http://schemas.microsoft.com/office/drawing/2014/main" id="{7F57679B-B20A-4441-8A79-C5C00123E687}"/>
              </a:ext>
            </a:extLst>
          </p:cNvPr>
          <p:cNvSpPr>
            <a:spLocks noGrp="1"/>
          </p:cNvSpPr>
          <p:nvPr>
            <p:ph idx="1"/>
          </p:nvPr>
        </p:nvSpPr>
        <p:spPr>
          <a:xfrm>
            <a:off x="643095" y="1798655"/>
            <a:ext cx="11324491" cy="3800642"/>
          </a:xfrm>
        </p:spPr>
        <p:txBody>
          <a:bodyPr>
            <a:normAutofit fontScale="62500" lnSpcReduction="20000"/>
          </a:bodyPr>
          <a:lstStyle/>
          <a:p>
            <a:r>
              <a:rPr lang="en-GB" sz="3200" dirty="0"/>
              <a:t>Todays task is to listen and read chapter 7 of Fantastic Mr Fox</a:t>
            </a:r>
          </a:p>
          <a:p>
            <a:r>
              <a:rPr lang="en-GB" sz="3200" dirty="0"/>
              <a:t>Next try to find an example of speech where Boggis, Bunce and Bean are talking to each other.</a:t>
            </a:r>
          </a:p>
          <a:p>
            <a:r>
              <a:rPr lang="en-GB" sz="3200" dirty="0"/>
              <a:t>You will find speech by looking for the </a:t>
            </a:r>
            <a:r>
              <a:rPr lang="en-GB" sz="4500" b="1" dirty="0">
                <a:solidFill>
                  <a:srgbClr val="FF6600"/>
                </a:solidFill>
              </a:rPr>
              <a:t>inverted commas </a:t>
            </a:r>
            <a:r>
              <a:rPr lang="en-GB" sz="3200" dirty="0"/>
              <a:t>and the </a:t>
            </a:r>
            <a:r>
              <a:rPr lang="en-GB" sz="4500" b="1" dirty="0">
                <a:solidFill>
                  <a:srgbClr val="66FF33"/>
                </a:solidFill>
              </a:rPr>
              <a:t>said</a:t>
            </a:r>
            <a:r>
              <a:rPr lang="en-GB" sz="3200" dirty="0"/>
              <a:t> words.</a:t>
            </a:r>
          </a:p>
          <a:p>
            <a:endParaRPr lang="en-GB" dirty="0"/>
          </a:p>
          <a:p>
            <a:pPr marL="0" indent="0">
              <a:buNone/>
            </a:pPr>
            <a:r>
              <a:rPr lang="en-GB" sz="4600" b="1" dirty="0">
                <a:solidFill>
                  <a:srgbClr val="0000FF"/>
                </a:solidFill>
              </a:rPr>
              <a:t>“Well my darling,” asked Mr Fox. “What shall it be tonight?”</a:t>
            </a:r>
          </a:p>
          <a:p>
            <a:endParaRPr lang="en-GB" dirty="0"/>
          </a:p>
          <a:p>
            <a:endParaRPr lang="en-GB" dirty="0"/>
          </a:p>
          <a:p>
            <a:pPr marL="0" indent="0">
              <a:buNone/>
            </a:pPr>
            <a:r>
              <a:rPr lang="en-GB" sz="3800" b="1" dirty="0"/>
              <a:t>                                            </a:t>
            </a:r>
            <a:r>
              <a:rPr lang="en-GB" sz="3800" b="1" dirty="0">
                <a:solidFill>
                  <a:srgbClr val="FF6600"/>
                </a:solidFill>
              </a:rPr>
              <a:t>Inverted commas</a:t>
            </a:r>
            <a:r>
              <a:rPr lang="en-GB" dirty="0">
                <a:solidFill>
                  <a:srgbClr val="FF6600"/>
                </a:solidFill>
              </a:rPr>
              <a:t>	</a:t>
            </a:r>
            <a:r>
              <a:rPr lang="en-GB" dirty="0"/>
              <a:t>			</a:t>
            </a:r>
          </a:p>
          <a:p>
            <a:pPr marL="0" indent="0">
              <a:buNone/>
            </a:pPr>
            <a:r>
              <a:rPr lang="en-GB" sz="4400" b="1" dirty="0">
                <a:solidFill>
                  <a:srgbClr val="66FF33"/>
                </a:solidFill>
              </a:rPr>
              <a:t>‘said’ word</a:t>
            </a:r>
          </a:p>
          <a:p>
            <a:endParaRPr lang="en-GB" dirty="0"/>
          </a:p>
        </p:txBody>
      </p:sp>
      <p:cxnSp>
        <p:nvCxnSpPr>
          <p:cNvPr id="8" name="Straight Arrow Connector 7">
            <a:extLst>
              <a:ext uri="{FF2B5EF4-FFF2-40B4-BE49-F238E27FC236}">
                <a16:creationId xmlns:a16="http://schemas.microsoft.com/office/drawing/2014/main" id="{5C10127F-A987-4407-B85A-964B629A8782}"/>
              </a:ext>
            </a:extLst>
          </p:cNvPr>
          <p:cNvCxnSpPr>
            <a:cxnSpLocks/>
          </p:cNvCxnSpPr>
          <p:nvPr/>
        </p:nvCxnSpPr>
        <p:spPr>
          <a:xfrm flipV="1">
            <a:off x="7282360" y="3309736"/>
            <a:ext cx="3741754" cy="943588"/>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2134175-C167-4CF1-B036-23CB7A2006EA}"/>
              </a:ext>
            </a:extLst>
          </p:cNvPr>
          <p:cNvCxnSpPr>
            <a:cxnSpLocks/>
          </p:cNvCxnSpPr>
          <p:nvPr/>
        </p:nvCxnSpPr>
        <p:spPr>
          <a:xfrm flipH="1" flipV="1">
            <a:off x="3888505" y="3332224"/>
            <a:ext cx="930310" cy="870857"/>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9E0A72-80B1-4E55-B3AD-2E873037A955}"/>
              </a:ext>
            </a:extLst>
          </p:cNvPr>
          <p:cNvCxnSpPr>
            <a:cxnSpLocks/>
          </p:cNvCxnSpPr>
          <p:nvPr/>
        </p:nvCxnSpPr>
        <p:spPr>
          <a:xfrm flipV="1">
            <a:off x="6336323" y="3346101"/>
            <a:ext cx="315265" cy="870858"/>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59919E1-DB81-493A-BE0B-DA9CCC0DA865}"/>
              </a:ext>
            </a:extLst>
          </p:cNvPr>
          <p:cNvCxnSpPr>
            <a:cxnSpLocks/>
          </p:cNvCxnSpPr>
          <p:nvPr/>
        </p:nvCxnSpPr>
        <p:spPr>
          <a:xfrm flipH="1" flipV="1">
            <a:off x="920263" y="3346101"/>
            <a:ext cx="3623268" cy="943588"/>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8DCB60-D8BB-47C7-A8F6-2F64088CC6DC}"/>
              </a:ext>
            </a:extLst>
          </p:cNvPr>
          <p:cNvCxnSpPr>
            <a:cxnSpLocks/>
          </p:cNvCxnSpPr>
          <p:nvPr/>
        </p:nvCxnSpPr>
        <p:spPr>
          <a:xfrm flipV="1">
            <a:off x="2713055" y="3429001"/>
            <a:ext cx="1830476" cy="1044068"/>
          </a:xfrm>
          <a:prstGeom prst="straightConnector1">
            <a:avLst/>
          </a:prstGeom>
          <a:ln w="57150">
            <a:solidFill>
              <a:srgbClr val="66FF33"/>
            </a:solidFill>
            <a:tailEnd type="triangle"/>
          </a:ln>
        </p:spPr>
        <p:style>
          <a:lnRef idx="1">
            <a:schemeClr val="accent1"/>
          </a:lnRef>
          <a:fillRef idx="0">
            <a:schemeClr val="accent1"/>
          </a:fillRef>
          <a:effectRef idx="0">
            <a:schemeClr val="accent1"/>
          </a:effectRef>
          <a:fontRef idx="minor">
            <a:schemeClr val="tx1"/>
          </a:fontRef>
        </p:style>
      </p:cxnSp>
      <p:pic>
        <p:nvPicPr>
          <p:cNvPr id="25" name="Recorded Sound">
            <a:hlinkClick r:id="" action="ppaction://media"/>
            <a:extLst>
              <a:ext uri="{FF2B5EF4-FFF2-40B4-BE49-F238E27FC236}">
                <a16:creationId xmlns:a16="http://schemas.microsoft.com/office/drawing/2014/main" id="{F0F63505-6844-484F-8F95-8E44B3FC84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5725547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80" fill="hold"/>
                                        <p:tgtEl>
                                          <p:spTgt spid="25"/>
                                        </p:tgtEl>
                                      </p:cBhvr>
                                    </p:cmd>
                                  </p:childTnLst>
                                </p:cTn>
                              </p:par>
                              <p:par>
                                <p:cTn id="7" presetID="2" presetClass="entr" presetSubtype="4" fill="hold" nodeType="withEffect">
                                  <p:stCondLst>
                                    <p:cond delay="3500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500" fill="hold"/>
                                        <p:tgtEl>
                                          <p:spTgt spid="15"/>
                                        </p:tgtEl>
                                        <p:attrNameLst>
                                          <p:attrName>ppt_x</p:attrName>
                                        </p:attrNameLst>
                                      </p:cBhvr>
                                      <p:tavLst>
                                        <p:tav tm="0">
                                          <p:val>
                                            <p:strVal val="#ppt_x"/>
                                          </p:val>
                                        </p:tav>
                                        <p:tav tm="100000">
                                          <p:val>
                                            <p:strVal val="#ppt_x"/>
                                          </p:val>
                                        </p:tav>
                                      </p:tavLst>
                                    </p:anim>
                                    <p:anim calcmode="lin" valueType="num">
                                      <p:cBhvr additive="base">
                                        <p:cTn id="10" dur="500" fill="hold"/>
                                        <p:tgtEl>
                                          <p:spTgt spid="15"/>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350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35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35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37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CD8F3-D631-48DD-ACFE-32CF8382B073}"/>
              </a:ext>
            </a:extLst>
          </p:cNvPr>
          <p:cNvSpPr>
            <a:spLocks noGrp="1"/>
          </p:cNvSpPr>
          <p:nvPr>
            <p:ph idx="1"/>
          </p:nvPr>
        </p:nvSpPr>
        <p:spPr>
          <a:xfrm>
            <a:off x="803868" y="365125"/>
            <a:ext cx="10549932" cy="5811838"/>
          </a:xfrm>
        </p:spPr>
        <p:txBody>
          <a:bodyPr/>
          <a:lstStyle/>
          <a:p>
            <a:r>
              <a:rPr lang="en-GB" dirty="0"/>
              <a:t>Now add the speech to the picture with the speech bubbles or draw a picture of Boggis Bunce and Bean with speech bubbles.</a:t>
            </a:r>
          </a:p>
          <a:p>
            <a:r>
              <a:rPr lang="en-GB" dirty="0"/>
              <a:t>Remember which character is which to make sure you have the right words being spoken by the right character!</a:t>
            </a:r>
          </a:p>
          <a:p>
            <a:endParaRPr lang="en-GB" dirty="0"/>
          </a:p>
        </p:txBody>
      </p:sp>
      <p:pic>
        <p:nvPicPr>
          <p:cNvPr id="5" name="Picture 4">
            <a:extLst>
              <a:ext uri="{FF2B5EF4-FFF2-40B4-BE49-F238E27FC236}">
                <a16:creationId xmlns:a16="http://schemas.microsoft.com/office/drawing/2014/main" id="{0948B8F0-9EC9-43FA-820B-882B58760B95}"/>
              </a:ext>
            </a:extLst>
          </p:cNvPr>
          <p:cNvPicPr>
            <a:picLocks noChangeAspect="1"/>
          </p:cNvPicPr>
          <p:nvPr/>
        </p:nvPicPr>
        <p:blipFill>
          <a:blip r:embed="rId4"/>
          <a:stretch>
            <a:fillRect/>
          </a:stretch>
        </p:blipFill>
        <p:spPr>
          <a:xfrm>
            <a:off x="3497233" y="2787967"/>
            <a:ext cx="5197533" cy="3577905"/>
          </a:xfrm>
          <a:prstGeom prst="rect">
            <a:avLst/>
          </a:prstGeom>
        </p:spPr>
      </p:pic>
      <p:pic>
        <p:nvPicPr>
          <p:cNvPr id="6" name="Recorded Sound">
            <a:hlinkClick r:id="" action="ppaction://media"/>
            <a:extLst>
              <a:ext uri="{FF2B5EF4-FFF2-40B4-BE49-F238E27FC236}">
                <a16:creationId xmlns:a16="http://schemas.microsoft.com/office/drawing/2014/main" id="{657F8499-A2EB-4194-9348-C4320D4444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6135043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E604-77B5-4E09-926B-047339A6D6FA}"/>
              </a:ext>
            </a:extLst>
          </p:cNvPr>
          <p:cNvSpPr>
            <a:spLocks noGrp="1"/>
          </p:cNvSpPr>
          <p:nvPr>
            <p:ph type="title"/>
          </p:nvPr>
        </p:nvSpPr>
        <p:spPr/>
        <p:txBody>
          <a:bodyPr>
            <a:normAutofit fontScale="90000"/>
          </a:bodyPr>
          <a:lstStyle/>
          <a:p>
            <a:pPr>
              <a:lnSpc>
                <a:spcPct val="150000"/>
              </a:lnSpc>
              <a:spcAft>
                <a:spcPts val="1000"/>
              </a:spcAft>
            </a:pPr>
            <a:r>
              <a:rPr lang="en-GB" sz="3600" b="1" dirty="0">
                <a:ea typeface="Times New Roman" panose="02020603050405020304" pitchFamily="18" charset="0"/>
                <a:cs typeface="Times New Roman" panose="02020603050405020304" pitchFamily="18" charset="0"/>
              </a:rPr>
              <a:t>Fantastic Mr Fox – Chapter 7</a:t>
            </a:r>
            <a:br>
              <a:rPr lang="en-GB" sz="3600" dirty="0">
                <a:latin typeface="Calibri" panose="020F0502020204030204" pitchFamily="34" charset="0"/>
                <a:ea typeface="Times New Roman" panose="02020603050405020304" pitchFamily="18" charset="0"/>
                <a:cs typeface="Times New Roman" panose="02020603050405020304" pitchFamily="18" charset="0"/>
              </a:rPr>
            </a:br>
            <a:r>
              <a:rPr lang="en-GB" sz="3600" b="1" dirty="0">
                <a:ea typeface="Times New Roman" panose="02020603050405020304" pitchFamily="18" charset="0"/>
                <a:cs typeface="Times New Roman" panose="02020603050405020304" pitchFamily="18" charset="0"/>
              </a:rPr>
              <a:t>“We’ll never let him go!”</a:t>
            </a:r>
            <a:br>
              <a:rPr lang="en-GB" sz="3600" dirty="0">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A8E359E-39B6-47AA-8A1A-46B00C6AF56C}"/>
              </a:ext>
            </a:extLst>
          </p:cNvPr>
          <p:cNvSpPr>
            <a:spLocks noGrp="1"/>
          </p:cNvSpPr>
          <p:nvPr>
            <p:ph idx="1"/>
          </p:nvPr>
        </p:nvSpPr>
        <p:spPr/>
        <p:txBody>
          <a:bodyPr>
            <a:normAutofit lnSpcReduction="10000"/>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At six o’clock in the evening, Bean switched off the motor of his tractor and climbed down from the driver’s seat. Bunce did the same. Both men had had enough. They were tired and stiff from driving the tractors all day. They were also hungry. Slowly they walked over to the small fox’s hole in the bottom of the huge crater. Bean’s face was purple with rage. Bunce was cursing the fox with dirty words that cannot be printed. Boggis came waddling up. </a:t>
            </a: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“Dang and blast that filthy stinking fox!” he said. “What the heck do we do now?”</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3600" dirty="0"/>
          </a:p>
        </p:txBody>
      </p:sp>
      <p:pic>
        <p:nvPicPr>
          <p:cNvPr id="4" name="Recorded Sound">
            <a:hlinkClick r:id="" action="ppaction://media"/>
            <a:extLst>
              <a:ext uri="{FF2B5EF4-FFF2-40B4-BE49-F238E27FC236}">
                <a16:creationId xmlns:a16="http://schemas.microsoft.com/office/drawing/2014/main" id="{CCAAEB21-D8C7-4B58-B019-58A1865125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944240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A605D-DDE1-4FF7-A840-9327272D19C9}"/>
              </a:ext>
            </a:extLst>
          </p:cNvPr>
          <p:cNvSpPr>
            <a:spLocks noGrp="1"/>
          </p:cNvSpPr>
          <p:nvPr>
            <p:ph idx="1"/>
          </p:nvPr>
        </p:nvSpPr>
        <p:spPr>
          <a:xfrm>
            <a:off x="838200" y="791852"/>
            <a:ext cx="10515600" cy="5385111"/>
          </a:xfrm>
        </p:spPr>
        <p:txBody>
          <a:bodyPr>
            <a:normAutofit fontScale="92500" lnSpcReduction="10000"/>
          </a:bodyPr>
          <a:lstStyle/>
          <a:p>
            <a:pPr marL="0" indent="0">
              <a:lnSpc>
                <a:spcPct val="150000"/>
              </a:lnSpc>
              <a:spcAft>
                <a:spcPts val="1000"/>
              </a:spcAft>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“I’ll tell you what we </a:t>
            </a:r>
            <a:r>
              <a:rPr lang="en-GB" sz="2400" b="1" i="1" dirty="0">
                <a:effectLst/>
                <a:latin typeface="Arial" panose="020B0604020202020204" pitchFamily="34" charset="0"/>
                <a:ea typeface="Times New Roman" panose="02020603050405020304" pitchFamily="18" charset="0"/>
                <a:cs typeface="Times New Roman" panose="02020603050405020304" pitchFamily="18" charset="0"/>
              </a:rPr>
              <a:t>don’t </a:t>
            </a: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do,” Bean said. “We don’t let him go!”</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“We’ll never let him go!” Bunce declared. </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“Never-never-never!” cried Boggis. </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“Did you hear that, Mr Fox!” yelled Bean, bending low and shouting down the hole. “It’s not over yet, Mr Fox! We’re not going home till we’ve strung you up dead as a dingbat!”</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Whereupon the three men all shook hands with one another and swore a solemn oath that they would not go back to their farms until the fox was caught.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400" b="1" dirty="0">
                <a:effectLst/>
                <a:latin typeface="Arial" panose="020B0604020202020204" pitchFamily="34" charset="0"/>
                <a:ea typeface="Times New Roman" panose="02020603050405020304" pitchFamily="18" charset="0"/>
              </a:rPr>
              <a:t>“What’s the next move?” asked Bunce, the pot-bellied dwarf</a:t>
            </a:r>
            <a:r>
              <a:rPr lang="en-GB" sz="2400" dirty="0">
                <a:effectLst/>
                <a:latin typeface="Arial" panose="020B0604020202020204" pitchFamily="34" charset="0"/>
                <a:ea typeface="Times New Roman" panose="02020603050405020304" pitchFamily="18" charset="0"/>
              </a:rPr>
              <a:t>. </a:t>
            </a:r>
            <a:endParaRPr lang="en-GB" sz="3600" dirty="0"/>
          </a:p>
        </p:txBody>
      </p:sp>
      <p:pic>
        <p:nvPicPr>
          <p:cNvPr id="4" name="Recorded Sound">
            <a:hlinkClick r:id="" action="ppaction://media"/>
            <a:extLst>
              <a:ext uri="{FF2B5EF4-FFF2-40B4-BE49-F238E27FC236}">
                <a16:creationId xmlns:a16="http://schemas.microsoft.com/office/drawing/2014/main" id="{8D8EDB3B-D748-4669-8058-0F1BB840A2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8435878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C6AB-9B04-4AFF-85C1-E1DE23E0B3B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128265-823E-4E77-8F96-ADBC7DAD5FB2}"/>
              </a:ext>
            </a:extLst>
          </p:cNvPr>
          <p:cNvSpPr>
            <a:spLocks noGrp="1"/>
          </p:cNvSpPr>
          <p:nvPr>
            <p:ph idx="1"/>
          </p:nvPr>
        </p:nvSpPr>
        <p:spPr>
          <a:xfrm>
            <a:off x="838200" y="1036948"/>
            <a:ext cx="10515600" cy="5140015"/>
          </a:xfrm>
        </p:spPr>
        <p:txBody>
          <a:bodyPr>
            <a:normAutofit fontScale="92500" lnSpcReduction="20000"/>
          </a:bodyPr>
          <a:lstStyle/>
          <a:p>
            <a:pPr marL="0" indent="0">
              <a:lnSpc>
                <a:spcPct val="150000"/>
              </a:lnSpc>
              <a:spcAft>
                <a:spcPts val="1000"/>
              </a:spcAft>
              <a:buNone/>
            </a:pPr>
            <a:r>
              <a:rPr lang="en-GB" sz="2400" b="1" dirty="0">
                <a:ea typeface="Times New Roman" panose="02020603050405020304" pitchFamily="18" charset="0"/>
                <a:cs typeface="Times New Roman" panose="02020603050405020304" pitchFamily="18" charset="0"/>
              </a:rPr>
              <a:t>“</a:t>
            </a: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We’re sending you down the hole to fetch him up,” said Bean. “Down you go, you miserable midget!”</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“Not me!” screamed Bunce, running away.</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Bean made a sickly smile. When he smiled you saw his scarlet gums. You saw more gums than teeth. </a:t>
            </a: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“Then there’s only one thing to do,” he said. “We starve him out. We camp here day and night watching the hole. He’ll come out in the end. He’ll have to.”</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So Boggis and Bunce and Bean sent messages down to their farms asking for tents, sleeping-bags and supper.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3600" dirty="0"/>
          </a:p>
        </p:txBody>
      </p:sp>
      <p:pic>
        <p:nvPicPr>
          <p:cNvPr id="4" name="Recorded Sound">
            <a:hlinkClick r:id="" action="ppaction://media"/>
            <a:extLst>
              <a:ext uri="{FF2B5EF4-FFF2-40B4-BE49-F238E27FC236}">
                <a16:creationId xmlns:a16="http://schemas.microsoft.com/office/drawing/2014/main" id="{E1B4F93A-36D5-4498-9664-44ECF65905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0563012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CD8F3-D631-48DD-ACFE-32CF8382B073}"/>
              </a:ext>
            </a:extLst>
          </p:cNvPr>
          <p:cNvSpPr>
            <a:spLocks noGrp="1"/>
          </p:cNvSpPr>
          <p:nvPr>
            <p:ph idx="1"/>
          </p:nvPr>
        </p:nvSpPr>
        <p:spPr>
          <a:xfrm>
            <a:off x="803868" y="365125"/>
            <a:ext cx="10549932" cy="5811838"/>
          </a:xfrm>
        </p:spPr>
        <p:txBody>
          <a:bodyPr/>
          <a:lstStyle/>
          <a:p>
            <a:r>
              <a:rPr lang="en-GB" dirty="0"/>
              <a:t>Now add the speech to the picture with the speech bubbles or draw a picture of Boggis Bunce and Bean with speech bubbles.</a:t>
            </a:r>
          </a:p>
          <a:p>
            <a:r>
              <a:rPr lang="en-GB" dirty="0"/>
              <a:t>Remember which character is which to make sure you have the right words being spoken by the right character!</a:t>
            </a:r>
          </a:p>
          <a:p>
            <a:endParaRPr lang="en-GB" dirty="0"/>
          </a:p>
        </p:txBody>
      </p:sp>
      <p:pic>
        <p:nvPicPr>
          <p:cNvPr id="5" name="Picture 4">
            <a:extLst>
              <a:ext uri="{FF2B5EF4-FFF2-40B4-BE49-F238E27FC236}">
                <a16:creationId xmlns:a16="http://schemas.microsoft.com/office/drawing/2014/main" id="{0948B8F0-9EC9-43FA-820B-882B58760B95}"/>
              </a:ext>
            </a:extLst>
          </p:cNvPr>
          <p:cNvPicPr>
            <a:picLocks noChangeAspect="1"/>
          </p:cNvPicPr>
          <p:nvPr/>
        </p:nvPicPr>
        <p:blipFill>
          <a:blip r:embed="rId4"/>
          <a:stretch>
            <a:fillRect/>
          </a:stretch>
        </p:blipFill>
        <p:spPr>
          <a:xfrm>
            <a:off x="3497233" y="2787967"/>
            <a:ext cx="5197533" cy="3577905"/>
          </a:xfrm>
          <a:prstGeom prst="rect">
            <a:avLst/>
          </a:prstGeom>
        </p:spPr>
      </p:pic>
      <p:pic>
        <p:nvPicPr>
          <p:cNvPr id="6" name="Recorded Sound">
            <a:hlinkClick r:id="" action="ppaction://media"/>
            <a:extLst>
              <a:ext uri="{FF2B5EF4-FFF2-40B4-BE49-F238E27FC236}">
                <a16:creationId xmlns:a16="http://schemas.microsoft.com/office/drawing/2014/main" id="{657F8499-A2EB-4194-9348-C4320D4444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0929380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10977</TotalTime>
  <Words>654</Words>
  <Application>Microsoft Office PowerPoint</Application>
  <PresentationFormat>Widescreen</PresentationFormat>
  <Paragraphs>46</Paragraphs>
  <Slides>10</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Direct speech</vt:lpstr>
      <vt:lpstr>Key vocabulary</vt:lpstr>
      <vt:lpstr>Direct Speech</vt:lpstr>
      <vt:lpstr>Todays Task</vt:lpstr>
      <vt:lpstr>PowerPoint Presentation</vt:lpstr>
      <vt:lpstr>Fantastic Mr Fox – Chapter 7 “We’ll never let him go!”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Matilda Scott-Wilkinson</cp:lastModifiedBy>
  <cp:revision>650</cp:revision>
  <cp:lastPrinted>2018-05-09T10:54:19Z</cp:lastPrinted>
  <dcterms:created xsi:type="dcterms:W3CDTF">2013-08-23T07:43:20Z</dcterms:created>
  <dcterms:modified xsi:type="dcterms:W3CDTF">2021-01-28T14:36:11Z</dcterms:modified>
</cp:coreProperties>
</file>