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854" autoAdjust="0"/>
  </p:normalViewPr>
  <p:slideViewPr>
    <p:cSldViewPr snapToGrid="0">
      <p:cViewPr varScale="1">
        <p:scale>
          <a:sx n="65" d="100"/>
          <a:sy n="65" d="100"/>
        </p:scale>
        <p:origin x="112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86EF3B-43AF-4297-93FA-6A20D1AF16B6}" type="datetimeFigureOut">
              <a:rPr lang="en-GB" smtClean="0"/>
              <a:t>10/02/2021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0CACCF-4496-4847-9083-577BE1012D43}" type="slidenum">
              <a:rPr lang="en-GB" smtClean="0"/>
              <a:t>‹#›</a:t>
            </a:fld>
            <a:endParaRPr lang="en-GB"/>
          </a:p>
        </p:txBody>
      </p:sp>
    </p:spTree>
    <p:extLst>
      <p:ext uri="{BB962C8B-B14F-4D97-AF65-F5344CB8AC3E}">
        <p14:creationId xmlns:p14="http://schemas.microsoft.com/office/powerpoint/2010/main" val="340586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Dumpling</a:t>
            </a:r>
            <a:r>
              <a:rPr lang="en-GB" baseline="0" dirty="0" smtClean="0"/>
              <a:t>s are cooked and eaten. </a:t>
            </a:r>
          </a:p>
          <a:p>
            <a:r>
              <a:rPr lang="en-GB" baseline="0" dirty="0" smtClean="0"/>
              <a:t>The house is cleaned to get rid of bad fortunes.</a:t>
            </a:r>
            <a:endParaRPr lang="en-GB" dirty="0"/>
          </a:p>
        </p:txBody>
      </p:sp>
      <p:sp>
        <p:nvSpPr>
          <p:cNvPr id="4" name="Slide Number Placeholder 3"/>
          <p:cNvSpPr>
            <a:spLocks noGrp="1"/>
          </p:cNvSpPr>
          <p:nvPr>
            <p:ph type="sldNum" sz="quarter" idx="10"/>
          </p:nvPr>
        </p:nvSpPr>
        <p:spPr/>
        <p:txBody>
          <a:bodyPr/>
          <a:lstStyle/>
          <a:p>
            <a:fld id="{1E0CACCF-4496-4847-9083-577BE1012D43}" type="slidenum">
              <a:rPr lang="en-GB" smtClean="0"/>
              <a:t>16</a:t>
            </a:fld>
            <a:endParaRPr lang="en-GB"/>
          </a:p>
        </p:txBody>
      </p:sp>
    </p:spTree>
    <p:extLst>
      <p:ext uri="{BB962C8B-B14F-4D97-AF65-F5344CB8AC3E}">
        <p14:creationId xmlns:p14="http://schemas.microsoft.com/office/powerpoint/2010/main" val="180032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Lanterns are lit and dragon dances happen.</a:t>
            </a:r>
            <a:endParaRPr lang="en-GB" dirty="0"/>
          </a:p>
        </p:txBody>
      </p:sp>
      <p:sp>
        <p:nvSpPr>
          <p:cNvPr id="4" name="Slide Number Placeholder 3"/>
          <p:cNvSpPr>
            <a:spLocks noGrp="1"/>
          </p:cNvSpPr>
          <p:nvPr>
            <p:ph type="sldNum" sz="quarter" idx="10"/>
          </p:nvPr>
        </p:nvSpPr>
        <p:spPr/>
        <p:txBody>
          <a:bodyPr/>
          <a:lstStyle/>
          <a:p>
            <a:fld id="{1E0CACCF-4496-4847-9083-577BE1012D43}" type="slidenum">
              <a:rPr lang="en-GB" smtClean="0"/>
              <a:t>17</a:t>
            </a:fld>
            <a:endParaRPr lang="en-GB"/>
          </a:p>
        </p:txBody>
      </p:sp>
    </p:spTree>
    <p:extLst>
      <p:ext uri="{BB962C8B-B14F-4D97-AF65-F5344CB8AC3E}">
        <p14:creationId xmlns:p14="http://schemas.microsoft.com/office/powerpoint/2010/main" val="110349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EC38460-FB65-490F-A189-3E1EC0DA87A7}" type="datetimeFigureOut">
              <a:rPr lang="en-GB" smtClean="0"/>
              <a:t>10/02/2021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3091105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C38460-FB65-490F-A189-3E1EC0DA87A7}" type="datetimeFigureOut">
              <a:rPr lang="en-GB" smtClean="0"/>
              <a:t>10/02/2021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1058846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C38460-FB65-490F-A189-3E1EC0DA87A7}" type="datetimeFigureOut">
              <a:rPr lang="en-GB" smtClean="0"/>
              <a:t>10/02/2021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3110186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317065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721535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58431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734670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443588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02304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126335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92059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C38460-FB65-490F-A189-3E1EC0DA87A7}" type="datetimeFigureOut">
              <a:rPr lang="en-GB" smtClean="0"/>
              <a:t>10/02/2021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1135719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1425320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59452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616627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831548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54131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C38460-FB65-490F-A189-3E1EC0DA87A7}" type="datetimeFigureOut">
              <a:rPr lang="en-GB" smtClean="0"/>
              <a:t>10/02/2021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305512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C38460-FB65-490F-A189-3E1EC0DA87A7}" type="datetimeFigureOut">
              <a:rPr lang="en-GB" smtClean="0"/>
              <a:t>10/02/2021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465692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C38460-FB65-490F-A189-3E1EC0DA87A7}" type="datetimeFigureOut">
              <a:rPr lang="en-GB" smtClean="0"/>
              <a:t>10/02/2021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745701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C38460-FB65-490F-A189-3E1EC0DA87A7}" type="datetimeFigureOut">
              <a:rPr lang="en-GB" smtClean="0"/>
              <a:t>10/02/2021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2627630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38460-FB65-490F-A189-3E1EC0DA87A7}" type="datetimeFigureOut">
              <a:rPr lang="en-GB" smtClean="0"/>
              <a:t>10/02/2021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526438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C38460-FB65-490F-A189-3E1EC0DA87A7}" type="datetimeFigureOut">
              <a:rPr lang="en-GB" smtClean="0"/>
              <a:t>10/02/2021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3547723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C38460-FB65-490F-A189-3E1EC0DA87A7}" type="datetimeFigureOut">
              <a:rPr lang="en-GB" smtClean="0"/>
              <a:t>10/02/2021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ABD207-3D85-4A02-AB4D-0AD5C5DA38C6}" type="slidenum">
              <a:rPr lang="en-GB" smtClean="0"/>
              <a:t>‹#›</a:t>
            </a:fld>
            <a:endParaRPr lang="en-GB"/>
          </a:p>
        </p:txBody>
      </p:sp>
    </p:spTree>
    <p:extLst>
      <p:ext uri="{BB962C8B-B14F-4D97-AF65-F5344CB8AC3E}">
        <p14:creationId xmlns:p14="http://schemas.microsoft.com/office/powerpoint/2010/main" val="4038985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38460-FB65-490F-A189-3E1EC0DA87A7}" type="datetimeFigureOut">
              <a:rPr lang="en-GB" smtClean="0"/>
              <a:t>10/02/2021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BD207-3D85-4A02-AB4D-0AD5C5DA38C6}" type="slidenum">
              <a:rPr lang="en-GB" smtClean="0"/>
              <a:t>‹#›</a:t>
            </a:fld>
            <a:endParaRPr lang="en-GB"/>
          </a:p>
        </p:txBody>
      </p:sp>
    </p:spTree>
    <p:extLst>
      <p:ext uri="{BB962C8B-B14F-4D97-AF65-F5344CB8AC3E}">
        <p14:creationId xmlns:p14="http://schemas.microsoft.com/office/powerpoint/2010/main" val="1399985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mtClean="0"/>
              <a:t>Learning Intention: </a:t>
            </a:r>
            <a:r>
              <a:rPr lang="en-GB" dirty="0" smtClean="0"/>
              <a:t>To explore the story of Chinese New Year</a:t>
            </a: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16145" y="6033654"/>
            <a:ext cx="609600" cy="609600"/>
          </a:xfrm>
          <a:prstGeom prst="rect">
            <a:avLst/>
          </a:prstGeom>
        </p:spPr>
      </p:pic>
    </p:spTree>
    <p:extLst>
      <p:ext uri="{BB962C8B-B14F-4D97-AF65-F5344CB8AC3E}">
        <p14:creationId xmlns:p14="http://schemas.microsoft.com/office/powerpoint/2010/main" val="2449843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4">
            <a:extLst>
              <a:ext uri="{28A0092B-C50C-407E-A947-70E740481C1C}">
                <a14:useLocalDpi xmlns:a14="http://schemas.microsoft.com/office/drawing/2010/main" val="0"/>
              </a:ext>
            </a:extLst>
          </a:blip>
          <a:srcRect l="4852" t="412" r="1465" b="687"/>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9276"/>
            <a:ext cx="8064500" cy="1431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Not long afterwards, a raft arrived carrying the goat, the monkey and </a:t>
            </a:r>
            <a:r>
              <a:rPr lang="en-GB">
                <a:solidFill>
                  <a:schemeClr val="tx1"/>
                </a:solidFill>
              </a:rPr>
              <a:t>the rooster. </a:t>
            </a:r>
            <a:r>
              <a:rPr lang="en-GB" dirty="0">
                <a:solidFill>
                  <a:schemeClr val="tx1"/>
                </a:solidFill>
              </a:rPr>
              <a:t>They explained how they had worked as a team to get across. The </a:t>
            </a:r>
          </a:p>
          <a:p>
            <a:pPr algn="just">
              <a:defRPr/>
            </a:pPr>
            <a:r>
              <a:rPr lang="en-GB" dirty="0">
                <a:solidFill>
                  <a:schemeClr val="tx1"/>
                </a:solidFill>
              </a:rPr>
              <a:t>Emperor was very pleased. He said the goat would be the eighth year, the monkey the ninth and the rooster the tenth.</a:t>
            </a:r>
          </a:p>
        </p:txBody>
      </p:sp>
      <p:pic>
        <p:nvPicPr>
          <p:cNvPr id="1741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855" y="6140450"/>
            <a:ext cx="609600" cy="609600"/>
          </a:xfrm>
          <a:prstGeom prst="rect">
            <a:avLst/>
          </a:prstGeom>
        </p:spPr>
      </p:pic>
    </p:spTree>
    <p:extLst>
      <p:ext uri="{BB962C8B-B14F-4D97-AF65-F5344CB8AC3E}">
        <p14:creationId xmlns:p14="http://schemas.microsoft.com/office/powerpoint/2010/main" val="828672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A5D28C-59AA-47D0-BFED-4F22A15D30D3}"/>
              </a:ext>
            </a:extLst>
          </p:cNvPr>
          <p:cNvGrpSpPr/>
          <p:nvPr/>
        </p:nvGrpSpPr>
        <p:grpSpPr>
          <a:xfrm>
            <a:off x="1524000" y="0"/>
            <a:ext cx="9144000" cy="6858000"/>
            <a:chOff x="0" y="0"/>
            <a:chExt cx="9144000" cy="6858000"/>
          </a:xfrm>
        </p:grpSpPr>
        <p:pic>
          <p:nvPicPr>
            <p:cNvPr id="18434" name="Picture 2"/>
            <p:cNvPicPr>
              <a:picLocks noChangeAspect="1"/>
            </p:cNvPicPr>
            <p:nvPr/>
          </p:nvPicPr>
          <p:blipFill>
            <a:blip r:embed="rId4">
              <a:extLst>
                <a:ext uri="{28A0092B-C50C-407E-A947-70E740481C1C}">
                  <a14:useLocalDpi xmlns:a14="http://schemas.microsoft.com/office/drawing/2010/main" val="0"/>
                </a:ext>
              </a:extLst>
            </a:blip>
            <a:srcRect l="2872" t="395" r="7829" b="48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52680E8-FFDB-4F98-AF7D-C8DFA197E1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a:off x="6861774" y="2602220"/>
              <a:ext cx="414904" cy="132447"/>
            </a:xfrm>
            <a:prstGeom prst="rect">
              <a:avLst/>
            </a:prstGeom>
          </p:spPr>
        </p:pic>
      </p:grpSp>
      <p:sp>
        <p:nvSpPr>
          <p:cNvPr id="9" name="Rounded Rectangle 2"/>
          <p:cNvSpPr/>
          <p:nvPr/>
        </p:nvSpPr>
        <p:spPr>
          <a:xfrm>
            <a:off x="2063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 next animal to arrive was the dog. “What took you so long, when you’re such a good swimmer?” asked the Emperor. </a:t>
            </a:r>
          </a:p>
          <a:p>
            <a:pPr algn="just">
              <a:defRPr/>
            </a:pPr>
            <a:r>
              <a:rPr lang="en-GB" dirty="0">
                <a:solidFill>
                  <a:schemeClr val="tx1"/>
                </a:solidFill>
              </a:rPr>
              <a:t>“The river was so clean that I decided to have a bath along the way,” the dog explained. He was rewarded with the eleventh year.</a:t>
            </a:r>
          </a:p>
        </p:txBody>
      </p:sp>
      <p:pic>
        <p:nvPicPr>
          <p:cNvPr id="1843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4582" y="6178550"/>
            <a:ext cx="609600" cy="609600"/>
          </a:xfrm>
          <a:prstGeom prst="rect">
            <a:avLst/>
          </a:prstGeom>
        </p:spPr>
      </p:pic>
    </p:spTree>
    <p:extLst>
      <p:ext uri="{BB962C8B-B14F-4D97-AF65-F5344CB8AC3E}">
        <p14:creationId xmlns:p14="http://schemas.microsoft.com/office/powerpoint/2010/main" val="881061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p&#10;&#10;Description automatically generated">
            <a:extLst>
              <a:ext uri="{FF2B5EF4-FFF2-40B4-BE49-F238E27FC236}">
                <a16:creationId xmlns:a16="http://schemas.microsoft.com/office/drawing/2014/main" id="{C0484281-1CAF-9041-98AF-03C71558D1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00" r="3455" b="4789"/>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CF999D5F-8860-4B6B-847B-A2D25C6109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a:off x="7941852" y="2616511"/>
            <a:ext cx="442597" cy="141287"/>
          </a:xfrm>
          <a:prstGeom prst="rect">
            <a:avLst/>
          </a:prstGeom>
        </p:spPr>
      </p:pic>
      <p:sp>
        <p:nvSpPr>
          <p:cNvPr id="9" name="Rounded Rectangle 2"/>
          <p:cNvSpPr/>
          <p:nvPr/>
        </p:nvSpPr>
        <p:spPr>
          <a:xfrm>
            <a:off x="2063750" y="549275"/>
            <a:ext cx="80645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There was one place left in the Zodiac and the Emperor wondered who the last winner would be. All of a sudden, the pig turned up. “You took a long time. What happened?” the Emperor asked. </a:t>
            </a:r>
          </a:p>
          <a:p>
            <a:pPr algn="just">
              <a:defRPr/>
            </a:pPr>
            <a:r>
              <a:rPr lang="en-GB" dirty="0">
                <a:solidFill>
                  <a:schemeClr val="tx1"/>
                </a:solidFill>
              </a:rPr>
              <a:t>“I was hungry and stopped to eat, then I fell asleep,” said the pig. The twelfth year was given to the pig.</a:t>
            </a:r>
          </a:p>
        </p:txBody>
      </p:sp>
      <p:pic>
        <p:nvPicPr>
          <p:cNvPr id="19460"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418" y="6140450"/>
            <a:ext cx="609600" cy="609600"/>
          </a:xfrm>
          <a:prstGeom prst="rect">
            <a:avLst/>
          </a:prstGeom>
        </p:spPr>
      </p:pic>
    </p:spTree>
    <p:extLst>
      <p:ext uri="{BB962C8B-B14F-4D97-AF65-F5344CB8AC3E}">
        <p14:creationId xmlns:p14="http://schemas.microsoft.com/office/powerpoint/2010/main" val="55223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4">
            <a:extLst>
              <a:ext uri="{28A0092B-C50C-407E-A947-70E740481C1C}">
                <a14:useLocalDpi xmlns:a14="http://schemas.microsoft.com/office/drawing/2010/main" val="0"/>
              </a:ext>
            </a:extLst>
          </a:blip>
          <a:srcRect l="1491" t="262" r="9093" b="4875"/>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136888"/>
            <a:ext cx="8064500" cy="11557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As for the cat, he finally crawled out of the river, but was too late to have a year named after him. He was very angry with the rat for pushing him in and since then, cats have never been friends with rats!</a:t>
            </a:r>
          </a:p>
        </p:txBody>
      </p:sp>
      <p:pic>
        <p:nvPicPr>
          <p:cNvPr id="2048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102350"/>
            <a:ext cx="609600" cy="609600"/>
          </a:xfrm>
          <a:prstGeom prst="rect">
            <a:avLst/>
          </a:prstGeom>
        </p:spPr>
      </p:pic>
    </p:spTree>
    <p:extLst>
      <p:ext uri="{BB962C8B-B14F-4D97-AF65-F5344CB8AC3E}">
        <p14:creationId xmlns:p14="http://schemas.microsoft.com/office/powerpoint/2010/main" val="3193130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p:cNvPicPr>
          <p:nvPr/>
        </p:nvPicPr>
        <p:blipFill>
          <a:blip r:embed="rId4">
            <a:extLst>
              <a:ext uri="{28A0092B-C50C-407E-A947-70E740481C1C}">
                <a14:useLocalDpi xmlns:a14="http://schemas.microsoft.com/office/drawing/2010/main" val="0"/>
              </a:ext>
            </a:extLst>
          </a:blip>
          <a:srcRect l="5086" t="2106" r="4523" b="1997"/>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48301"/>
            <a:ext cx="8064500" cy="8604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From that day to this, the Chinese Zodiac has followed this cycle of years, named after the twelve animals.</a:t>
            </a:r>
          </a:p>
        </p:txBody>
      </p:sp>
      <p:pic>
        <p:nvPicPr>
          <p:cNvPr id="2150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sunburst chart&#10;&#10;Description automatically generated">
            <a:extLst>
              <a:ext uri="{FF2B5EF4-FFF2-40B4-BE49-F238E27FC236}">
                <a16:creationId xmlns:a16="http://schemas.microsoft.com/office/drawing/2014/main" id="{267A4895-7988-EA4F-B4D7-20E853E08E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82" t="19840" r="21392" b="5949"/>
          <a:stretch/>
        </p:blipFill>
        <p:spPr>
          <a:xfrm>
            <a:off x="3717403" y="405113"/>
            <a:ext cx="4757194" cy="4797264"/>
          </a:xfrm>
          <a:prstGeom prst="ellipse">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418" y="6102350"/>
            <a:ext cx="609600" cy="609600"/>
          </a:xfrm>
          <a:prstGeom prst="rect">
            <a:avLst/>
          </a:prstGeom>
        </p:spPr>
      </p:pic>
    </p:spTree>
    <p:extLst>
      <p:ext uri="{BB962C8B-B14F-4D97-AF65-F5344CB8AC3E}">
        <p14:creationId xmlns:p14="http://schemas.microsoft.com/office/powerpoint/2010/main" val="3868439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Arial" panose="020B0604020202020204" pitchFamily="34" charset="0"/>
                <a:cs typeface="Arial" panose="020B0604020202020204" pitchFamily="34" charset="0"/>
              </a:rPr>
              <a:t>This year is the year of the Ox!</a:t>
            </a:r>
            <a:endParaRPr lang="en-GB"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2897099" y="1788892"/>
            <a:ext cx="6166257" cy="426102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4898" y="6049917"/>
            <a:ext cx="609600" cy="609600"/>
          </a:xfrm>
          <a:prstGeom prst="rect">
            <a:avLst/>
          </a:prstGeom>
        </p:spPr>
      </p:pic>
    </p:spTree>
    <p:extLst>
      <p:ext uri="{BB962C8B-B14F-4D97-AF65-F5344CB8AC3E}">
        <p14:creationId xmlns:p14="http://schemas.microsoft.com/office/powerpoint/2010/main" val="2106106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243438" y="1720623"/>
            <a:ext cx="3934374" cy="3238952"/>
          </a:xfrm>
          <a:prstGeom prst="rect">
            <a:avLst/>
          </a:prstGeom>
        </p:spPr>
      </p:pic>
      <p:pic>
        <p:nvPicPr>
          <p:cNvPr id="5" name="Picture 4"/>
          <p:cNvPicPr>
            <a:picLocks noChangeAspect="1"/>
          </p:cNvPicPr>
          <p:nvPr/>
        </p:nvPicPr>
        <p:blipFill>
          <a:blip r:embed="rId6"/>
          <a:stretch>
            <a:fillRect/>
          </a:stretch>
        </p:blipFill>
        <p:spPr>
          <a:xfrm>
            <a:off x="809217" y="1644413"/>
            <a:ext cx="5849166" cy="339137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698" y="6037882"/>
            <a:ext cx="609600" cy="609600"/>
          </a:xfrm>
          <a:prstGeom prst="rect">
            <a:avLst/>
          </a:prstGeom>
        </p:spPr>
      </p:pic>
    </p:spTree>
    <p:extLst>
      <p:ext uri="{BB962C8B-B14F-4D97-AF65-F5344CB8AC3E}">
        <p14:creationId xmlns:p14="http://schemas.microsoft.com/office/powerpoint/2010/main" val="3579301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5"/>
          <a:stretch>
            <a:fillRect/>
          </a:stretch>
        </p:blipFill>
        <p:spPr>
          <a:xfrm>
            <a:off x="434559" y="2003192"/>
            <a:ext cx="5963482" cy="3334215"/>
          </a:xfrm>
          <a:prstGeom prst="rect">
            <a:avLst/>
          </a:prstGeom>
        </p:spPr>
      </p:pic>
      <p:pic>
        <p:nvPicPr>
          <p:cNvPr id="4" name="Picture 3"/>
          <p:cNvPicPr>
            <a:picLocks noChangeAspect="1"/>
          </p:cNvPicPr>
          <p:nvPr/>
        </p:nvPicPr>
        <p:blipFill>
          <a:blip r:embed="rId6"/>
          <a:stretch>
            <a:fillRect/>
          </a:stretch>
        </p:blipFill>
        <p:spPr>
          <a:xfrm>
            <a:off x="6705180" y="2152397"/>
            <a:ext cx="5143655" cy="309270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4035" y="6115373"/>
            <a:ext cx="609600" cy="609600"/>
          </a:xfrm>
          <a:prstGeom prst="rect">
            <a:avLst/>
          </a:prstGeom>
        </p:spPr>
      </p:pic>
    </p:spTree>
    <p:extLst>
      <p:ext uri="{BB962C8B-B14F-4D97-AF65-F5344CB8AC3E}">
        <p14:creationId xmlns:p14="http://schemas.microsoft.com/office/powerpoint/2010/main" val="1867227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Questions:</a:t>
            </a:r>
            <a:endParaRPr lang="en-GB" dirty="0">
              <a:latin typeface="Arial" panose="020B0604020202020204" pitchFamily="34" charset="0"/>
              <a:cs typeface="Arial" panose="020B0604020202020204" pitchFamily="34" charset="0"/>
            </a:endParaRPr>
          </a:p>
        </p:txBody>
      </p:sp>
      <p:sp>
        <p:nvSpPr>
          <p:cNvPr id="3" name="TextBox 2"/>
          <p:cNvSpPr txBox="1"/>
          <p:nvPr/>
        </p:nvSpPr>
        <p:spPr>
          <a:xfrm>
            <a:off x="723900" y="1866900"/>
            <a:ext cx="10566400" cy="2585323"/>
          </a:xfrm>
          <a:prstGeom prst="rect">
            <a:avLst/>
          </a:prstGeom>
          <a:noFill/>
        </p:spPr>
        <p:txBody>
          <a:bodyPr wrap="square" rtlCol="0">
            <a:spAutoFit/>
          </a:bodyPr>
          <a:lstStyle/>
          <a:p>
            <a:pPr marL="342900" indent="-342900">
              <a:buAutoNum type="arabicPeriod"/>
            </a:pPr>
            <a:r>
              <a:rPr lang="en-GB" dirty="0" smtClean="0">
                <a:latin typeface="Arial" panose="020B0604020202020204" pitchFamily="34" charset="0"/>
                <a:cs typeface="Arial" panose="020B0604020202020204" pitchFamily="34" charset="0"/>
              </a:rPr>
              <a:t>Which animal crossed the river first?</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dirty="0" smtClean="0">
                <a:latin typeface="Arial" panose="020B0604020202020204" pitchFamily="34" charset="0"/>
                <a:cs typeface="Arial" panose="020B0604020202020204" pitchFamily="34" charset="0"/>
              </a:rPr>
              <a:t>Which animal carried the cat and the rat?</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dirty="0" smtClean="0">
                <a:latin typeface="Arial" panose="020B0604020202020204" pitchFamily="34" charset="0"/>
                <a:cs typeface="Arial" panose="020B0604020202020204" pitchFamily="34" charset="0"/>
              </a:rPr>
              <a:t>What happened to the cat?</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dirty="0" smtClean="0">
                <a:latin typeface="Arial" panose="020B0604020202020204" pitchFamily="34" charset="0"/>
                <a:cs typeface="Arial" panose="020B0604020202020204" pitchFamily="34" charset="0"/>
              </a:rPr>
              <a:t>Why did the pig take so long to cross the river?</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endParaRPr lang="en-GB" dirty="0">
              <a:latin typeface="Arial" panose="020B0604020202020204" pitchFamily="34" charset="0"/>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293" y="5975888"/>
            <a:ext cx="609600" cy="609600"/>
          </a:xfrm>
          <a:prstGeom prst="rect">
            <a:avLst/>
          </a:prstGeom>
        </p:spPr>
      </p:pic>
    </p:spTree>
    <p:extLst>
      <p:ext uri="{BB962C8B-B14F-4D97-AF65-F5344CB8AC3E}">
        <p14:creationId xmlns:p14="http://schemas.microsoft.com/office/powerpoint/2010/main" val="3776032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D4BEB83C-4329-4629-B36B-7A377F5BA196}"/>
              </a:ext>
            </a:extLst>
          </p:cNvPr>
          <p:cNvGrpSpPr/>
          <p:nvPr/>
        </p:nvGrpSpPr>
        <p:grpSpPr>
          <a:xfrm>
            <a:off x="1524000" y="0"/>
            <a:ext cx="9144000" cy="6946900"/>
            <a:chOff x="0" y="0"/>
            <a:chExt cx="9144000" cy="6946900"/>
          </a:xfrm>
        </p:grpSpPr>
        <p:pic>
          <p:nvPicPr>
            <p:cNvPr id="9218" name="Picture 9"/>
            <p:cNvPicPr>
              <a:picLocks noChangeAspect="1"/>
            </p:cNvPicPr>
            <p:nvPr/>
          </p:nvPicPr>
          <p:blipFill>
            <a:blip r:embed="rId5">
              <a:extLst>
                <a:ext uri="{28A0092B-C50C-407E-A947-70E740481C1C}">
                  <a14:useLocalDpi xmlns:a14="http://schemas.microsoft.com/office/drawing/2010/main" val="0"/>
                </a:ext>
              </a:extLst>
            </a:blip>
            <a:srcRect l="3059" t="185" r="3065" b="890"/>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375914-462A-4E77-BE6C-964AD7EC9E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8061" y="1811472"/>
              <a:ext cx="1838614" cy="4303984"/>
            </a:xfrm>
            <a:prstGeom prst="rect">
              <a:avLst/>
            </a:prstGeom>
          </p:spPr>
        </p:pic>
      </p:grpSp>
      <p:sp>
        <p:nvSpPr>
          <p:cNvPr id="9" name="Rounded Rectangle 2"/>
          <p:cNvSpPr/>
          <p:nvPr/>
        </p:nvSpPr>
        <p:spPr>
          <a:xfrm>
            <a:off x="2279650" y="4905375"/>
            <a:ext cx="76327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A long time ago, in China, the Jade Emperor decided there should be a way to measure time. He told the animals that they were to compete in a race. The first twelve animals would be rewarded by having a year named after them.</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3650" y="6003925"/>
            <a:ext cx="609600" cy="609600"/>
          </a:xfrm>
          <a:prstGeom prst="rect">
            <a:avLst/>
          </a:prstGeom>
        </p:spPr>
      </p:pic>
    </p:spTree>
    <p:extLst>
      <p:ext uri="{BB962C8B-B14F-4D97-AF65-F5344CB8AC3E}">
        <p14:creationId xmlns:p14="http://schemas.microsoft.com/office/powerpoint/2010/main" val="4004352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DEA9578-3E02-794C-9FDE-31E0652DC6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4" r="2834"/>
          <a:stretch/>
        </p:blipFill>
        <p:spPr>
          <a:xfrm>
            <a:off x="1524000" y="0"/>
            <a:ext cx="9144001" cy="6858000"/>
          </a:xfrm>
          <a:prstGeom prst="rect">
            <a:avLst/>
          </a:prstGeom>
        </p:spPr>
      </p:pic>
      <p:sp>
        <p:nvSpPr>
          <p:cNvPr id="9" name="Rounded Rectangle 2"/>
          <p:cNvSpPr/>
          <p:nvPr/>
        </p:nvSpPr>
        <p:spPr>
          <a:xfrm>
            <a:off x="2084388" y="5594350"/>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On the day of the race, all the animals lined up beside the river. The rat and the cat, who were good friends, were worried as they were not very good at swimming. They asked the ox if he would carry them across on his back.</a:t>
            </a:r>
          </a:p>
        </p:txBody>
      </p:sp>
      <p:pic>
        <p:nvPicPr>
          <p:cNvPr id="1024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855" y="6102350"/>
            <a:ext cx="609600" cy="609600"/>
          </a:xfrm>
          <a:prstGeom prst="rect">
            <a:avLst/>
          </a:prstGeom>
        </p:spPr>
      </p:pic>
    </p:spTree>
    <p:extLst>
      <p:ext uri="{BB962C8B-B14F-4D97-AF65-F5344CB8AC3E}">
        <p14:creationId xmlns:p14="http://schemas.microsoft.com/office/powerpoint/2010/main" val="49568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4">
            <a:extLst>
              <a:ext uri="{28A0092B-C50C-407E-A947-70E740481C1C}">
                <a14:useLocalDpi xmlns:a14="http://schemas.microsoft.com/office/drawing/2010/main" val="0"/>
              </a:ext>
            </a:extLst>
          </a:blip>
          <a:srcRect l="5466" t="1178" r="1955" b="1086"/>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9276"/>
            <a:ext cx="8064500" cy="14509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a:solidFill>
                  <a:schemeClr val="tx1"/>
                </a:solidFill>
              </a:rPr>
              <a:t>The ox agreed and they jumped on his back. When the race started, the rat and the cat were very pleased that the ox had taken the lead. They were almost across at the other side when the rat pushed the cat into the water and jumped on the bank to finish first!</a:t>
            </a:r>
            <a:endParaRPr lang="en-GB" dirty="0">
              <a:solidFill>
                <a:schemeClr val="tx1"/>
              </a:solidFill>
            </a:endParaRPr>
          </a:p>
        </p:txBody>
      </p:sp>
      <p:pic>
        <p:nvPicPr>
          <p:cNvPr id="1126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1563" y="6102350"/>
            <a:ext cx="609600" cy="609600"/>
          </a:xfrm>
          <a:prstGeom prst="rect">
            <a:avLst/>
          </a:prstGeom>
        </p:spPr>
      </p:pic>
    </p:spTree>
    <p:extLst>
      <p:ext uri="{BB962C8B-B14F-4D97-AF65-F5344CB8AC3E}">
        <p14:creationId xmlns:p14="http://schemas.microsoft.com/office/powerpoint/2010/main" val="2536813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3CD212-7B7C-4928-ACEB-01FB8CD58064}"/>
              </a:ext>
            </a:extLst>
          </p:cNvPr>
          <p:cNvGrpSpPr/>
          <p:nvPr/>
        </p:nvGrpSpPr>
        <p:grpSpPr>
          <a:xfrm>
            <a:off x="1524000" y="0"/>
            <a:ext cx="9144000" cy="6858000"/>
            <a:chOff x="0" y="0"/>
            <a:chExt cx="9144000" cy="6858000"/>
          </a:xfrm>
        </p:grpSpPr>
        <p:pic>
          <p:nvPicPr>
            <p:cNvPr id="12290" name="Picture 1"/>
            <p:cNvPicPr>
              <a:picLocks noChangeAspect="1"/>
            </p:cNvPicPr>
            <p:nvPr/>
          </p:nvPicPr>
          <p:blipFill>
            <a:blip r:embed="rId4">
              <a:extLst>
                <a:ext uri="{28A0092B-C50C-407E-A947-70E740481C1C}">
                  <a14:useLocalDpi xmlns:a14="http://schemas.microsoft.com/office/drawing/2010/main" val="0"/>
                </a:ext>
              </a:extLst>
            </a:blip>
            <a:srcRect l="8093" t="639" r="2693" b="4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D8953FD-2EDB-4E3E-ABB7-4F5382635F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rot="21418176">
              <a:off x="6262971" y="2387164"/>
              <a:ext cx="454405" cy="145056"/>
            </a:xfrm>
            <a:prstGeom prst="rect">
              <a:avLst/>
            </a:prstGeom>
          </p:spPr>
        </p:pic>
      </p:grpSp>
      <p:sp>
        <p:nvSpPr>
          <p:cNvPr id="9" name="Rounded Rectangle 2"/>
          <p:cNvSpPr/>
          <p:nvPr/>
        </p:nvSpPr>
        <p:spPr>
          <a:xfrm>
            <a:off x="2063750" y="549275"/>
            <a:ext cx="8064500" cy="11366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“Well done!” said the Jade Emperor to the rat. “The first year of the Zodiac will be named after you.” The poor ox was tricked into second place and so the second year of the Zodiac was named after him.</a:t>
            </a:r>
          </a:p>
        </p:txBody>
      </p:sp>
      <p:pic>
        <p:nvPicPr>
          <p:cNvPr id="1229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418" y="6102350"/>
            <a:ext cx="609600" cy="609600"/>
          </a:xfrm>
          <a:prstGeom prst="rect">
            <a:avLst/>
          </a:prstGeom>
        </p:spPr>
      </p:pic>
    </p:spTree>
    <p:extLst>
      <p:ext uri="{BB962C8B-B14F-4D97-AF65-F5344CB8AC3E}">
        <p14:creationId xmlns:p14="http://schemas.microsoft.com/office/powerpoint/2010/main" val="2255136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90314B-8786-4724-96B4-141BB7B71D00}"/>
              </a:ext>
            </a:extLst>
          </p:cNvPr>
          <p:cNvGrpSpPr/>
          <p:nvPr/>
        </p:nvGrpSpPr>
        <p:grpSpPr>
          <a:xfrm>
            <a:off x="1524000" y="0"/>
            <a:ext cx="9144000" cy="6858000"/>
            <a:chOff x="0" y="0"/>
            <a:chExt cx="9144000" cy="6858000"/>
          </a:xfrm>
        </p:grpSpPr>
        <p:pic>
          <p:nvPicPr>
            <p:cNvPr id="13314" name="Picture 1"/>
            <p:cNvPicPr>
              <a:picLocks noChangeAspect="1"/>
            </p:cNvPicPr>
            <p:nvPr/>
          </p:nvPicPr>
          <p:blipFill>
            <a:blip r:embed="rId4">
              <a:extLst>
                <a:ext uri="{28A0092B-C50C-407E-A947-70E740481C1C}">
                  <a14:useLocalDpi xmlns:a14="http://schemas.microsoft.com/office/drawing/2010/main" val="0"/>
                </a:ext>
              </a:extLst>
            </a:blip>
            <a:srcRect l="6947" r="4282" b="58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DD5984C-DB98-4C87-B343-A88E054841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rot="21418176">
              <a:off x="6408969" y="2440952"/>
              <a:ext cx="454405" cy="145056"/>
            </a:xfrm>
            <a:prstGeom prst="rect">
              <a:avLst/>
            </a:prstGeom>
          </p:spPr>
        </p:pic>
      </p:grpSp>
      <p:sp>
        <p:nvSpPr>
          <p:cNvPr id="9" name="Rounded Rectangle 2"/>
          <p:cNvSpPr/>
          <p:nvPr/>
        </p:nvSpPr>
        <p:spPr>
          <a:xfrm>
            <a:off x="2063750" y="549275"/>
            <a:ext cx="8064500" cy="8890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Shortly after, the exhausted tiger arrived on the river bank. Swimming the river had been very difficult, as he had to fight strong currents.</a:t>
            </a:r>
          </a:p>
        </p:txBody>
      </p:sp>
      <p:pic>
        <p:nvPicPr>
          <p:cNvPr id="1331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140450"/>
            <a:ext cx="609600" cy="609600"/>
          </a:xfrm>
          <a:prstGeom prst="rect">
            <a:avLst/>
          </a:prstGeom>
        </p:spPr>
      </p:pic>
    </p:spTree>
    <p:extLst>
      <p:ext uri="{BB962C8B-B14F-4D97-AF65-F5344CB8AC3E}">
        <p14:creationId xmlns:p14="http://schemas.microsoft.com/office/powerpoint/2010/main" val="1559735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4">
            <a:extLst>
              <a:ext uri="{28A0092B-C50C-407E-A947-70E740481C1C}">
                <a14:useLocalDpi xmlns:a14="http://schemas.microsoft.com/office/drawing/2010/main" val="0"/>
              </a:ext>
            </a:extLst>
          </a:blip>
          <a:srcRect l="5634" t="584" r="972" b="819"/>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The next to arrive was the rabbit, who hadn’t swum across but hopped across on some stepping stones and then onto a floating log which carried him to the river bank. “I shall call the fourth year after you,” the surprised Jade Emperor said.</a:t>
            </a:r>
          </a:p>
        </p:txBody>
      </p:sp>
      <p:pic>
        <p:nvPicPr>
          <p:cNvPr id="1434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5992091"/>
            <a:ext cx="609600" cy="609600"/>
          </a:xfrm>
          <a:prstGeom prst="rect">
            <a:avLst/>
          </a:prstGeom>
        </p:spPr>
      </p:pic>
    </p:spTree>
    <p:extLst>
      <p:ext uri="{BB962C8B-B14F-4D97-AF65-F5344CB8AC3E}">
        <p14:creationId xmlns:p14="http://schemas.microsoft.com/office/powerpoint/2010/main" val="1913543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2924FA-03D5-4FF6-82E7-550A601A247D}"/>
              </a:ext>
            </a:extLst>
          </p:cNvPr>
          <p:cNvGrpSpPr/>
          <p:nvPr/>
        </p:nvGrpSpPr>
        <p:grpSpPr>
          <a:xfrm>
            <a:off x="1524000" y="0"/>
            <a:ext cx="9144000" cy="6858000"/>
            <a:chOff x="0" y="0"/>
            <a:chExt cx="9144000" cy="6858000"/>
          </a:xfrm>
        </p:grpSpPr>
        <p:pic>
          <p:nvPicPr>
            <p:cNvPr id="15362" name="Picture 1"/>
            <p:cNvPicPr>
              <a:picLocks noChangeAspect="1"/>
            </p:cNvPicPr>
            <p:nvPr/>
          </p:nvPicPr>
          <p:blipFill>
            <a:blip r:embed="rId4">
              <a:extLst>
                <a:ext uri="{28A0092B-C50C-407E-A947-70E740481C1C}">
                  <a14:useLocalDpi xmlns:a14="http://schemas.microsoft.com/office/drawing/2010/main" val="0"/>
                </a:ext>
              </a:extLst>
            </a:blip>
            <a:srcRect l="8908" t="922" r="3450" b="60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B8D6AF8-2E0A-4ED5-BDDA-CC40EB2BC0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94" t="41991" r="18922" b="44703"/>
            <a:stretch/>
          </p:blipFill>
          <p:spPr>
            <a:xfrm rot="21418176">
              <a:off x="6293707" y="2410216"/>
              <a:ext cx="454405" cy="145056"/>
            </a:xfrm>
            <a:prstGeom prst="rect">
              <a:avLst/>
            </a:prstGeom>
          </p:spPr>
        </p:pic>
      </p:grpSp>
      <p:sp>
        <p:nvSpPr>
          <p:cNvPr id="9" name="Rounded Rectangle 2"/>
          <p:cNvSpPr/>
          <p:nvPr/>
        </p:nvSpPr>
        <p:spPr>
          <a:xfrm>
            <a:off x="2063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Taking fifth place was the dragon. “How come you didn’t win the race, when you could fly across?” the Emperor asked. </a:t>
            </a:r>
          </a:p>
          <a:p>
            <a:pPr algn="just">
              <a:defRPr/>
            </a:pPr>
            <a:r>
              <a:rPr lang="en-GB" dirty="0">
                <a:solidFill>
                  <a:schemeClr val="tx1"/>
                </a:solidFill>
              </a:rPr>
              <a:t>“I stopped to help some animals,” the dragon explained.</a:t>
            </a:r>
          </a:p>
        </p:txBody>
      </p:sp>
      <p:pic>
        <p:nvPicPr>
          <p:cNvPr id="1536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102350"/>
            <a:ext cx="609600" cy="609600"/>
          </a:xfrm>
          <a:prstGeom prst="rect">
            <a:avLst/>
          </a:prstGeom>
        </p:spPr>
      </p:pic>
    </p:spTree>
    <p:extLst>
      <p:ext uri="{BB962C8B-B14F-4D97-AF65-F5344CB8AC3E}">
        <p14:creationId xmlns:p14="http://schemas.microsoft.com/office/powerpoint/2010/main" val="869060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4">
            <a:extLst>
              <a:ext uri="{28A0092B-C50C-407E-A947-70E740481C1C}">
                <a14:useLocalDpi xmlns:a14="http://schemas.microsoft.com/office/drawing/2010/main" val="0"/>
              </a:ext>
            </a:extLst>
          </a:blip>
          <a:srcRect l="1764" r="7504" b="3743"/>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2063750" y="549276"/>
            <a:ext cx="8064500" cy="1558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a:defRPr/>
            </a:pPr>
            <a:r>
              <a:rPr lang="en-GB" dirty="0">
                <a:solidFill>
                  <a:schemeClr val="tx1"/>
                </a:solidFill>
              </a:rPr>
              <a:t>Heading towards the line was the horse. Just as the Emperor thought the horse would cross, the sly snake wriggled around one of the horse’s hooves. The horse was so surprised that he jumped backwards, giving the snake a chance to slither forward and take sixth place. The horse made it for </a:t>
            </a:r>
            <a:br>
              <a:rPr lang="en-GB" dirty="0">
                <a:solidFill>
                  <a:schemeClr val="tx1"/>
                </a:solidFill>
              </a:rPr>
            </a:br>
            <a:r>
              <a:rPr lang="en-GB" dirty="0">
                <a:solidFill>
                  <a:schemeClr val="tx1"/>
                </a:solidFill>
              </a:rPr>
              <a:t>seventh place.</a:t>
            </a:r>
          </a:p>
        </p:txBody>
      </p:sp>
      <p:pic>
        <p:nvPicPr>
          <p:cNvPr id="1638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48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4C7F6BB-9E05-4D6A-9EC5-BC5EFC866A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94" t="41991" r="18922" b="44703"/>
          <a:stretch/>
        </p:blipFill>
        <p:spPr>
          <a:xfrm rot="21323929">
            <a:off x="8235708" y="3002138"/>
            <a:ext cx="350946" cy="11203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102350"/>
            <a:ext cx="609600" cy="609600"/>
          </a:xfrm>
          <a:prstGeom prst="rect">
            <a:avLst/>
          </a:prstGeom>
        </p:spPr>
      </p:pic>
    </p:spTree>
    <p:extLst>
      <p:ext uri="{BB962C8B-B14F-4D97-AF65-F5344CB8AC3E}">
        <p14:creationId xmlns:p14="http://schemas.microsoft.com/office/powerpoint/2010/main" val="3675311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715</Words>
  <Application>Microsoft Office PowerPoint</Application>
  <PresentationFormat>Widescreen</PresentationFormat>
  <Paragraphs>32</Paragraphs>
  <Slides>18</Slides>
  <Notes>2</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Twinkl SemiBold</vt:lpstr>
      <vt:lpstr>Office Theme</vt:lpstr>
      <vt:lpstr>Learning Intention: To explore the story of Chinese New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year is the year of the Ox!</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 To explore the story of Chinese New Year</dc:title>
  <dc:creator>Kiddy, Rubie</dc:creator>
  <cp:lastModifiedBy>Hall, Linda</cp:lastModifiedBy>
  <cp:revision>6</cp:revision>
  <dcterms:created xsi:type="dcterms:W3CDTF">2021-02-09T10:56:09Z</dcterms:created>
  <dcterms:modified xsi:type="dcterms:W3CDTF">2021-02-10T13:00:11Z</dcterms:modified>
</cp:coreProperties>
</file>