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71" r:id="rId10"/>
    <p:sldId id="282" r:id="rId11"/>
    <p:sldId id="283" r:id="rId12"/>
    <p:sldId id="265" r:id="rId13"/>
    <p:sldId id="28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82"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97E6-4DEE-4EE5-80E9-5D4F2E4A0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644C95-85BD-4558-AFE2-7F280C837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DA9CBE-6EB0-4E09-A6A9-F754750A75A2}"/>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5" name="Footer Placeholder 4">
            <a:extLst>
              <a:ext uri="{FF2B5EF4-FFF2-40B4-BE49-F238E27FC236}">
                <a16:creationId xmlns:a16="http://schemas.microsoft.com/office/drawing/2014/main" id="{EAC45DE6-76FF-4704-BAAB-E5742829B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530550-37F7-40C1-99C2-315682D18866}"/>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3564199802"/>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FD71-16B6-420D-8D5D-4DC5B58942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6ED59F-423B-44BA-8F65-79B5A28F9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6DB863-5A9A-444D-86CC-0495C30459F6}"/>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5" name="Footer Placeholder 4">
            <a:extLst>
              <a:ext uri="{FF2B5EF4-FFF2-40B4-BE49-F238E27FC236}">
                <a16:creationId xmlns:a16="http://schemas.microsoft.com/office/drawing/2014/main" id="{31C061A2-25AE-444D-BDC3-FCB332E086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88A17D-A75E-42DF-9051-691E02DE8BAA}"/>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125489179"/>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272CB3-9983-483B-8C17-CD6E8417C6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20FB25-0826-47FD-9090-B44FAF075C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62B46D-7630-47BE-8B09-1AF89BE355D5}"/>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5" name="Footer Placeholder 4">
            <a:extLst>
              <a:ext uri="{FF2B5EF4-FFF2-40B4-BE49-F238E27FC236}">
                <a16:creationId xmlns:a16="http://schemas.microsoft.com/office/drawing/2014/main" id="{288E29FC-E572-4882-97CE-945CABC2AA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CF7CF-0D40-4295-87DE-3DBF4FA5968A}"/>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13875016"/>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155EB0AA-E31C-4F38-ADC2-D143A9CA8A2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1197543776"/>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92B6-4028-4784-B4D3-075C24D2FE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30E981-3CF2-4CFF-96D2-E4EEBED05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21AFA-3988-4844-B81B-14E7B88E7BAF}"/>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5" name="Footer Placeholder 4">
            <a:extLst>
              <a:ext uri="{FF2B5EF4-FFF2-40B4-BE49-F238E27FC236}">
                <a16:creationId xmlns:a16="http://schemas.microsoft.com/office/drawing/2014/main" id="{57212487-0E32-4B8B-B055-F3EC5243E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41FF4-3BA2-4228-AFEB-E0948FCFCACC}"/>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2239220766"/>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24C3-999E-4FE2-9426-2CCE6C475F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03438C-085E-473B-B698-4222A4454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F41718-3138-4299-9DC5-49B811D41F5E}"/>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5" name="Footer Placeholder 4">
            <a:extLst>
              <a:ext uri="{FF2B5EF4-FFF2-40B4-BE49-F238E27FC236}">
                <a16:creationId xmlns:a16="http://schemas.microsoft.com/office/drawing/2014/main" id="{CB9C30D6-9E80-423C-B15B-F5D386E71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8412B1-7256-48A8-A406-03C90A2A5301}"/>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366090854"/>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F5024-3AB3-415D-93B4-2A3B42025E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B4A6F1-B32A-4C09-BC42-DA84783F7A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CB3698-FC63-4929-BBC1-23FD65D442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E63940-BEA6-45FD-BD17-71740B3E5D0D}"/>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6" name="Footer Placeholder 5">
            <a:extLst>
              <a:ext uri="{FF2B5EF4-FFF2-40B4-BE49-F238E27FC236}">
                <a16:creationId xmlns:a16="http://schemas.microsoft.com/office/drawing/2014/main" id="{A4E54002-4828-48E7-8A1C-591E12B740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3E6F18-F596-4927-BACC-837AA611FDE4}"/>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3827133853"/>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29A9-D9D4-4541-A07E-74F728EC48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B7EC64-B414-4DC0-9E58-840A62244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84FC4-0E07-46E4-81F3-572B8EFD05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9E5AB8-F41D-479B-A280-4AC063CD8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A3F742-4D24-407F-BB03-F58008CDE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674DA7-D9AE-4F8A-A7D2-5CF5D7FC3AFB}"/>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8" name="Footer Placeholder 7">
            <a:extLst>
              <a:ext uri="{FF2B5EF4-FFF2-40B4-BE49-F238E27FC236}">
                <a16:creationId xmlns:a16="http://schemas.microsoft.com/office/drawing/2014/main" id="{36970B75-5C7D-4A4D-B18D-08DDDFECEC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DA3CF6-2C26-4E17-B890-B7C526E269D7}"/>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255149010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57A3-3744-4AE9-889A-C8AF362776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21675B-F80C-4F87-AC48-ACBF0A194143}"/>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4" name="Footer Placeholder 3">
            <a:extLst>
              <a:ext uri="{FF2B5EF4-FFF2-40B4-BE49-F238E27FC236}">
                <a16:creationId xmlns:a16="http://schemas.microsoft.com/office/drawing/2014/main" id="{00C73CEF-F2AD-4073-A598-17ACC8BAA5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B92B65-D8F3-419F-9FA4-6600DF1D6D6E}"/>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4239490311"/>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EC76D-D5C4-4E70-A353-960409B380C1}"/>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3" name="Footer Placeholder 2">
            <a:extLst>
              <a:ext uri="{FF2B5EF4-FFF2-40B4-BE49-F238E27FC236}">
                <a16:creationId xmlns:a16="http://schemas.microsoft.com/office/drawing/2014/main" id="{067AF237-B50C-4F53-A13E-DC51856F80B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F2B5D8-EF09-4391-9C29-6E5C6E239503}"/>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72128685"/>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26B4-0991-493E-8032-2AC5E993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868740F-0038-4482-92DA-F6DFF76CB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63C115-8CCE-4FE5-8FE2-A8C5C1FA21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C1BB0-6A9B-4BB4-BEE4-820515469DFF}"/>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6" name="Footer Placeholder 5">
            <a:extLst>
              <a:ext uri="{FF2B5EF4-FFF2-40B4-BE49-F238E27FC236}">
                <a16:creationId xmlns:a16="http://schemas.microsoft.com/office/drawing/2014/main" id="{726ED55E-284C-45F5-B7A2-96F998D9A5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8D69D4-4415-4368-9CEF-12CFD2CC5606}"/>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3872208279"/>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03F57-4195-431C-8B3E-61E96C6BAA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4C0C66-A5B5-4F7C-B93A-4EF141D5A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9D0261-DB97-49A5-97B7-607B62A14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88511-5D8B-4FEB-A3B6-2C0987FBCA4B}"/>
              </a:ext>
            </a:extLst>
          </p:cNvPr>
          <p:cNvSpPr>
            <a:spLocks noGrp="1"/>
          </p:cNvSpPr>
          <p:nvPr>
            <p:ph type="dt" sz="half" idx="10"/>
          </p:nvPr>
        </p:nvSpPr>
        <p:spPr/>
        <p:txBody>
          <a:bodyPr/>
          <a:lstStyle/>
          <a:p>
            <a:fld id="{F175CE35-106C-4683-B6B5-FF1C0082180F}" type="datetimeFigureOut">
              <a:rPr lang="en-GB" smtClean="0"/>
              <a:t>27/02/2021</a:t>
            </a:fld>
            <a:endParaRPr lang="en-GB"/>
          </a:p>
        </p:txBody>
      </p:sp>
      <p:sp>
        <p:nvSpPr>
          <p:cNvPr id="6" name="Footer Placeholder 5">
            <a:extLst>
              <a:ext uri="{FF2B5EF4-FFF2-40B4-BE49-F238E27FC236}">
                <a16:creationId xmlns:a16="http://schemas.microsoft.com/office/drawing/2014/main" id="{C82D4C72-DAD7-4100-8A9F-FC08812019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F0E56F-C479-420B-A9F6-C894DD78D5B9}"/>
              </a:ext>
            </a:extLst>
          </p:cNvPr>
          <p:cNvSpPr>
            <a:spLocks noGrp="1"/>
          </p:cNvSpPr>
          <p:nvPr>
            <p:ph type="sldNum" sz="quarter" idx="12"/>
          </p:nvPr>
        </p:nvSpPr>
        <p:spPr/>
        <p:txBody>
          <a:bodyPr/>
          <a:lstStyle/>
          <a:p>
            <a:fld id="{4341CC03-4564-4715-B996-2433FF9D4B66}" type="slidenum">
              <a:rPr lang="en-GB" smtClean="0"/>
              <a:t>‹#›</a:t>
            </a:fld>
            <a:endParaRPr lang="en-GB"/>
          </a:p>
        </p:txBody>
      </p:sp>
    </p:spTree>
    <p:extLst>
      <p:ext uri="{BB962C8B-B14F-4D97-AF65-F5344CB8AC3E}">
        <p14:creationId xmlns:p14="http://schemas.microsoft.com/office/powerpoint/2010/main" val="3341122278"/>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7C8F3-AA75-4F08-BE7F-E78D36BBC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EA4094-1124-41D5-817B-6E92BA253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120E5F-330A-4D8D-98B1-B0C00971F1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5CE35-106C-4683-B6B5-FF1C0082180F}" type="datetimeFigureOut">
              <a:rPr lang="en-GB" smtClean="0"/>
              <a:t>27/02/2021</a:t>
            </a:fld>
            <a:endParaRPr lang="en-GB"/>
          </a:p>
        </p:txBody>
      </p:sp>
      <p:sp>
        <p:nvSpPr>
          <p:cNvPr id="5" name="Footer Placeholder 4">
            <a:extLst>
              <a:ext uri="{FF2B5EF4-FFF2-40B4-BE49-F238E27FC236}">
                <a16:creationId xmlns:a16="http://schemas.microsoft.com/office/drawing/2014/main" id="{C6D6C72E-FF95-4BCF-BF93-F4082441E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2F2D91E-5017-48F0-9846-89D8001143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1CC03-4564-4715-B996-2433FF9D4B66}" type="slidenum">
              <a:rPr lang="en-GB" smtClean="0"/>
              <a:t>‹#›</a:t>
            </a:fld>
            <a:endParaRPr lang="en-GB"/>
          </a:p>
        </p:txBody>
      </p:sp>
    </p:spTree>
    <p:extLst>
      <p:ext uri="{BB962C8B-B14F-4D97-AF65-F5344CB8AC3E}">
        <p14:creationId xmlns:p14="http://schemas.microsoft.com/office/powerpoint/2010/main" val="919340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7.m4a"/><Relationship Id="rId7"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5" Type="http://schemas.microsoft.com/office/2007/relationships/media" Target="../media/media18.m4a"/><Relationship Id="rId4" Type="http://schemas.openxmlformats.org/officeDocument/2006/relationships/audio" Target="../media/media17.m4a"/></Relationships>
</file>

<file path=ppt/slides/_rels/slide11.xml.rels><?xml version="1.0" encoding="UTF-8" standalone="yes"?>
<Relationships xmlns="http://schemas.openxmlformats.org/package/2006/relationships"><Relationship Id="rId3" Type="http://schemas.microsoft.com/office/2007/relationships/media" Target="../media/media20.m4a"/><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20.m4a"/></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2.m4a"/><Relationship Id="rId7"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audio" Target="../media/media23.m4a"/><Relationship Id="rId5" Type="http://schemas.microsoft.com/office/2007/relationships/media" Target="../media/media23.m4a"/><Relationship Id="rId4" Type="http://schemas.openxmlformats.org/officeDocument/2006/relationships/audio" Target="../media/media2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audio" Target="../media/media11.m4a"/><Relationship Id="rId13" Type="http://schemas.openxmlformats.org/officeDocument/2006/relationships/slideLayout" Target="../slideLayouts/slideLayout7.xml"/><Relationship Id="rId3" Type="http://schemas.microsoft.com/office/2007/relationships/media" Target="../media/media9.m4a"/><Relationship Id="rId7" Type="http://schemas.microsoft.com/office/2007/relationships/media" Target="../media/media11.m4a"/><Relationship Id="rId12" Type="http://schemas.openxmlformats.org/officeDocument/2006/relationships/audio" Target="../media/media13.m4a"/><Relationship Id="rId2" Type="http://schemas.openxmlformats.org/officeDocument/2006/relationships/audio" Target="../media/media8.m4a"/><Relationship Id="rId16" Type="http://schemas.openxmlformats.org/officeDocument/2006/relationships/image" Target="../media/image1.png"/><Relationship Id="rId1" Type="http://schemas.microsoft.com/office/2007/relationships/media" Target="../media/media8.m4a"/><Relationship Id="rId6" Type="http://schemas.openxmlformats.org/officeDocument/2006/relationships/audio" Target="../media/media10.m4a"/><Relationship Id="rId11" Type="http://schemas.microsoft.com/office/2007/relationships/media" Target="../media/media13.m4a"/><Relationship Id="rId5" Type="http://schemas.microsoft.com/office/2007/relationships/media" Target="../media/media10.m4a"/><Relationship Id="rId15" Type="http://schemas.openxmlformats.org/officeDocument/2006/relationships/image" Target="../media/image3.png"/><Relationship Id="rId10" Type="http://schemas.openxmlformats.org/officeDocument/2006/relationships/audio" Target="../media/media12.m4a"/><Relationship Id="rId4" Type="http://schemas.openxmlformats.org/officeDocument/2006/relationships/audio" Target="../media/media9.m4a"/><Relationship Id="rId9" Type="http://schemas.microsoft.com/office/2007/relationships/media" Target="../media/media12.m4a"/><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15.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F1FC-2E80-4659-A804-3C8F368BAD47}"/>
              </a:ext>
            </a:extLst>
          </p:cNvPr>
          <p:cNvSpPr>
            <a:spLocks noGrp="1"/>
          </p:cNvSpPr>
          <p:nvPr>
            <p:ph type="ctrTitle"/>
          </p:nvPr>
        </p:nvSpPr>
        <p:spPr/>
        <p:txBody>
          <a:bodyPr/>
          <a:lstStyle/>
          <a:p>
            <a:r>
              <a:rPr lang="en-GB" dirty="0"/>
              <a:t>Learning intention</a:t>
            </a:r>
            <a:br>
              <a:rPr lang="en-GB" dirty="0"/>
            </a:br>
            <a:r>
              <a:rPr lang="en-GB" dirty="0"/>
              <a:t>Features of a diary entry</a:t>
            </a:r>
          </a:p>
        </p:txBody>
      </p:sp>
      <p:sp>
        <p:nvSpPr>
          <p:cNvPr id="3" name="Subtitle 2">
            <a:extLst>
              <a:ext uri="{FF2B5EF4-FFF2-40B4-BE49-F238E27FC236}">
                <a16:creationId xmlns:a16="http://schemas.microsoft.com/office/drawing/2014/main" id="{495DEDE5-529D-4F30-88D4-F6EEC15E6B57}"/>
              </a:ext>
            </a:extLst>
          </p:cNvPr>
          <p:cNvSpPr>
            <a:spLocks noGrp="1"/>
          </p:cNvSpPr>
          <p:nvPr>
            <p:ph type="subTitle" idx="1"/>
          </p:nvPr>
        </p:nvSpPr>
        <p:spPr/>
        <p:txBody>
          <a:bodyPr/>
          <a:lstStyle/>
          <a:p>
            <a:endParaRPr lang="en-GB"/>
          </a:p>
        </p:txBody>
      </p:sp>
      <p:pic>
        <p:nvPicPr>
          <p:cNvPr id="4" name="Recorded Sound">
            <a:hlinkClick r:id="" action="ppaction://media"/>
            <a:extLst>
              <a:ext uri="{FF2B5EF4-FFF2-40B4-BE49-F238E27FC236}">
                <a16:creationId xmlns:a16="http://schemas.microsoft.com/office/drawing/2014/main" id="{7E6AECEC-D7AD-4131-BAA7-AAF4CAD986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3186654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C9BF093-3AF8-4252-B055-DB6102814C8E}"/>
              </a:ext>
            </a:extLst>
          </p:cNvPr>
          <p:cNvSpPr>
            <a:spLocks noGrp="1"/>
          </p:cNvSpPr>
          <p:nvPr>
            <p:ph type="title"/>
          </p:nvPr>
        </p:nvSpPr>
        <p:spPr>
          <a:xfrm>
            <a:off x="660397" y="201706"/>
            <a:ext cx="14876205" cy="994306"/>
          </a:xfrm>
        </p:spPr>
        <p:txBody>
          <a:bodyPr rtlCol="0"/>
          <a:lstStyle/>
          <a:p>
            <a:pPr>
              <a:defRPr/>
            </a:pPr>
            <a:r>
              <a:rPr lang="en-US" sz="3600" dirty="0">
                <a:latin typeface="Arial" panose="020B0604020202020204" pitchFamily="34" charset="0"/>
                <a:cs typeface="Arial" panose="020B0604020202020204" pitchFamily="34" charset="0"/>
              </a:rPr>
              <a:t>Diary Writing Must…</a:t>
            </a:r>
            <a:endParaRPr lang="en-GB" sz="3600" dirty="0">
              <a:latin typeface="Arial" panose="020B0604020202020204" pitchFamily="34" charset="0"/>
              <a:cs typeface="Arial" panose="020B0604020202020204" pitchFamily="34" charset="0"/>
            </a:endParaRPr>
          </a:p>
        </p:txBody>
      </p:sp>
      <p:sp>
        <p:nvSpPr>
          <p:cNvPr id="16387" name="Rectangle 1">
            <a:extLst>
              <a:ext uri="{FF2B5EF4-FFF2-40B4-BE49-F238E27FC236}">
                <a16:creationId xmlns:a16="http://schemas.microsoft.com/office/drawing/2014/main" id="{CCB8285F-5A8B-4BE5-86FB-96C0AC217019}"/>
              </a:ext>
            </a:extLst>
          </p:cNvPr>
          <p:cNvSpPr>
            <a:spLocks noChangeArrowheads="1"/>
          </p:cNvSpPr>
          <p:nvPr/>
        </p:nvSpPr>
        <p:spPr bwMode="auto">
          <a:xfrm>
            <a:off x="2736850" y="701475"/>
            <a:ext cx="103599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eaLnBrk="1" hangingPunct="1">
              <a:lnSpc>
                <a:spcPct val="100000"/>
              </a:lnSpc>
              <a:spcBef>
                <a:spcPct val="0"/>
              </a:spcBef>
              <a:buFontTx/>
              <a:buNone/>
            </a:pPr>
            <a:r>
              <a:rPr lang="en-GB" altLang="en-US" sz="3600" b="1" dirty="0">
                <a:solidFill>
                  <a:schemeClr val="tx1"/>
                </a:solidFill>
                <a:latin typeface="Arial" panose="020B0604020202020204" pitchFamily="34" charset="0"/>
                <a:cs typeface="Arial" panose="020B0604020202020204" pitchFamily="34" charset="0"/>
              </a:rPr>
              <a:t>use an </a:t>
            </a:r>
            <a:r>
              <a:rPr lang="en-GB" altLang="en-US" sz="3600" b="1" dirty="0">
                <a:solidFill>
                  <a:srgbClr val="FF0000"/>
                </a:solidFill>
                <a:latin typeface="Arial" panose="020B0604020202020204" pitchFamily="34" charset="0"/>
                <a:cs typeface="Arial" panose="020B0604020202020204" pitchFamily="34" charset="0"/>
              </a:rPr>
              <a:t>informal</a:t>
            </a:r>
            <a:r>
              <a:rPr lang="en-GB" altLang="en-US" sz="3600" b="1" dirty="0">
                <a:solidFill>
                  <a:schemeClr val="tx1"/>
                </a:solidFill>
                <a:latin typeface="Arial" panose="020B0604020202020204" pitchFamily="34" charset="0"/>
                <a:cs typeface="Arial" panose="020B0604020202020204" pitchFamily="34" charset="0"/>
              </a:rPr>
              <a:t> style.</a:t>
            </a:r>
          </a:p>
        </p:txBody>
      </p:sp>
      <p:sp>
        <p:nvSpPr>
          <p:cNvPr id="3" name="Rectangle 2">
            <a:extLst>
              <a:ext uri="{FF2B5EF4-FFF2-40B4-BE49-F238E27FC236}">
                <a16:creationId xmlns:a16="http://schemas.microsoft.com/office/drawing/2014/main" id="{AE7DF7E3-3565-4F15-9AF1-71923BB9628A}"/>
              </a:ext>
            </a:extLst>
          </p:cNvPr>
          <p:cNvSpPr>
            <a:spLocks noChangeArrowheads="1"/>
          </p:cNvSpPr>
          <p:nvPr/>
        </p:nvSpPr>
        <p:spPr bwMode="auto">
          <a:xfrm>
            <a:off x="447040" y="1648779"/>
            <a:ext cx="111455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pPr>
            <a:r>
              <a:rPr lang="en-GB" altLang="en-US" sz="2000" dirty="0">
                <a:solidFill>
                  <a:schemeClr val="tx1"/>
                </a:solidFill>
                <a:latin typeface="Arial" panose="020B0604020202020204" pitchFamily="34" charset="0"/>
                <a:cs typeface="Arial" panose="020B0604020202020204" pitchFamily="34" charset="0"/>
              </a:rPr>
              <a:t>Diaries are usually written for </a:t>
            </a:r>
            <a:r>
              <a:rPr lang="en-GB" altLang="en-US" sz="2000" b="1" dirty="0">
                <a:solidFill>
                  <a:srgbClr val="FF0000"/>
                </a:solidFill>
                <a:latin typeface="Arial" panose="020B0604020202020204" pitchFamily="34" charset="0"/>
                <a:cs typeface="Arial" panose="020B0604020202020204" pitchFamily="34" charset="0"/>
              </a:rPr>
              <a:t>our own eyes </a:t>
            </a:r>
            <a:r>
              <a:rPr lang="en-GB" altLang="en-US" sz="2000" dirty="0">
                <a:solidFill>
                  <a:schemeClr val="tx1"/>
                </a:solidFill>
                <a:latin typeface="Arial" panose="020B0604020202020204" pitchFamily="34" charset="0"/>
                <a:cs typeface="Arial" panose="020B0604020202020204" pitchFamily="34" charset="0"/>
              </a:rPr>
              <a:t>so they are not usually written in a </a:t>
            </a:r>
            <a:r>
              <a:rPr lang="en-GB" altLang="en-US" sz="2000" b="1" dirty="0">
                <a:solidFill>
                  <a:srgbClr val="0070C0"/>
                </a:solidFill>
                <a:latin typeface="Arial" panose="020B0604020202020204" pitchFamily="34" charset="0"/>
                <a:cs typeface="Arial" panose="020B0604020202020204" pitchFamily="34" charset="0"/>
              </a:rPr>
              <a:t>formal</a:t>
            </a:r>
            <a:r>
              <a:rPr lang="en-GB" altLang="en-US" sz="2000" dirty="0">
                <a:solidFill>
                  <a:schemeClr val="tx1"/>
                </a:solidFill>
                <a:latin typeface="Arial" panose="020B0604020202020204" pitchFamily="34" charset="0"/>
                <a:cs typeface="Arial" panose="020B0604020202020204" pitchFamily="34" charset="0"/>
              </a:rPr>
              <a:t> style.</a:t>
            </a:r>
          </a:p>
          <a:p>
            <a:pPr eaLnBrk="1" hangingPunct="1">
              <a:lnSpc>
                <a:spcPct val="100000"/>
              </a:lnSpc>
              <a:spcBef>
                <a:spcPct val="0"/>
              </a:spcBef>
            </a:pPr>
            <a:endParaRPr lang="en-GB" altLang="en-US" sz="20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pPr>
            <a:r>
              <a:rPr lang="en-GB" altLang="en-US" sz="2000" dirty="0">
                <a:solidFill>
                  <a:schemeClr val="tx1"/>
                </a:solidFill>
                <a:latin typeface="Arial" panose="020B0604020202020204" pitchFamily="34" charset="0"/>
                <a:cs typeface="Arial" panose="020B0604020202020204" pitchFamily="34" charset="0"/>
              </a:rPr>
              <a:t>Look at the examples below. Which uses the more informal style?</a:t>
            </a:r>
          </a:p>
        </p:txBody>
      </p:sp>
      <p:sp>
        <p:nvSpPr>
          <p:cNvPr id="20" name="Rectangle 19">
            <a:extLst>
              <a:ext uri="{FF2B5EF4-FFF2-40B4-BE49-F238E27FC236}">
                <a16:creationId xmlns:a16="http://schemas.microsoft.com/office/drawing/2014/main" id="{B7A2FD5F-2592-4B93-8C08-F64E0D6251A5}"/>
              </a:ext>
            </a:extLst>
          </p:cNvPr>
          <p:cNvSpPr/>
          <p:nvPr/>
        </p:nvSpPr>
        <p:spPr>
          <a:xfrm>
            <a:off x="904933" y="3024876"/>
            <a:ext cx="10359906" cy="3548644"/>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600"/>
              </a:spcAft>
              <a:defRPr/>
            </a:pPr>
            <a:r>
              <a:rPr lang="en-GB" sz="2400" dirty="0">
                <a:solidFill>
                  <a:schemeClr val="tx1"/>
                </a:solidFill>
                <a:latin typeface="Arial" panose="020B0604020202020204" pitchFamily="34" charset="0"/>
                <a:ea typeface="Calibri" panose="020F0502020204030204" pitchFamily="34" charset="0"/>
                <a:cs typeface="Arial" panose="020B0604020202020204" pitchFamily="34" charset="0"/>
              </a:rPr>
              <a:t>Without bees we’ll lose many of the plants that we rely on (they need the bees to pollinate them) and breakfast won’t ever be the same again – imagine a world with no cereals! </a:t>
            </a:r>
          </a:p>
          <a:p>
            <a:pPr>
              <a:spcAft>
                <a:spcPts val="600"/>
              </a:spcAft>
              <a:defRPr/>
            </a:pPr>
            <a:endParaRPr lang="en-GB"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Aft>
                <a:spcPts val="600"/>
              </a:spcAft>
              <a:defRPr/>
            </a:pPr>
            <a:endParaRPr lang="en-GB"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spcAft>
                <a:spcPts val="600"/>
              </a:spcAft>
              <a:defRPr/>
            </a:pPr>
            <a:r>
              <a:rPr lang="en-GB" sz="2400" dirty="0">
                <a:solidFill>
                  <a:schemeClr val="tx1"/>
                </a:solidFill>
                <a:latin typeface="Arial" panose="020B0604020202020204" pitchFamily="34" charset="0"/>
                <a:ea typeface="Calibri" panose="020F0502020204030204" pitchFamily="34" charset="0"/>
                <a:cs typeface="Arial" panose="020B0604020202020204" pitchFamily="34" charset="0"/>
              </a:rPr>
              <a:t>Without bees to pollinate plants, many will die out. This will result in humans having to alter the foods we eat, including breakfast cereals. </a:t>
            </a:r>
          </a:p>
        </p:txBody>
      </p:sp>
      <p:sp>
        <p:nvSpPr>
          <p:cNvPr id="7" name="Rectangle 6">
            <a:extLst>
              <a:ext uri="{FF2B5EF4-FFF2-40B4-BE49-F238E27FC236}">
                <a16:creationId xmlns:a16="http://schemas.microsoft.com/office/drawing/2014/main" id="{F03D6CBC-2FE2-4D3A-8EA8-5CE652E70895}"/>
              </a:ext>
            </a:extLst>
          </p:cNvPr>
          <p:cNvSpPr/>
          <p:nvPr/>
        </p:nvSpPr>
        <p:spPr>
          <a:xfrm>
            <a:off x="927161" y="4276477"/>
            <a:ext cx="1514771" cy="461665"/>
          </a:xfrm>
          <a:prstGeom prst="rect">
            <a:avLst/>
          </a:prstGeom>
        </p:spPr>
        <p:txBody>
          <a:bodyPr wrap="square">
            <a:spAutoFit/>
          </a:bodyPr>
          <a:lstStyle/>
          <a:p>
            <a:pPr>
              <a:defRPr/>
            </a:pPr>
            <a:r>
              <a:rPr lang="en-US" sz="2400" b="1" dirty="0">
                <a:solidFill>
                  <a:srgbClr val="FF0000"/>
                </a:solidFill>
                <a:latin typeface="Arial" panose="020B0604020202020204" pitchFamily="34" charset="0"/>
                <a:cs typeface="Arial" panose="020B0604020202020204" pitchFamily="34" charset="0"/>
              </a:rPr>
              <a:t>Informal</a:t>
            </a:r>
            <a:endParaRPr lang="en-GB" sz="2400" dirty="0">
              <a:solidFill>
                <a:srgbClr val="FF00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0DBD5D6-46FB-4DF5-BE8B-58342A6F7D83}"/>
              </a:ext>
            </a:extLst>
          </p:cNvPr>
          <p:cNvSpPr/>
          <p:nvPr/>
        </p:nvSpPr>
        <p:spPr>
          <a:xfrm>
            <a:off x="927161" y="5846497"/>
            <a:ext cx="1295015" cy="461665"/>
          </a:xfrm>
          <a:prstGeom prst="rect">
            <a:avLst/>
          </a:prstGeom>
        </p:spPr>
        <p:txBody>
          <a:bodyPr wrap="square">
            <a:spAutoFit/>
          </a:bodyPr>
          <a:lstStyle/>
          <a:p>
            <a:pPr>
              <a:defRPr/>
            </a:pPr>
            <a:r>
              <a:rPr lang="en-US" sz="2400" b="1" dirty="0">
                <a:solidFill>
                  <a:srgbClr val="0070C0"/>
                </a:solidFill>
                <a:latin typeface="Arial" panose="020B0604020202020204" pitchFamily="34" charset="0"/>
                <a:cs typeface="Arial" panose="020B0604020202020204" pitchFamily="34" charset="0"/>
              </a:rPr>
              <a:t>Formal</a:t>
            </a:r>
            <a:endParaRPr lang="en-GB" sz="2400" dirty="0">
              <a:solidFill>
                <a:srgbClr val="0070C0"/>
              </a:solidFill>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FC4AEE2F-BDED-4FBF-80B3-23792E829D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4" name="Recorded Sound">
            <a:hlinkClick r:id="" action="ppaction://media"/>
            <a:extLst>
              <a:ext uri="{FF2B5EF4-FFF2-40B4-BE49-F238E27FC236}">
                <a16:creationId xmlns:a16="http://schemas.microsoft.com/office/drawing/2014/main" id="{EEE44D3D-F700-48CE-8C1F-D6221313E10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pic>
        <p:nvPicPr>
          <p:cNvPr id="5" name="Recorded Sound">
            <a:hlinkClick r:id="" action="ppaction://media"/>
            <a:extLst>
              <a:ext uri="{FF2B5EF4-FFF2-40B4-BE49-F238E27FC236}">
                <a16:creationId xmlns:a16="http://schemas.microsoft.com/office/drawing/2014/main" id="{5E5ADC1D-A07A-4DDA-8CF7-398145E976FD}"/>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5851525" y="3184525"/>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8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3266" fill="hold"/>
                                        <p:tgtEl>
                                          <p:spTgt spid="4"/>
                                        </p:tgtEl>
                                      </p:cBhvr>
                                    </p:cmd>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55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4"/>
                </p:tgtEl>
              </p:cMediaNode>
            </p:audio>
            <p:audio>
              <p:cMediaNode vol="80000">
                <p:cTn id="37" fill="hold" display="0">
                  <p:stCondLst>
                    <p:cond delay="indefinite"/>
                  </p:stCondLst>
                  <p:endCondLst>
                    <p:cond evt="onStopAudio" delay="0">
                      <p:tgtEl>
                        <p:sldTgt/>
                      </p:tgtEl>
                    </p:cond>
                  </p:endCondLst>
                </p:cTn>
                <p:tgtEl>
                  <p:spTgt spid="5"/>
                </p:tgtEl>
              </p:cMediaNode>
            </p:audio>
          </p:childTnLst>
        </p:cTn>
      </p:par>
    </p:tnLst>
    <p:bldLst>
      <p:bldP spid="3" grpId="0"/>
      <p:bldP spid="20"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6FE248A-995B-4958-B0CC-AD31B5AE9417}"/>
              </a:ext>
            </a:extLst>
          </p:cNvPr>
          <p:cNvSpPr>
            <a:spLocks noGrp="1"/>
          </p:cNvSpPr>
          <p:nvPr>
            <p:ph type="title"/>
          </p:nvPr>
        </p:nvSpPr>
        <p:spPr/>
        <p:txBody>
          <a:bodyPr rtlCol="0"/>
          <a:lstStyle/>
          <a:p>
            <a:pPr>
              <a:defRPr/>
            </a:pPr>
            <a:r>
              <a:rPr lang="en-US" sz="3600" dirty="0">
                <a:latin typeface="Arial" panose="020B0604020202020204" pitchFamily="34" charset="0"/>
                <a:cs typeface="Arial" panose="020B0604020202020204" pitchFamily="34" charset="0"/>
              </a:rPr>
              <a:t>Diary Writing Must…</a:t>
            </a:r>
            <a:endParaRPr lang="en-GB" sz="3600" dirty="0">
              <a:latin typeface="Arial" panose="020B0604020202020204" pitchFamily="34" charset="0"/>
              <a:cs typeface="Arial" panose="020B0604020202020204" pitchFamily="34" charset="0"/>
            </a:endParaRPr>
          </a:p>
        </p:txBody>
      </p:sp>
      <p:sp>
        <p:nvSpPr>
          <p:cNvPr id="17411" name="Rectangle 1">
            <a:extLst>
              <a:ext uri="{FF2B5EF4-FFF2-40B4-BE49-F238E27FC236}">
                <a16:creationId xmlns:a16="http://schemas.microsoft.com/office/drawing/2014/main" id="{A2D78EA1-D752-4FD4-BF26-649089EF28D6}"/>
              </a:ext>
            </a:extLst>
          </p:cNvPr>
          <p:cNvSpPr>
            <a:spLocks noChangeArrowheads="1"/>
          </p:cNvSpPr>
          <p:nvPr/>
        </p:nvSpPr>
        <p:spPr bwMode="auto">
          <a:xfrm>
            <a:off x="2279650" y="1177925"/>
            <a:ext cx="7632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eaLnBrk="1" hangingPunct="1">
              <a:lnSpc>
                <a:spcPct val="100000"/>
              </a:lnSpc>
              <a:spcBef>
                <a:spcPct val="0"/>
              </a:spcBef>
              <a:buFontTx/>
              <a:buNone/>
            </a:pPr>
            <a:r>
              <a:rPr lang="en-GB" altLang="en-US" sz="2800" b="1" dirty="0">
                <a:solidFill>
                  <a:schemeClr val="tx1"/>
                </a:solidFill>
                <a:latin typeface="Arial" panose="020B0604020202020204" pitchFamily="34" charset="0"/>
                <a:cs typeface="Arial" panose="020B0604020202020204" pitchFamily="34" charset="0"/>
              </a:rPr>
              <a:t>use time conjunctions and adverbials.</a:t>
            </a:r>
          </a:p>
        </p:txBody>
      </p:sp>
      <p:sp>
        <p:nvSpPr>
          <p:cNvPr id="3" name="Rectangle 2">
            <a:extLst>
              <a:ext uri="{FF2B5EF4-FFF2-40B4-BE49-F238E27FC236}">
                <a16:creationId xmlns:a16="http://schemas.microsoft.com/office/drawing/2014/main" id="{B9737FB6-FCA6-4C38-A5A4-6EAE450033F5}"/>
              </a:ext>
            </a:extLst>
          </p:cNvPr>
          <p:cNvSpPr>
            <a:spLocks noChangeArrowheads="1"/>
          </p:cNvSpPr>
          <p:nvPr/>
        </p:nvSpPr>
        <p:spPr bwMode="auto">
          <a:xfrm>
            <a:off x="521969" y="1823721"/>
            <a:ext cx="112069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A diary describes lots of events which we have to write in order. </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We can use </a:t>
            </a:r>
            <a:r>
              <a:rPr lang="en-GB" altLang="en-US" b="1" dirty="0">
                <a:solidFill>
                  <a:srgbClr val="FF0000"/>
                </a:solidFill>
                <a:latin typeface="Arial" panose="020B0604020202020204" pitchFamily="34" charset="0"/>
                <a:cs typeface="Arial" panose="020B0604020202020204" pitchFamily="34" charset="0"/>
              </a:rPr>
              <a:t>time conjunctions and fronted adverbials.</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Look at the examples below. Can you identify any time conjunctions or adverbials that have been used?</a:t>
            </a:r>
          </a:p>
        </p:txBody>
      </p:sp>
      <p:sp>
        <p:nvSpPr>
          <p:cNvPr id="9" name="Rectangle 8">
            <a:extLst>
              <a:ext uri="{FF2B5EF4-FFF2-40B4-BE49-F238E27FC236}">
                <a16:creationId xmlns:a16="http://schemas.microsoft.com/office/drawing/2014/main" id="{827EC3C6-711C-4D5A-A4B5-39E0AFD8E1FC}"/>
              </a:ext>
            </a:extLst>
          </p:cNvPr>
          <p:cNvSpPr/>
          <p:nvPr/>
        </p:nvSpPr>
        <p:spPr>
          <a:xfrm>
            <a:off x="609598" y="3026038"/>
            <a:ext cx="11167425" cy="2147887"/>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1200"/>
              </a:spcAft>
              <a:defRPr/>
            </a:pPr>
            <a:r>
              <a:rPr lang="en-GB" sz="2400" dirty="0">
                <a:solidFill>
                  <a:schemeClr val="tx1"/>
                </a:solidFill>
                <a:latin typeface="Arial" panose="020B0604020202020204" pitchFamily="34" charset="0"/>
                <a:ea typeface="Calibri" panose="020F0502020204030204" pitchFamily="34" charset="0"/>
                <a:cs typeface="Arial" panose="020B0604020202020204" pitchFamily="34" charset="0"/>
              </a:rPr>
              <a:t>Early this morning, I arrived at the beach to get the sunniest spot. It was going to be a hot day! </a:t>
            </a:r>
          </a:p>
          <a:p>
            <a:pPr>
              <a:spcAft>
                <a:spcPts val="1200"/>
              </a:spcAft>
              <a:defRPr/>
            </a:pPr>
            <a:r>
              <a:rPr lang="en-GB" sz="2400" dirty="0">
                <a:solidFill>
                  <a:schemeClr val="tx1"/>
                </a:solidFill>
                <a:latin typeface="Arial" panose="020B0604020202020204" pitchFamily="34" charset="0"/>
                <a:ea typeface="Calibri" panose="020F0502020204030204" pitchFamily="34" charset="0"/>
                <a:cs typeface="Arial" panose="020B0604020202020204" pitchFamily="34" charset="0"/>
              </a:rPr>
              <a:t>Over the coming years, I will do everything I can to make sure Pandas do not become extinct.</a:t>
            </a:r>
          </a:p>
        </p:txBody>
      </p:sp>
      <p:sp>
        <p:nvSpPr>
          <p:cNvPr id="8" name="TextBox 7">
            <a:extLst>
              <a:ext uri="{FF2B5EF4-FFF2-40B4-BE49-F238E27FC236}">
                <a16:creationId xmlns:a16="http://schemas.microsoft.com/office/drawing/2014/main" id="{72A3DDB0-2D0B-470D-98C1-FBF993076E28}"/>
              </a:ext>
            </a:extLst>
          </p:cNvPr>
          <p:cNvSpPr txBox="1"/>
          <p:nvPr/>
        </p:nvSpPr>
        <p:spPr>
          <a:xfrm>
            <a:off x="710244" y="5373832"/>
            <a:ext cx="11167425" cy="1200329"/>
          </a:xfrm>
          <a:prstGeom prst="rect">
            <a:avLst/>
          </a:prstGeom>
          <a:noFill/>
        </p:spPr>
        <p:txBody>
          <a:bodyPr wrap="square">
            <a:spAutoFit/>
          </a:bodyPr>
          <a:lstStyle/>
          <a:p>
            <a:pPr eaLnBrk="1" hangingPunct="1">
              <a:lnSpc>
                <a:spcPct val="100000"/>
              </a:lnSpc>
              <a:spcBef>
                <a:spcPct val="0"/>
              </a:spcBef>
            </a:pPr>
            <a:r>
              <a:rPr lang="en-GB" altLang="en-US" sz="2400" b="1" dirty="0">
                <a:solidFill>
                  <a:srgbClr val="DE1E5A"/>
                </a:solidFill>
                <a:latin typeface="Arial" panose="020B0604020202020204" pitchFamily="34" charset="0"/>
                <a:cs typeface="Arial" panose="020B0604020202020204" pitchFamily="34" charset="0"/>
              </a:rPr>
              <a:t>Top Tip</a:t>
            </a:r>
          </a:p>
          <a:p>
            <a:pPr eaLnBrk="1" hangingPunct="1">
              <a:lnSpc>
                <a:spcPct val="100000"/>
              </a:lnSpc>
              <a:spcBef>
                <a:spcPct val="0"/>
              </a:spcBef>
            </a:pPr>
            <a:r>
              <a:rPr lang="en-GB" altLang="en-US" sz="2400" b="1" dirty="0">
                <a:solidFill>
                  <a:srgbClr val="DE1E5A"/>
                </a:solidFill>
                <a:latin typeface="Arial" panose="020B0604020202020204" pitchFamily="34" charset="0"/>
                <a:cs typeface="Arial" panose="020B0604020202020204" pitchFamily="34" charset="0"/>
              </a:rPr>
              <a:t>If we just use one word, such as </a:t>
            </a:r>
            <a:r>
              <a:rPr lang="en-GB" altLang="en-US" sz="2400" b="1" dirty="0">
                <a:solidFill>
                  <a:srgbClr val="7030A0"/>
                </a:solidFill>
                <a:latin typeface="Arial" panose="020B0604020202020204" pitchFamily="34" charset="0"/>
                <a:cs typeface="Arial" panose="020B0604020202020204" pitchFamily="34" charset="0"/>
              </a:rPr>
              <a:t>‘then’, </a:t>
            </a:r>
            <a:r>
              <a:rPr lang="en-GB" altLang="en-US" sz="2400" b="1" dirty="0">
                <a:solidFill>
                  <a:srgbClr val="DE1E5A"/>
                </a:solidFill>
                <a:latin typeface="Arial" panose="020B0604020202020204" pitchFamily="34" charset="0"/>
                <a:cs typeface="Arial" panose="020B0604020202020204" pitchFamily="34" charset="0"/>
              </a:rPr>
              <a:t>to link the events in our diary, it can get very boring!</a:t>
            </a:r>
          </a:p>
        </p:txBody>
      </p:sp>
      <p:sp>
        <p:nvSpPr>
          <p:cNvPr id="10" name="Rectangle 9">
            <a:extLst>
              <a:ext uri="{FF2B5EF4-FFF2-40B4-BE49-F238E27FC236}">
                <a16:creationId xmlns:a16="http://schemas.microsoft.com/office/drawing/2014/main" id="{35671AE5-57C1-4C27-A30A-949762AF0B91}"/>
              </a:ext>
            </a:extLst>
          </p:cNvPr>
          <p:cNvSpPr/>
          <p:nvPr/>
        </p:nvSpPr>
        <p:spPr>
          <a:xfrm>
            <a:off x="609598" y="3024589"/>
            <a:ext cx="11167425" cy="2147887"/>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1200"/>
              </a:spcAft>
              <a:defRPr/>
            </a:pPr>
            <a:r>
              <a:rPr lang="en-GB" sz="2400" b="1" dirty="0">
                <a:solidFill>
                  <a:srgbClr val="FF0000"/>
                </a:solidFill>
                <a:latin typeface="Arial" panose="020B0604020202020204" pitchFamily="34" charset="0"/>
                <a:ea typeface="Calibri" panose="020F0502020204030204" pitchFamily="34" charset="0"/>
                <a:cs typeface="Arial" panose="020B0604020202020204" pitchFamily="34" charset="0"/>
              </a:rPr>
              <a:t>Early this morning</a:t>
            </a:r>
            <a:r>
              <a:rPr lang="en-GB" sz="2400" dirty="0">
                <a:solidFill>
                  <a:schemeClr val="tx1"/>
                </a:solidFill>
                <a:latin typeface="Arial" panose="020B0604020202020204" pitchFamily="34" charset="0"/>
                <a:ea typeface="Calibri" panose="020F0502020204030204" pitchFamily="34" charset="0"/>
                <a:cs typeface="Arial" panose="020B0604020202020204" pitchFamily="34" charset="0"/>
              </a:rPr>
              <a:t>, I arrived at the beach to get the sunniest spot. It was going to be a hot day! </a:t>
            </a:r>
          </a:p>
          <a:p>
            <a:pPr>
              <a:spcAft>
                <a:spcPts val="1200"/>
              </a:spcAft>
              <a:defRPr/>
            </a:pPr>
            <a:r>
              <a:rPr lang="en-GB" sz="2400" b="1" dirty="0">
                <a:solidFill>
                  <a:srgbClr val="FF0000"/>
                </a:solidFill>
                <a:latin typeface="Arial" panose="020B0604020202020204" pitchFamily="34" charset="0"/>
                <a:ea typeface="Calibri" panose="020F0502020204030204" pitchFamily="34" charset="0"/>
                <a:cs typeface="Arial" panose="020B0604020202020204" pitchFamily="34" charset="0"/>
              </a:rPr>
              <a:t>Over the coming years</a:t>
            </a:r>
            <a:r>
              <a:rPr lang="en-GB" sz="2400" dirty="0">
                <a:solidFill>
                  <a:schemeClr val="tx1"/>
                </a:solidFill>
                <a:latin typeface="Arial" panose="020B0604020202020204" pitchFamily="34" charset="0"/>
                <a:ea typeface="Calibri" panose="020F0502020204030204" pitchFamily="34" charset="0"/>
                <a:cs typeface="Arial" panose="020B0604020202020204" pitchFamily="34" charset="0"/>
              </a:rPr>
              <a:t>, I will do everything I can to make sure Pandas do not become extinct.</a:t>
            </a:r>
          </a:p>
        </p:txBody>
      </p:sp>
      <p:pic>
        <p:nvPicPr>
          <p:cNvPr id="2" name="Recorded Sound">
            <a:hlinkClick r:id="" action="ppaction://media"/>
            <a:extLst>
              <a:ext uri="{FF2B5EF4-FFF2-40B4-BE49-F238E27FC236}">
                <a16:creationId xmlns:a16="http://schemas.microsoft.com/office/drawing/2014/main" id="{4A7293A2-1377-49E3-A32E-A975D914FF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4" name="Recorded Sound">
            <a:hlinkClick r:id="" action="ppaction://media"/>
            <a:extLst>
              <a:ext uri="{FF2B5EF4-FFF2-40B4-BE49-F238E27FC236}">
                <a16:creationId xmlns:a16="http://schemas.microsoft.com/office/drawing/2014/main" id="{E9350578-3ED2-4E64-99D6-4816D4E2319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1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7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4"/>
                </p:tgtEl>
              </p:cMediaNode>
            </p:audio>
          </p:childTnLst>
        </p:cTn>
      </p:par>
    </p:tnLst>
    <p:bldLst>
      <p:bldP spid="3" grpId="0"/>
      <p:bldP spid="9" grpId="0" animBg="1"/>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7">
            <a:extLst>
              <a:ext uri="{FF2B5EF4-FFF2-40B4-BE49-F238E27FC236}">
                <a16:creationId xmlns:a16="http://schemas.microsoft.com/office/drawing/2014/main" id="{848FBFA7-4FCB-4553-90CE-20BEF8866A32}"/>
              </a:ext>
            </a:extLst>
          </p:cNvPr>
          <p:cNvSpPr>
            <a:spLocks noChangeArrowheads="1"/>
          </p:cNvSpPr>
          <p:nvPr/>
        </p:nvSpPr>
        <p:spPr bwMode="auto">
          <a:xfrm>
            <a:off x="8106410" y="2306320"/>
            <a:ext cx="163859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buFontTx/>
              <a:buNone/>
            </a:pPr>
            <a:r>
              <a:rPr lang="en-GB" altLang="en-US" sz="2000">
                <a:solidFill>
                  <a:schemeClr val="tx1"/>
                </a:solidFill>
                <a:latin typeface="Arial" panose="020B0604020202020204" pitchFamily="34" charset="0"/>
                <a:cs typeface="Arial" panose="020B0604020202020204" pitchFamily="34" charset="0"/>
              </a:rPr>
              <a:t>5</a:t>
            </a:r>
            <a:r>
              <a:rPr lang="en-GB" altLang="en-US" sz="2000" baseline="30000">
                <a:solidFill>
                  <a:schemeClr val="tx1"/>
                </a:solidFill>
                <a:latin typeface="Arial" panose="020B0604020202020204" pitchFamily="34" charset="0"/>
                <a:cs typeface="Arial" panose="020B0604020202020204" pitchFamily="34" charset="0"/>
              </a:rPr>
              <a:t>th</a:t>
            </a:r>
            <a:r>
              <a:rPr lang="en-GB" altLang="en-US" sz="2000">
                <a:solidFill>
                  <a:schemeClr val="tx1"/>
                </a:solidFill>
                <a:latin typeface="Arial" panose="020B0604020202020204" pitchFamily="34" charset="0"/>
                <a:cs typeface="Arial" panose="020B0604020202020204" pitchFamily="34" charset="0"/>
              </a:rPr>
              <a:t> July 2018</a:t>
            </a:r>
          </a:p>
        </p:txBody>
      </p:sp>
      <p:sp>
        <p:nvSpPr>
          <p:cNvPr id="3" name="Title 20">
            <a:extLst>
              <a:ext uri="{FF2B5EF4-FFF2-40B4-BE49-F238E27FC236}">
                <a16:creationId xmlns:a16="http://schemas.microsoft.com/office/drawing/2014/main" id="{A8F48FDA-448B-4BB6-A0C9-5C3D146A2F1B}"/>
              </a:ext>
            </a:extLst>
          </p:cNvPr>
          <p:cNvSpPr txBox="1">
            <a:spLocks/>
          </p:cNvSpPr>
          <p:nvPr/>
        </p:nvSpPr>
        <p:spPr>
          <a:xfrm>
            <a:off x="1737357" y="178928"/>
            <a:ext cx="8220075" cy="994306"/>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4000" dirty="0">
                <a:latin typeface="Arial" panose="020B0604020202020204" pitchFamily="34" charset="0"/>
                <a:cs typeface="Arial" panose="020B0604020202020204" pitchFamily="34" charset="0"/>
              </a:rPr>
              <a:t>Find the features</a:t>
            </a:r>
          </a:p>
        </p:txBody>
      </p:sp>
      <p:sp>
        <p:nvSpPr>
          <p:cNvPr id="4" name="Rectangle 3">
            <a:extLst>
              <a:ext uri="{FF2B5EF4-FFF2-40B4-BE49-F238E27FC236}">
                <a16:creationId xmlns:a16="http://schemas.microsoft.com/office/drawing/2014/main" id="{6B919AE9-D822-443D-98C4-D490EC94C149}"/>
              </a:ext>
            </a:extLst>
          </p:cNvPr>
          <p:cNvSpPr/>
          <p:nvPr/>
        </p:nvSpPr>
        <p:spPr>
          <a:xfrm>
            <a:off x="2035810" y="2755583"/>
            <a:ext cx="7632700" cy="2419350"/>
          </a:xfrm>
          <a:prstGeom prst="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600"/>
              </a:spcAft>
              <a:defRP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Dear Diary,</a:t>
            </a:r>
          </a:p>
          <a:p>
            <a:pPr eaLnBrk="1" fontAlgn="auto" hangingPunct="1">
              <a:spcBef>
                <a:spcPts val="0"/>
              </a:spcBef>
              <a:spcAft>
                <a:spcPts val="600"/>
              </a:spcAft>
              <a:defRP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Yesterday, I made the most amazing discovery when I was experimenting in my shed!</a:t>
            </a:r>
          </a:p>
          <a:p>
            <a:pPr eaLnBrk="1" fontAlgn="auto" hangingPunct="1">
              <a:spcBef>
                <a:spcPts val="0"/>
              </a:spcBef>
              <a:spcAft>
                <a:spcPts val="600"/>
              </a:spcAft>
              <a:defRP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As I mixed a variety of things together, I noticed a very unusual reaction which shocked me.</a:t>
            </a:r>
          </a:p>
        </p:txBody>
      </p:sp>
      <p:sp>
        <p:nvSpPr>
          <p:cNvPr id="5" name="Rectangle 7">
            <a:extLst>
              <a:ext uri="{FF2B5EF4-FFF2-40B4-BE49-F238E27FC236}">
                <a16:creationId xmlns:a16="http://schemas.microsoft.com/office/drawing/2014/main" id="{09C1120C-6E2B-482B-81B4-8E44B32F0899}"/>
              </a:ext>
            </a:extLst>
          </p:cNvPr>
          <p:cNvSpPr>
            <a:spLocks noChangeArrowheads="1"/>
          </p:cNvSpPr>
          <p:nvPr/>
        </p:nvSpPr>
        <p:spPr bwMode="auto">
          <a:xfrm>
            <a:off x="2031045" y="1019641"/>
            <a:ext cx="7632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eaLnBrk="1" hangingPunct="1">
              <a:lnSpc>
                <a:spcPct val="100000"/>
              </a:lnSpc>
              <a:spcBef>
                <a:spcPct val="0"/>
              </a:spcBef>
              <a:buFontTx/>
              <a:buNone/>
            </a:pPr>
            <a:r>
              <a:rPr lang="en-GB" altLang="en-US" sz="2800" b="1" dirty="0">
                <a:solidFill>
                  <a:schemeClr val="tx1"/>
                </a:solidFill>
                <a:latin typeface="Arial" panose="020B0604020202020204" pitchFamily="34" charset="0"/>
                <a:cs typeface="Arial" panose="020B0604020202020204" pitchFamily="34" charset="0"/>
              </a:rPr>
              <a:t>Which features that we have talked about, can you see in the following example?</a:t>
            </a:r>
          </a:p>
        </p:txBody>
      </p:sp>
      <p:sp>
        <p:nvSpPr>
          <p:cNvPr id="6" name="Rectangle 5">
            <a:extLst>
              <a:ext uri="{FF2B5EF4-FFF2-40B4-BE49-F238E27FC236}">
                <a16:creationId xmlns:a16="http://schemas.microsoft.com/office/drawing/2014/main" id="{EED975EE-EA37-4878-8E0A-0769D77D2CA3}"/>
              </a:ext>
            </a:extLst>
          </p:cNvPr>
          <p:cNvSpPr/>
          <p:nvPr/>
        </p:nvSpPr>
        <p:spPr>
          <a:xfrm>
            <a:off x="2035810" y="2207895"/>
            <a:ext cx="7921622" cy="2967038"/>
          </a:xfrm>
          <a:prstGeom prst="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600"/>
              </a:spcAft>
              <a:defRP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Dear Diary,</a:t>
            </a:r>
          </a:p>
          <a:p>
            <a:pPr eaLnBrk="1" fontAlgn="auto" hangingPunct="1">
              <a:spcBef>
                <a:spcPts val="0"/>
              </a:spcBef>
              <a:spcAft>
                <a:spcPts val="600"/>
              </a:spcAft>
              <a:defRPr/>
            </a:pPr>
            <a:r>
              <a:rPr lang="en-GB" sz="2000" b="1" dirty="0">
                <a:solidFill>
                  <a:schemeClr val="accent5"/>
                </a:solidFill>
                <a:latin typeface="Arial" panose="020B0604020202020204" pitchFamily="34" charset="0"/>
                <a:ea typeface="Calibri" panose="020F0502020204030204" pitchFamily="34" charset="0"/>
                <a:cs typeface="Arial" panose="020B0604020202020204" pitchFamily="34" charset="0"/>
              </a:rPr>
              <a:t>Yesterday</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I made the most amazing discovery when I was experimenting in my shed!</a:t>
            </a:r>
          </a:p>
          <a:p>
            <a:pPr eaLnBrk="1" fontAlgn="auto" hangingPunct="1">
              <a:spcBef>
                <a:spcPts val="0"/>
              </a:spcBef>
              <a:spcAft>
                <a:spcPts val="600"/>
              </a:spcAft>
              <a:defRPr/>
            </a:pP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As </a:t>
            </a:r>
            <a:r>
              <a:rPr lang="en-GB" sz="2000" b="1" dirty="0">
                <a:solidFill>
                  <a:srgbClr val="0070C0"/>
                </a:solidFill>
                <a:latin typeface="Arial" panose="020B0604020202020204" pitchFamily="34" charset="0"/>
                <a:ea typeface="Calibri" panose="020F0502020204030204" pitchFamily="34" charset="0"/>
                <a:cs typeface="Arial" panose="020B0604020202020204" pitchFamily="34" charset="0"/>
              </a:rPr>
              <a:t>I</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mixed a variety of things together, I </a:t>
            </a:r>
            <a:r>
              <a:rPr lang="en-GB" sz="2000" b="1" dirty="0">
                <a:solidFill>
                  <a:srgbClr val="7030A0"/>
                </a:solidFill>
                <a:latin typeface="Arial" panose="020B0604020202020204" pitchFamily="34" charset="0"/>
                <a:ea typeface="Calibri" panose="020F0502020204030204" pitchFamily="34" charset="0"/>
                <a:cs typeface="Arial" panose="020B0604020202020204" pitchFamily="34" charset="0"/>
              </a:rPr>
              <a:t>noticed</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a very unusual reaction which </a:t>
            </a:r>
            <a:r>
              <a:rPr lang="en-GB" sz="2000" b="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shocked</a:t>
            </a:r>
            <a:r>
              <a:rPr lang="en-GB" sz="2000" dirty="0">
                <a:solidFill>
                  <a:schemeClr val="tx1"/>
                </a:solidFill>
                <a:latin typeface="Arial" panose="020B0604020202020204" pitchFamily="34" charset="0"/>
                <a:ea typeface="Calibri" panose="020F0502020204030204" pitchFamily="34" charset="0"/>
                <a:cs typeface="Arial" panose="020B0604020202020204" pitchFamily="34" charset="0"/>
              </a:rPr>
              <a:t> me.</a:t>
            </a:r>
          </a:p>
        </p:txBody>
      </p:sp>
      <p:grpSp>
        <p:nvGrpSpPr>
          <p:cNvPr id="8" name="Group 7">
            <a:extLst>
              <a:ext uri="{FF2B5EF4-FFF2-40B4-BE49-F238E27FC236}">
                <a16:creationId xmlns:a16="http://schemas.microsoft.com/office/drawing/2014/main" id="{CABE4265-8AE9-4048-B18E-77EAE7E2E0F1}"/>
              </a:ext>
            </a:extLst>
          </p:cNvPr>
          <p:cNvGrpSpPr>
            <a:grpSpLocks/>
          </p:cNvGrpSpPr>
          <p:nvPr/>
        </p:nvGrpSpPr>
        <p:grpSpPr bwMode="auto">
          <a:xfrm>
            <a:off x="2169160" y="2207895"/>
            <a:ext cx="2311400" cy="1387475"/>
            <a:chOff x="889109" y="2137031"/>
            <a:chExt cx="2311292" cy="1386844"/>
          </a:xfrm>
        </p:grpSpPr>
        <p:sp>
          <p:nvSpPr>
            <p:cNvPr id="9" name="Rectangle 8">
              <a:extLst>
                <a:ext uri="{FF2B5EF4-FFF2-40B4-BE49-F238E27FC236}">
                  <a16:creationId xmlns:a16="http://schemas.microsoft.com/office/drawing/2014/main" id="{405F6498-188C-4932-BD22-F2D1E3121B8D}"/>
                </a:ext>
              </a:extLst>
            </p:cNvPr>
            <p:cNvSpPr/>
            <p:nvPr/>
          </p:nvSpPr>
          <p:spPr>
            <a:xfrm>
              <a:off x="889109" y="2137031"/>
              <a:ext cx="2311292" cy="66327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latin typeface="Arial" panose="020B0604020202020204" pitchFamily="34" charset="0"/>
                  <a:cs typeface="Arial" panose="020B0604020202020204" pitchFamily="34" charset="0"/>
                </a:rPr>
                <a:t>time conjunctions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and adverbials</a:t>
              </a:r>
            </a:p>
          </p:txBody>
        </p:sp>
        <p:cxnSp>
          <p:nvCxnSpPr>
            <p:cNvPr id="10" name="Straight Arrow Connector 9">
              <a:extLst>
                <a:ext uri="{FF2B5EF4-FFF2-40B4-BE49-F238E27FC236}">
                  <a16:creationId xmlns:a16="http://schemas.microsoft.com/office/drawing/2014/main" id="{C89F2199-D961-4877-AC8E-3002E65544FE}"/>
                </a:ext>
              </a:extLst>
            </p:cNvPr>
            <p:cNvCxnSpPr/>
            <p:nvPr/>
          </p:nvCxnSpPr>
          <p:spPr>
            <a:xfrm>
              <a:off x="1351050" y="2684470"/>
              <a:ext cx="0" cy="83940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69E7FD26-499B-4EDA-AC56-FBBD39FF22E3}"/>
              </a:ext>
            </a:extLst>
          </p:cNvPr>
          <p:cNvSpPr/>
          <p:nvPr/>
        </p:nvSpPr>
        <p:spPr>
          <a:xfrm>
            <a:off x="8117523" y="2344420"/>
            <a:ext cx="1713931" cy="400110"/>
          </a:xfrm>
          <a:prstGeom prst="rect">
            <a:avLst/>
          </a:prstGeom>
          <a:solidFill>
            <a:schemeClr val="bg1"/>
          </a:solidFill>
        </p:spPr>
        <p:txBody>
          <a:bodyPr wrap="none">
            <a:spAutoFit/>
          </a:bodyPr>
          <a:lstStyle/>
          <a:p>
            <a:pPr eaLnBrk="1" fontAlgn="auto" hangingPunct="1">
              <a:spcBef>
                <a:spcPts val="0"/>
              </a:spcBef>
              <a:spcAft>
                <a:spcPts val="0"/>
              </a:spcAft>
              <a:defRPr/>
            </a:pPr>
            <a:r>
              <a:rPr lang="en-GB" sz="2000" b="1" dirty="0">
                <a:solidFill>
                  <a:schemeClr val="accent4"/>
                </a:solidFill>
                <a:latin typeface="Arial" panose="020B0604020202020204" pitchFamily="34" charset="0"/>
                <a:cs typeface="Arial" panose="020B0604020202020204" pitchFamily="34" charset="0"/>
              </a:rPr>
              <a:t>5</a:t>
            </a:r>
            <a:r>
              <a:rPr lang="en-GB" sz="2000" b="1" baseline="30000" dirty="0">
                <a:solidFill>
                  <a:schemeClr val="accent4"/>
                </a:solidFill>
                <a:latin typeface="Arial" panose="020B0604020202020204" pitchFamily="34" charset="0"/>
                <a:cs typeface="Arial" panose="020B0604020202020204" pitchFamily="34" charset="0"/>
              </a:rPr>
              <a:t>th</a:t>
            </a:r>
            <a:r>
              <a:rPr lang="en-GB" sz="2000" b="1" dirty="0">
                <a:solidFill>
                  <a:schemeClr val="accent4"/>
                </a:solidFill>
                <a:latin typeface="Arial" panose="020B0604020202020204" pitchFamily="34" charset="0"/>
                <a:cs typeface="Arial" panose="020B0604020202020204" pitchFamily="34" charset="0"/>
              </a:rPr>
              <a:t> July 2018</a:t>
            </a:r>
          </a:p>
        </p:txBody>
      </p:sp>
      <p:grpSp>
        <p:nvGrpSpPr>
          <p:cNvPr id="15" name="Group 14">
            <a:extLst>
              <a:ext uri="{FF2B5EF4-FFF2-40B4-BE49-F238E27FC236}">
                <a16:creationId xmlns:a16="http://schemas.microsoft.com/office/drawing/2014/main" id="{E40D85F8-73D4-417A-A3B3-B3B0C8BC68E9}"/>
              </a:ext>
            </a:extLst>
          </p:cNvPr>
          <p:cNvGrpSpPr>
            <a:grpSpLocks/>
          </p:cNvGrpSpPr>
          <p:nvPr/>
        </p:nvGrpSpPr>
        <p:grpSpPr bwMode="auto">
          <a:xfrm>
            <a:off x="8365173" y="2639695"/>
            <a:ext cx="966787" cy="784225"/>
            <a:chOff x="1713290" y="2127819"/>
            <a:chExt cx="966997" cy="784163"/>
          </a:xfrm>
        </p:grpSpPr>
        <p:sp>
          <p:nvSpPr>
            <p:cNvPr id="16" name="Rectangle 15">
              <a:extLst>
                <a:ext uri="{FF2B5EF4-FFF2-40B4-BE49-F238E27FC236}">
                  <a16:creationId xmlns:a16="http://schemas.microsoft.com/office/drawing/2014/main" id="{17921FAC-96FC-44B8-B2BE-615ED10FD9D2}"/>
                </a:ext>
              </a:extLst>
            </p:cNvPr>
            <p:cNvSpPr/>
            <p:nvPr/>
          </p:nvSpPr>
          <p:spPr>
            <a:xfrm>
              <a:off x="1713290" y="2413546"/>
              <a:ext cx="966997" cy="4984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latin typeface="Arial" panose="020B0604020202020204" pitchFamily="34" charset="0"/>
                  <a:cs typeface="Arial" panose="020B0604020202020204" pitchFamily="34" charset="0"/>
                </a:rPr>
                <a:t>date</a:t>
              </a:r>
            </a:p>
          </p:txBody>
        </p:sp>
        <p:cxnSp>
          <p:nvCxnSpPr>
            <p:cNvPr id="17" name="Straight Arrow Connector 16">
              <a:extLst>
                <a:ext uri="{FF2B5EF4-FFF2-40B4-BE49-F238E27FC236}">
                  <a16:creationId xmlns:a16="http://schemas.microsoft.com/office/drawing/2014/main" id="{4E827FD3-8BF4-4FFF-99F7-6789E9CBE09B}"/>
                </a:ext>
              </a:extLst>
            </p:cNvPr>
            <p:cNvCxnSpPr/>
            <p:nvPr/>
          </p:nvCxnSpPr>
          <p:spPr>
            <a:xfrm flipV="1">
              <a:off x="2164238" y="2127819"/>
              <a:ext cx="0" cy="29049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741FF3EC-2CBF-4753-97F3-7F6488407617}"/>
              </a:ext>
            </a:extLst>
          </p:cNvPr>
          <p:cNvGrpSpPr>
            <a:grpSpLocks/>
          </p:cNvGrpSpPr>
          <p:nvPr/>
        </p:nvGrpSpPr>
        <p:grpSpPr bwMode="auto">
          <a:xfrm>
            <a:off x="2169160" y="4484370"/>
            <a:ext cx="1909763" cy="1071563"/>
            <a:chOff x="1713290" y="1839923"/>
            <a:chExt cx="1909991" cy="1072059"/>
          </a:xfrm>
        </p:grpSpPr>
        <p:sp>
          <p:nvSpPr>
            <p:cNvPr id="19" name="Rectangle 18">
              <a:extLst>
                <a:ext uri="{FF2B5EF4-FFF2-40B4-BE49-F238E27FC236}">
                  <a16:creationId xmlns:a16="http://schemas.microsoft.com/office/drawing/2014/main" id="{27236728-82E5-43B0-A434-5DAABD5E704C}"/>
                </a:ext>
              </a:extLst>
            </p:cNvPr>
            <p:cNvSpPr/>
            <p:nvPr/>
          </p:nvSpPr>
          <p:spPr>
            <a:xfrm>
              <a:off x="1713290" y="2414864"/>
              <a:ext cx="1909991" cy="49711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latin typeface="Arial" panose="020B0604020202020204" pitchFamily="34" charset="0"/>
                  <a:cs typeface="Arial" panose="020B0604020202020204" pitchFamily="34" charset="0"/>
                </a:rPr>
                <a:t>first person</a:t>
              </a:r>
            </a:p>
          </p:txBody>
        </p:sp>
        <p:cxnSp>
          <p:nvCxnSpPr>
            <p:cNvPr id="20" name="Straight Arrow Connector 19">
              <a:extLst>
                <a:ext uri="{FF2B5EF4-FFF2-40B4-BE49-F238E27FC236}">
                  <a16:creationId xmlns:a16="http://schemas.microsoft.com/office/drawing/2014/main" id="{CFFC7F56-A0A9-4125-AAAE-22F935C18F2C}"/>
                </a:ext>
              </a:extLst>
            </p:cNvPr>
            <p:cNvCxnSpPr/>
            <p:nvPr/>
          </p:nvCxnSpPr>
          <p:spPr>
            <a:xfrm flipV="1">
              <a:off x="2037179" y="1839923"/>
              <a:ext cx="0" cy="574941"/>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5434A2E-4182-46D2-A6C0-32F148224B69}"/>
              </a:ext>
            </a:extLst>
          </p:cNvPr>
          <p:cNvGrpSpPr>
            <a:grpSpLocks/>
          </p:cNvGrpSpPr>
          <p:nvPr/>
        </p:nvGrpSpPr>
        <p:grpSpPr bwMode="auto">
          <a:xfrm>
            <a:off x="5852160" y="4484370"/>
            <a:ext cx="1909763" cy="1697038"/>
            <a:chOff x="1904260" y="1216439"/>
            <a:chExt cx="1909991" cy="1697342"/>
          </a:xfrm>
        </p:grpSpPr>
        <p:sp>
          <p:nvSpPr>
            <p:cNvPr id="22" name="Rectangle 21">
              <a:extLst>
                <a:ext uri="{FF2B5EF4-FFF2-40B4-BE49-F238E27FC236}">
                  <a16:creationId xmlns:a16="http://schemas.microsoft.com/office/drawing/2014/main" id="{7A426064-E4D1-4C58-8A9A-598002AC8833}"/>
                </a:ext>
              </a:extLst>
            </p:cNvPr>
            <p:cNvSpPr/>
            <p:nvPr/>
          </p:nvSpPr>
          <p:spPr>
            <a:xfrm>
              <a:off x="1904260" y="2416804"/>
              <a:ext cx="1909991" cy="4969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latin typeface="Arial" panose="020B0604020202020204" pitchFamily="34" charset="0"/>
                  <a:cs typeface="Arial" panose="020B0604020202020204" pitchFamily="34" charset="0"/>
                </a:rPr>
                <a:t>past tense</a:t>
              </a:r>
            </a:p>
          </p:txBody>
        </p:sp>
        <p:cxnSp>
          <p:nvCxnSpPr>
            <p:cNvPr id="23" name="Straight Arrow Connector 22">
              <a:extLst>
                <a:ext uri="{FF2B5EF4-FFF2-40B4-BE49-F238E27FC236}">
                  <a16:creationId xmlns:a16="http://schemas.microsoft.com/office/drawing/2014/main" id="{BFF26A7E-776A-49C5-9103-10322826BBE8}"/>
                </a:ext>
              </a:extLst>
            </p:cNvPr>
            <p:cNvCxnSpPr/>
            <p:nvPr/>
          </p:nvCxnSpPr>
          <p:spPr>
            <a:xfrm flipV="1">
              <a:off x="2782253" y="1216439"/>
              <a:ext cx="0" cy="132897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5FE0177-7F96-445C-9699-B61ADB2E55CB}"/>
              </a:ext>
            </a:extLst>
          </p:cNvPr>
          <p:cNvGrpSpPr>
            <a:grpSpLocks/>
          </p:cNvGrpSpPr>
          <p:nvPr/>
        </p:nvGrpSpPr>
        <p:grpSpPr bwMode="auto">
          <a:xfrm>
            <a:off x="4402774" y="4815839"/>
            <a:ext cx="1936750" cy="713105"/>
            <a:chOff x="1687025" y="2198703"/>
            <a:chExt cx="1936256" cy="713279"/>
          </a:xfrm>
        </p:grpSpPr>
        <p:sp>
          <p:nvSpPr>
            <p:cNvPr id="25" name="Rectangle 24">
              <a:extLst>
                <a:ext uri="{FF2B5EF4-FFF2-40B4-BE49-F238E27FC236}">
                  <a16:creationId xmlns:a16="http://schemas.microsoft.com/office/drawing/2014/main" id="{F1B74887-5E93-4A7D-9B77-40C8542F581A}"/>
                </a:ext>
              </a:extLst>
            </p:cNvPr>
            <p:cNvSpPr/>
            <p:nvPr/>
          </p:nvSpPr>
          <p:spPr>
            <a:xfrm>
              <a:off x="1714005" y="2414974"/>
              <a:ext cx="1909276" cy="4970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latin typeface="Arial" panose="020B0604020202020204" pitchFamily="34" charset="0"/>
                  <a:cs typeface="Arial" panose="020B0604020202020204" pitchFamily="34" charset="0"/>
                </a:rPr>
                <a:t>opinion</a:t>
              </a:r>
            </a:p>
          </p:txBody>
        </p:sp>
        <p:cxnSp>
          <p:nvCxnSpPr>
            <p:cNvPr id="26" name="Straight Arrow Connector 25">
              <a:extLst>
                <a:ext uri="{FF2B5EF4-FFF2-40B4-BE49-F238E27FC236}">
                  <a16:creationId xmlns:a16="http://schemas.microsoft.com/office/drawing/2014/main" id="{43D0A069-7DE0-4DA9-93FD-E90A59ED3F63}"/>
                </a:ext>
              </a:extLst>
            </p:cNvPr>
            <p:cNvCxnSpPr>
              <a:cxnSpLocks/>
            </p:cNvCxnSpPr>
            <p:nvPr/>
          </p:nvCxnSpPr>
          <p:spPr>
            <a:xfrm flipH="1" flipV="1">
              <a:off x="1687025" y="2198703"/>
              <a:ext cx="77767" cy="24167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Recorded Sound">
            <a:hlinkClick r:id="" action="ppaction://media"/>
            <a:extLst>
              <a:ext uri="{FF2B5EF4-FFF2-40B4-BE49-F238E27FC236}">
                <a16:creationId xmlns:a16="http://schemas.microsoft.com/office/drawing/2014/main" id="{88A8DD86-ADDB-426B-8A50-0B9EBF3770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pic>
        <p:nvPicPr>
          <p:cNvPr id="29" name="Recorded Sound">
            <a:hlinkClick r:id="" action="ppaction://media"/>
            <a:extLst>
              <a:ext uri="{FF2B5EF4-FFF2-40B4-BE49-F238E27FC236}">
                <a16:creationId xmlns:a16="http://schemas.microsoft.com/office/drawing/2014/main" id="{9D4EBBB5-B0F8-4084-BB9F-A03D9D1C868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pic>
        <p:nvPicPr>
          <p:cNvPr id="30" name="Recorded Sound">
            <a:hlinkClick r:id="" action="ppaction://media"/>
            <a:extLst>
              <a:ext uri="{FF2B5EF4-FFF2-40B4-BE49-F238E27FC236}">
                <a16:creationId xmlns:a16="http://schemas.microsoft.com/office/drawing/2014/main" id="{6654E1CA-EC52-45E1-8CE4-79204956075D}"/>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71697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8"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671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8"/>
                </p:tgtEl>
              </p:cMediaNode>
            </p:audio>
            <p:audio>
              <p:cMediaNode vol="80000">
                <p:cTn id="42" fill="hold" display="0">
                  <p:stCondLst>
                    <p:cond delay="indefinite"/>
                  </p:stCondLst>
                  <p:endCondLst>
                    <p:cond evt="onStopAudio" delay="0">
                      <p:tgtEl>
                        <p:sldTgt/>
                      </p:tgtEl>
                    </p:cond>
                  </p:endCondLst>
                </p:cTn>
                <p:tgtEl>
                  <p:spTgt spid="29"/>
                </p:tgtEl>
              </p:cMediaNode>
            </p:audio>
            <p:audio>
              <p:cMediaNode vol="80000">
                <p:cTn id="43" fill="hold" display="0">
                  <p:stCondLst>
                    <p:cond delay="indefinite"/>
                  </p:stCondLst>
                  <p:endCondLst>
                    <p:cond evt="onStopAudio" delay="0">
                      <p:tgtEl>
                        <p:sldTgt/>
                      </p:tgtEl>
                    </p:cond>
                  </p:endCondLst>
                </p:cTn>
                <p:tgtEl>
                  <p:spTgt spid="30"/>
                </p:tgtEl>
              </p:cMediaNode>
            </p:audio>
          </p:childTnLst>
        </p:cTn>
      </p:par>
    </p:tnLst>
    <p:bldLst>
      <p:bldP spid="4" grpId="0" animBg="1"/>
      <p:bldP spid="6"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3FE632-5FF0-456B-B33A-177955B33A98}"/>
              </a:ext>
            </a:extLst>
          </p:cNvPr>
          <p:cNvSpPr>
            <a:spLocks noGrp="1"/>
          </p:cNvSpPr>
          <p:nvPr>
            <p:ph type="title"/>
          </p:nvPr>
        </p:nvSpPr>
        <p:spPr>
          <a:xfrm>
            <a:off x="4552738" y="2829593"/>
            <a:ext cx="6003980" cy="1325563"/>
          </a:xfrm>
        </p:spPr>
        <p:txBody>
          <a:bodyPr anchor="b">
            <a:normAutofit/>
          </a:bodyPr>
          <a:lstStyle/>
          <a:p>
            <a:r>
              <a:rPr lang="en-GB" dirty="0"/>
              <a:t>Your task</a:t>
            </a:r>
          </a:p>
        </p:txBody>
      </p:sp>
      <p:pic>
        <p:nvPicPr>
          <p:cNvPr id="1026" name="Picture 2" descr="See the source image">
            <a:extLst>
              <a:ext uri="{FF2B5EF4-FFF2-40B4-BE49-F238E27FC236}">
                <a16:creationId xmlns:a16="http://schemas.microsoft.com/office/drawing/2014/main" id="{3A0E69B1-F8BF-4B76-A4FE-0437BCBB2C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29" r="-3" b="-3"/>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B93E085-F9F4-4AC5-83FB-C2F8929BA2F0}"/>
              </a:ext>
            </a:extLst>
          </p:cNvPr>
          <p:cNvSpPr>
            <a:spLocks noGrp="1"/>
          </p:cNvSpPr>
          <p:nvPr>
            <p:ph idx="1"/>
          </p:nvPr>
        </p:nvSpPr>
        <p:spPr>
          <a:xfrm>
            <a:off x="3671937" y="4100080"/>
            <a:ext cx="8223415" cy="1299943"/>
          </a:xfrm>
        </p:spPr>
        <p:txBody>
          <a:bodyPr>
            <a:noAutofit/>
          </a:bodyPr>
          <a:lstStyle/>
          <a:p>
            <a:r>
              <a:rPr lang="en-GB" sz="2400" dirty="0"/>
              <a:t>Write a </a:t>
            </a:r>
            <a:r>
              <a:rPr lang="en-GB" sz="2400" b="1" dirty="0"/>
              <a:t>very</a:t>
            </a:r>
            <a:r>
              <a:rPr lang="en-GB" sz="2400" dirty="0"/>
              <a:t> short diary entry (about 100 words) about what you have done so far today. It you think it is too boring, you could add something imaginative if you wish. </a:t>
            </a:r>
          </a:p>
          <a:p>
            <a:endParaRPr lang="en-GB" sz="2400" dirty="0"/>
          </a:p>
          <a:p>
            <a:r>
              <a:rPr lang="en-GB" sz="2400" dirty="0"/>
              <a:t>Like waking up in the jungle, having breakfast on the moon or playing football in the garden with Ronaldo or Messi!</a:t>
            </a:r>
          </a:p>
        </p:txBody>
      </p:sp>
      <p:pic>
        <p:nvPicPr>
          <p:cNvPr id="7" name="Picture 6">
            <a:extLst>
              <a:ext uri="{FF2B5EF4-FFF2-40B4-BE49-F238E27FC236}">
                <a16:creationId xmlns:a16="http://schemas.microsoft.com/office/drawing/2014/main" id="{727D064D-D0DD-4DC6-8690-D9C63DDEE7EB}"/>
              </a:ext>
            </a:extLst>
          </p:cNvPr>
          <p:cNvPicPr>
            <a:picLocks noChangeAspect="1"/>
          </p:cNvPicPr>
          <p:nvPr/>
        </p:nvPicPr>
        <p:blipFill rotWithShape="1">
          <a:blip r:embed="rId5"/>
          <a:srcRect b="3023"/>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5" name="Picture 4">
            <a:extLst>
              <a:ext uri="{FF2B5EF4-FFF2-40B4-BE49-F238E27FC236}">
                <a16:creationId xmlns:a16="http://schemas.microsoft.com/office/drawing/2014/main" id="{4616FC4B-E47D-412C-B09C-15C71B44384E}"/>
              </a:ext>
            </a:extLst>
          </p:cNvPr>
          <p:cNvPicPr>
            <a:picLocks noChangeAspect="1"/>
          </p:cNvPicPr>
          <p:nvPr/>
        </p:nvPicPr>
        <p:blipFill rotWithShape="1">
          <a:blip r:embed="rId6"/>
          <a:srcRect r="25143" b="3"/>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pic>
        <p:nvPicPr>
          <p:cNvPr id="4" name="Recorded Sound">
            <a:hlinkClick r:id="" action="ppaction://media"/>
            <a:extLst>
              <a:ext uri="{FF2B5EF4-FFF2-40B4-BE49-F238E27FC236}">
                <a16:creationId xmlns:a16="http://schemas.microsoft.com/office/drawing/2014/main" id="{ECF3B081-B127-4CF0-8976-A51B9C5371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382312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5F51-F825-49CA-B574-12C3D2DA7B26}"/>
              </a:ext>
            </a:extLst>
          </p:cNvPr>
          <p:cNvSpPr>
            <a:spLocks noGrp="1"/>
          </p:cNvSpPr>
          <p:nvPr>
            <p:ph type="title"/>
          </p:nvPr>
        </p:nvSpPr>
        <p:spPr/>
        <p:txBody>
          <a:bodyPr/>
          <a:lstStyle/>
          <a:p>
            <a:r>
              <a:rPr lang="en-GB" dirty="0"/>
              <a:t>Writing a diary entry</a:t>
            </a:r>
          </a:p>
        </p:txBody>
      </p:sp>
      <p:sp>
        <p:nvSpPr>
          <p:cNvPr id="7" name="Content Placeholder 6">
            <a:extLst>
              <a:ext uri="{FF2B5EF4-FFF2-40B4-BE49-F238E27FC236}">
                <a16:creationId xmlns:a16="http://schemas.microsoft.com/office/drawing/2014/main" id="{97622E40-9A14-4166-ABD7-6C043625FB24}"/>
              </a:ext>
            </a:extLst>
          </p:cNvPr>
          <p:cNvSpPr>
            <a:spLocks noGrp="1"/>
          </p:cNvSpPr>
          <p:nvPr>
            <p:ph idx="1"/>
          </p:nvPr>
        </p:nvSpPr>
        <p:spPr/>
        <p:txBody>
          <a:bodyPr/>
          <a:lstStyle/>
          <a:p>
            <a:r>
              <a:rPr lang="en-GB" altLang="en-US" dirty="0">
                <a:solidFill>
                  <a:schemeClr val="tx1"/>
                </a:solidFill>
                <a:latin typeface="+mn-lt"/>
              </a:rPr>
              <a:t>When you write a diary entry, you are writing about a day in the life of a real person or character. The diary entry needs to sound as if the person or character has written it so it needs to be written from their point of view. It also needs to be exciting and interesting to read. </a:t>
            </a:r>
            <a:br>
              <a:rPr lang="en-GB" altLang="en-US" dirty="0">
                <a:solidFill>
                  <a:schemeClr val="tx1"/>
                </a:solidFill>
                <a:latin typeface="+mn-lt"/>
              </a:rPr>
            </a:br>
            <a:r>
              <a:rPr lang="en-GB" altLang="en-US" dirty="0">
                <a:solidFill>
                  <a:schemeClr val="tx1"/>
                </a:solidFill>
                <a:latin typeface="+mn-lt"/>
              </a:rPr>
              <a:t>To get this right, just follow a few easy steps...</a:t>
            </a:r>
          </a:p>
          <a:p>
            <a:endParaRPr lang="en-GB" dirty="0"/>
          </a:p>
        </p:txBody>
      </p:sp>
      <p:pic>
        <p:nvPicPr>
          <p:cNvPr id="3" name="Recorded Sound">
            <a:hlinkClick r:id="" action="ppaction://media"/>
            <a:extLst>
              <a:ext uri="{FF2B5EF4-FFF2-40B4-BE49-F238E27FC236}">
                <a16:creationId xmlns:a16="http://schemas.microsoft.com/office/drawing/2014/main" id="{4420124D-7920-415B-9125-263C26C2F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871442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D099-C707-4D7C-931D-6868C9BD5131}"/>
              </a:ext>
            </a:extLst>
          </p:cNvPr>
          <p:cNvSpPr>
            <a:spLocks noGrp="1"/>
          </p:cNvSpPr>
          <p:nvPr>
            <p:ph type="title"/>
          </p:nvPr>
        </p:nvSpPr>
        <p:spPr/>
        <p:txBody>
          <a:bodyPr/>
          <a:lstStyle/>
          <a:p>
            <a:r>
              <a:rPr lang="en-GB" b="1" u="sng" dirty="0"/>
              <a:t>Date</a:t>
            </a:r>
          </a:p>
        </p:txBody>
      </p:sp>
      <p:sp>
        <p:nvSpPr>
          <p:cNvPr id="3" name="Content Placeholder 2">
            <a:extLst>
              <a:ext uri="{FF2B5EF4-FFF2-40B4-BE49-F238E27FC236}">
                <a16:creationId xmlns:a16="http://schemas.microsoft.com/office/drawing/2014/main" id="{587D26A9-A6B6-4717-9DCC-BCEB848DD619}"/>
              </a:ext>
            </a:extLst>
          </p:cNvPr>
          <p:cNvSpPr>
            <a:spLocks noGrp="1"/>
          </p:cNvSpPr>
          <p:nvPr>
            <p:ph idx="1"/>
          </p:nvPr>
        </p:nvSpPr>
        <p:spPr>
          <a:xfrm>
            <a:off x="838200" y="1429305"/>
            <a:ext cx="10515600" cy="4747658"/>
          </a:xfrm>
        </p:spPr>
        <p:txBody>
          <a:bodyPr/>
          <a:lstStyle/>
          <a:p>
            <a:r>
              <a:rPr lang="en-GB" dirty="0"/>
              <a:t>A diary entry always has to have a date included.</a:t>
            </a:r>
          </a:p>
          <a:p>
            <a:r>
              <a:rPr lang="en-GB" dirty="0"/>
              <a:t>Either at the top:</a:t>
            </a:r>
          </a:p>
          <a:p>
            <a:pPr marL="0" indent="0">
              <a:buNone/>
            </a:pPr>
            <a:endParaRPr lang="en-GB" dirty="0"/>
          </a:p>
          <a:p>
            <a:endParaRPr lang="en-GB" dirty="0"/>
          </a:p>
          <a:p>
            <a:endParaRPr lang="en-GB" dirty="0"/>
          </a:p>
          <a:p>
            <a:endParaRPr lang="en-GB" dirty="0"/>
          </a:p>
          <a:p>
            <a:r>
              <a:rPr lang="en-GB" dirty="0"/>
              <a:t>Or in the first part of the text:</a:t>
            </a:r>
          </a:p>
        </p:txBody>
      </p:sp>
      <p:sp>
        <p:nvSpPr>
          <p:cNvPr id="6" name="TextBox 5">
            <a:extLst>
              <a:ext uri="{FF2B5EF4-FFF2-40B4-BE49-F238E27FC236}">
                <a16:creationId xmlns:a16="http://schemas.microsoft.com/office/drawing/2014/main" id="{96909828-9D6D-4525-94FE-C0E1395CA4D5}"/>
              </a:ext>
            </a:extLst>
          </p:cNvPr>
          <p:cNvSpPr txBox="1"/>
          <p:nvPr/>
        </p:nvSpPr>
        <p:spPr>
          <a:xfrm>
            <a:off x="985420" y="2532209"/>
            <a:ext cx="9818703" cy="1800094"/>
          </a:xfrm>
          <a:prstGeom prst="rect">
            <a:avLst/>
          </a:prstGeom>
          <a:solidFill>
            <a:schemeClr val="bg1"/>
          </a:solidFill>
          <a:ln w="19050">
            <a:solidFill>
              <a:schemeClr val="accent4"/>
            </a:solidFill>
          </a:ln>
        </p:spPr>
        <p:txBody>
          <a:bodyPr lIns="144000" tIns="144000" rIns="144000" bIns="144000"/>
          <a:lstStyle/>
          <a:p>
            <a:pPr algn="r" eaLnBrk="1" fontAlgn="auto" hangingPunct="1">
              <a:spcBef>
                <a:spcPts val="0"/>
              </a:spcBef>
              <a:spcAft>
                <a:spcPts val="0"/>
              </a:spcAft>
              <a:defRPr/>
            </a:pPr>
            <a:r>
              <a:rPr lang="en-GB" sz="2000" b="1" dirty="0">
                <a:solidFill>
                  <a:srgbClr val="FF0000"/>
                </a:solidFill>
                <a:latin typeface="Arial" panose="020B0604020202020204" pitchFamily="34" charset="0"/>
                <a:cs typeface="Arial" panose="020B0604020202020204" pitchFamily="34" charset="0"/>
              </a:rPr>
              <a:t>6</a:t>
            </a:r>
            <a:r>
              <a:rPr lang="en-GB" sz="2000" b="1" baseline="30000" dirty="0">
                <a:solidFill>
                  <a:srgbClr val="FF0000"/>
                </a:solidFill>
                <a:latin typeface="Arial" panose="020B0604020202020204" pitchFamily="34" charset="0"/>
                <a:cs typeface="Arial" panose="020B0604020202020204" pitchFamily="34" charset="0"/>
              </a:rPr>
              <a:t>th</a:t>
            </a:r>
            <a:r>
              <a:rPr lang="en-GB" sz="2000" b="1" dirty="0">
                <a:solidFill>
                  <a:srgbClr val="FF0000"/>
                </a:solidFill>
                <a:latin typeface="Arial" panose="020B0604020202020204" pitchFamily="34" charset="0"/>
                <a:cs typeface="Arial" panose="020B0604020202020204" pitchFamily="34" charset="0"/>
              </a:rPr>
              <a:t> July 1980</a:t>
            </a:r>
          </a:p>
          <a:p>
            <a:pPr eaLnBrk="1" fontAlgn="auto" hangingPunct="1">
              <a:spcBef>
                <a:spcPts val="0"/>
              </a:spcBef>
              <a:spcAft>
                <a:spcPts val="0"/>
              </a:spcAft>
              <a:defRPr/>
            </a:pPr>
            <a:r>
              <a:rPr lang="en-GB" sz="2000" dirty="0">
                <a:latin typeface="Arial" panose="020B0604020202020204" pitchFamily="34" charset="0"/>
                <a:cs typeface="Arial" panose="020B0604020202020204" pitchFamily="34" charset="0"/>
              </a:rPr>
              <a:t>Dear Diary,</a:t>
            </a:r>
          </a:p>
          <a:p>
            <a:pPr eaLnBrk="1" fontAlgn="auto" hangingPunct="1">
              <a:spcBef>
                <a:spcPts val="0"/>
              </a:spcBef>
              <a:spcAft>
                <a:spcPts val="0"/>
              </a:spcAft>
              <a:defRPr/>
            </a:pPr>
            <a:r>
              <a:rPr lang="en-GB" sz="2000" dirty="0">
                <a:latin typeface="Arial" panose="020B0604020202020204" pitchFamily="34" charset="0"/>
                <a:cs typeface="Arial" panose="020B0604020202020204" pitchFamily="34" charset="0"/>
              </a:rPr>
              <a:t>Today, I made an upsetting announcement which could affect the whole world – the number of bees is declining. Following a lifetime of interest in bees, my recent discoveries have saddened me greatly. We need to so something about this.</a:t>
            </a:r>
          </a:p>
        </p:txBody>
      </p:sp>
      <p:sp>
        <p:nvSpPr>
          <p:cNvPr id="7" name="Rectangle 6">
            <a:extLst>
              <a:ext uri="{FF2B5EF4-FFF2-40B4-BE49-F238E27FC236}">
                <a16:creationId xmlns:a16="http://schemas.microsoft.com/office/drawing/2014/main" id="{5D3968B3-CAEC-470F-A8BB-B2430ECF8DAA}"/>
              </a:ext>
            </a:extLst>
          </p:cNvPr>
          <p:cNvSpPr/>
          <p:nvPr/>
        </p:nvSpPr>
        <p:spPr>
          <a:xfrm>
            <a:off x="985419" y="5154211"/>
            <a:ext cx="9516863" cy="830997"/>
          </a:xfrm>
          <a:prstGeom prst="rect">
            <a:avLst/>
          </a:prstGeom>
          <a:solidFill>
            <a:schemeClr val="bg1"/>
          </a:solidFill>
        </p:spPr>
        <p:txBody>
          <a:bodyPr wrap="square" lIns="0" tIns="0" rIns="0" bIns="0">
            <a:spAutoFit/>
          </a:bodyPr>
          <a:lstStyle/>
          <a:p>
            <a:pPr eaLnBrk="1" fontAlgn="auto" hangingPunct="1">
              <a:spcBef>
                <a:spcPts val="0"/>
              </a:spcBef>
              <a:spcAft>
                <a:spcPts val="0"/>
              </a:spcAft>
              <a:defRPr/>
            </a:pPr>
            <a:r>
              <a:rPr lang="en-GB" b="1" dirty="0">
                <a:solidFill>
                  <a:srgbClr val="FF0000"/>
                </a:solidFill>
                <a:latin typeface="Arial" panose="020B0604020202020204" pitchFamily="34" charset="0"/>
                <a:cs typeface="Arial" panose="020B0604020202020204" pitchFamily="34" charset="0"/>
              </a:rPr>
              <a:t>Today,</a:t>
            </a:r>
            <a:r>
              <a:rPr lang="en-GB" dirty="0">
                <a:latin typeface="Arial" panose="020B0604020202020204" pitchFamily="34" charset="0"/>
                <a:cs typeface="Arial" panose="020B0604020202020204" pitchFamily="34" charset="0"/>
              </a:rPr>
              <a:t> I proved my intelligence even though I only received a simple education, when I fought for the right to put my name to my invention. </a:t>
            </a:r>
            <a:r>
              <a:rPr lang="en-GB" b="1" dirty="0">
                <a:solidFill>
                  <a:srgbClr val="FF0000"/>
                </a:solidFill>
                <a:latin typeface="Arial" panose="020B0604020202020204" pitchFamily="34" charset="0"/>
                <a:cs typeface="Arial" panose="020B0604020202020204" pitchFamily="34" charset="0"/>
              </a:rPr>
              <a:t>Early this morning</a:t>
            </a:r>
            <a:r>
              <a:rPr lang="en-GB" dirty="0">
                <a:latin typeface="Arial" panose="020B0604020202020204" pitchFamily="34" charset="0"/>
                <a:cs typeface="Arial" panose="020B0604020202020204" pitchFamily="34" charset="0"/>
              </a:rPr>
              <a:t>, I arrived at the courtroom to face the man who was determined to steal my ideas. </a:t>
            </a:r>
          </a:p>
        </p:txBody>
      </p:sp>
      <p:pic>
        <p:nvPicPr>
          <p:cNvPr id="5" name="Recorded Sound">
            <a:hlinkClick r:id="" action="ppaction://media"/>
            <a:extLst>
              <a:ext uri="{FF2B5EF4-FFF2-40B4-BE49-F238E27FC236}">
                <a16:creationId xmlns:a16="http://schemas.microsoft.com/office/drawing/2014/main" id="{5BB7461F-1E0B-412C-B4BB-13ED6DC46B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8186962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4747D-B677-4890-A22C-A4ECC035876B}"/>
              </a:ext>
            </a:extLst>
          </p:cNvPr>
          <p:cNvSpPr>
            <a:spLocks noGrp="1"/>
          </p:cNvSpPr>
          <p:nvPr>
            <p:ph type="title"/>
          </p:nvPr>
        </p:nvSpPr>
        <p:spPr/>
        <p:txBody>
          <a:bodyPr/>
          <a:lstStyle/>
          <a:p>
            <a:r>
              <a:rPr lang="en-GB" dirty="0"/>
              <a:t>Diary Writing must…</a:t>
            </a:r>
            <a:br>
              <a:rPr lang="en-GB" dirty="0"/>
            </a:br>
            <a:r>
              <a:rPr lang="en-GB" dirty="0"/>
              <a:t>be written in the </a:t>
            </a:r>
            <a:r>
              <a:rPr lang="en-GB" b="1" dirty="0">
                <a:solidFill>
                  <a:srgbClr val="0070C0"/>
                </a:solidFill>
              </a:rPr>
              <a:t>first person</a:t>
            </a:r>
          </a:p>
        </p:txBody>
      </p:sp>
      <p:sp>
        <p:nvSpPr>
          <p:cNvPr id="3" name="Content Placeholder 2">
            <a:extLst>
              <a:ext uri="{FF2B5EF4-FFF2-40B4-BE49-F238E27FC236}">
                <a16:creationId xmlns:a16="http://schemas.microsoft.com/office/drawing/2014/main" id="{B40D38FB-DD66-402C-8205-1CDB7BADB0C7}"/>
              </a:ext>
            </a:extLst>
          </p:cNvPr>
          <p:cNvSpPr>
            <a:spLocks noGrp="1"/>
          </p:cNvSpPr>
          <p:nvPr>
            <p:ph idx="1"/>
          </p:nvPr>
        </p:nvSpPr>
        <p:spPr/>
        <p:txBody>
          <a:bodyPr/>
          <a:lstStyle/>
          <a:p>
            <a:pPr eaLnBrk="1" hangingPunct="1">
              <a:lnSpc>
                <a:spcPct val="100000"/>
              </a:lnSpc>
              <a:spcBef>
                <a:spcPct val="0"/>
              </a:spcBef>
            </a:pPr>
            <a:r>
              <a:rPr lang="en-US" altLang="en-US" dirty="0">
                <a:solidFill>
                  <a:schemeClr val="tx1"/>
                </a:solidFill>
              </a:rPr>
              <a:t>This means including pronouns such as </a:t>
            </a:r>
            <a:r>
              <a:rPr lang="en-US" altLang="en-US" b="1" dirty="0">
                <a:solidFill>
                  <a:schemeClr val="tx1"/>
                </a:solidFill>
              </a:rPr>
              <a:t>‘I’, ‘my’, ‘we’ </a:t>
            </a:r>
            <a:r>
              <a:rPr lang="en-US" altLang="en-US" dirty="0">
                <a:solidFill>
                  <a:schemeClr val="tx1"/>
                </a:solidFill>
              </a:rPr>
              <a:t>and</a:t>
            </a:r>
            <a:r>
              <a:rPr lang="en-US" altLang="en-US" b="1" dirty="0">
                <a:solidFill>
                  <a:schemeClr val="tx1"/>
                </a:solidFill>
              </a:rPr>
              <a:t> ‘our’. </a:t>
            </a:r>
          </a:p>
          <a:p>
            <a:pPr eaLnBrk="1" hangingPunct="1">
              <a:lnSpc>
                <a:spcPct val="100000"/>
              </a:lnSpc>
              <a:spcBef>
                <a:spcPct val="0"/>
              </a:spcBef>
            </a:pPr>
            <a:endParaRPr lang="en-US" altLang="en-US" b="1" dirty="0">
              <a:solidFill>
                <a:schemeClr val="tx1"/>
              </a:solidFill>
            </a:endParaRPr>
          </a:p>
          <a:p>
            <a:pPr eaLnBrk="1" hangingPunct="1">
              <a:lnSpc>
                <a:spcPct val="100000"/>
              </a:lnSpc>
              <a:spcBef>
                <a:spcPct val="0"/>
              </a:spcBef>
            </a:pPr>
            <a:r>
              <a:rPr lang="en-US" altLang="en-US" dirty="0">
                <a:solidFill>
                  <a:schemeClr val="tx1"/>
                </a:solidFill>
              </a:rPr>
              <a:t>These words are special because they tell us the diary is being </a:t>
            </a:r>
            <a:br>
              <a:rPr lang="en-US" altLang="en-US" dirty="0">
                <a:solidFill>
                  <a:schemeClr val="tx1"/>
                </a:solidFill>
              </a:rPr>
            </a:br>
            <a:r>
              <a:rPr lang="en-US" altLang="en-US" dirty="0">
                <a:solidFill>
                  <a:schemeClr val="tx1"/>
                </a:solidFill>
              </a:rPr>
              <a:t>written </a:t>
            </a:r>
            <a:r>
              <a:rPr lang="en-US" altLang="en-US" b="1" dirty="0">
                <a:solidFill>
                  <a:schemeClr val="tx1"/>
                </a:solidFill>
              </a:rPr>
              <a:t>by</a:t>
            </a:r>
            <a:r>
              <a:rPr lang="en-US" altLang="en-US" dirty="0">
                <a:solidFill>
                  <a:schemeClr val="tx1"/>
                </a:solidFill>
              </a:rPr>
              <a:t> someone and they are talking about </a:t>
            </a:r>
            <a:r>
              <a:rPr lang="en-US" altLang="en-US" b="1" dirty="0">
                <a:solidFill>
                  <a:schemeClr val="tx1"/>
                </a:solidFill>
              </a:rPr>
              <a:t>themselves</a:t>
            </a:r>
            <a:r>
              <a:rPr lang="en-US" altLang="en-US" dirty="0">
                <a:solidFill>
                  <a:schemeClr val="tx1"/>
                </a:solidFill>
              </a:rPr>
              <a:t>.</a:t>
            </a:r>
          </a:p>
          <a:p>
            <a:pPr eaLnBrk="1" hangingPunct="1">
              <a:lnSpc>
                <a:spcPct val="100000"/>
              </a:lnSpc>
              <a:spcBef>
                <a:spcPct val="0"/>
              </a:spcBef>
            </a:pPr>
            <a:endParaRPr lang="en-US" altLang="en-US" dirty="0">
              <a:solidFill>
                <a:schemeClr val="tx1"/>
              </a:solidFill>
            </a:endParaRPr>
          </a:p>
          <a:p>
            <a:pPr eaLnBrk="1" hangingPunct="1">
              <a:lnSpc>
                <a:spcPct val="100000"/>
              </a:lnSpc>
              <a:spcBef>
                <a:spcPct val="0"/>
              </a:spcBef>
            </a:pPr>
            <a:r>
              <a:rPr lang="en-US" altLang="en-US" dirty="0">
                <a:solidFill>
                  <a:schemeClr val="tx1"/>
                </a:solidFill>
              </a:rPr>
              <a:t>Look at the next two examples. </a:t>
            </a:r>
            <a:br>
              <a:rPr lang="en-US" altLang="en-US" dirty="0">
                <a:solidFill>
                  <a:schemeClr val="tx1"/>
                </a:solidFill>
              </a:rPr>
            </a:br>
            <a:r>
              <a:rPr lang="en-US" altLang="en-US" dirty="0">
                <a:solidFill>
                  <a:schemeClr val="tx1"/>
                </a:solidFill>
              </a:rPr>
              <a:t>Which one uses the correct words to be written in the </a:t>
            </a:r>
            <a:r>
              <a:rPr lang="en-US" altLang="en-US" sz="3200" dirty="0">
                <a:solidFill>
                  <a:schemeClr val="tx1"/>
                </a:solidFill>
              </a:rPr>
              <a:t>‘</a:t>
            </a:r>
            <a:r>
              <a:rPr lang="en-US" altLang="en-US" sz="3200" b="1" dirty="0">
                <a:solidFill>
                  <a:schemeClr val="tx1"/>
                </a:solidFill>
              </a:rPr>
              <a:t>first person</a:t>
            </a:r>
            <a:r>
              <a:rPr lang="en-US" altLang="en-US" sz="3200" dirty="0">
                <a:solidFill>
                  <a:schemeClr val="tx1"/>
                </a:solidFill>
              </a:rPr>
              <a:t>’?</a:t>
            </a:r>
          </a:p>
          <a:p>
            <a:endParaRPr lang="en-GB" dirty="0"/>
          </a:p>
        </p:txBody>
      </p:sp>
      <p:pic>
        <p:nvPicPr>
          <p:cNvPr id="4" name="Recorded Sound">
            <a:hlinkClick r:id="" action="ppaction://media"/>
            <a:extLst>
              <a:ext uri="{FF2B5EF4-FFF2-40B4-BE49-F238E27FC236}">
                <a16:creationId xmlns:a16="http://schemas.microsoft.com/office/drawing/2014/main" id="{BAA1236E-73BC-4685-A39B-3D3DE3EF2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340178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694F15-F01E-463B-9755-045563C8DA08}"/>
              </a:ext>
            </a:extLst>
          </p:cNvPr>
          <p:cNvSpPr>
            <a:spLocks noChangeArrowheads="1"/>
          </p:cNvSpPr>
          <p:nvPr/>
        </p:nvSpPr>
        <p:spPr bwMode="auto">
          <a:xfrm>
            <a:off x="755649" y="1907640"/>
            <a:ext cx="10323682" cy="31085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buFontTx/>
              <a:buNone/>
            </a:pPr>
            <a:r>
              <a:rPr lang="en-GB" altLang="en-US" sz="2800" dirty="0">
                <a:solidFill>
                  <a:schemeClr val="tx1"/>
                </a:solidFill>
                <a:latin typeface="Arial" panose="020B0604020202020204" pitchFamily="34" charset="0"/>
                <a:cs typeface="Arial" panose="020B0604020202020204" pitchFamily="34" charset="0"/>
              </a:rPr>
              <a:t>As </a:t>
            </a:r>
            <a:r>
              <a:rPr lang="en-GB" altLang="en-US" sz="2800" b="1" dirty="0">
                <a:solidFill>
                  <a:schemeClr val="tx1"/>
                </a:solidFill>
                <a:latin typeface="Arial" panose="020B0604020202020204" pitchFamily="34" charset="0"/>
                <a:cs typeface="Arial" panose="020B0604020202020204" pitchFamily="34" charset="0"/>
              </a:rPr>
              <a:t>I</a:t>
            </a:r>
            <a:r>
              <a:rPr lang="en-GB" altLang="en-US" sz="2800" dirty="0">
                <a:solidFill>
                  <a:schemeClr val="tx1"/>
                </a:solidFill>
                <a:latin typeface="Arial" panose="020B0604020202020204" pitchFamily="34" charset="0"/>
                <a:cs typeface="Arial" panose="020B0604020202020204" pitchFamily="34" charset="0"/>
              </a:rPr>
              <a:t> have travelled to many different countries, </a:t>
            </a:r>
            <a:r>
              <a:rPr lang="en-GB" altLang="en-US" sz="2800" b="1" dirty="0">
                <a:solidFill>
                  <a:schemeClr val="tx1"/>
                </a:solidFill>
                <a:latin typeface="Arial" panose="020B0604020202020204" pitchFamily="34" charset="0"/>
                <a:cs typeface="Arial" panose="020B0604020202020204" pitchFamily="34" charset="0"/>
              </a:rPr>
              <a:t>I</a:t>
            </a:r>
            <a:r>
              <a:rPr lang="en-GB" altLang="en-US" sz="2800" dirty="0">
                <a:solidFill>
                  <a:schemeClr val="tx1"/>
                </a:solidFill>
                <a:latin typeface="Arial" panose="020B0604020202020204" pitchFamily="34" charset="0"/>
                <a:cs typeface="Arial" panose="020B0604020202020204" pitchFamily="34" charset="0"/>
              </a:rPr>
              <a:t> have discovered so many new facts about the people and places.</a:t>
            </a:r>
          </a:p>
          <a:p>
            <a:pPr eaLnBrk="1" hangingPunct="1">
              <a:lnSpc>
                <a:spcPct val="100000"/>
              </a:lnSpc>
              <a:spcBef>
                <a:spcPct val="0"/>
              </a:spcBef>
              <a:buFontTx/>
              <a:buNone/>
            </a:pPr>
            <a:r>
              <a:rPr lang="en-GB" altLang="en-US" sz="2800" dirty="0">
                <a:solidFill>
                  <a:schemeClr val="tx1"/>
                </a:solidFill>
                <a:latin typeface="Arial" panose="020B0604020202020204" pitchFamily="34" charset="0"/>
                <a:cs typeface="Arial" panose="020B0604020202020204" pitchFamily="34" charset="0"/>
              </a:rPr>
              <a:t> </a:t>
            </a:r>
          </a:p>
          <a:p>
            <a:pPr eaLnBrk="1" hangingPunct="1">
              <a:lnSpc>
                <a:spcPct val="100000"/>
              </a:lnSpc>
              <a:spcBef>
                <a:spcPct val="0"/>
              </a:spcBef>
              <a:buFontTx/>
              <a:buNone/>
            </a:pPr>
            <a:endParaRPr lang="en-GB" altLang="en-US" sz="28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GB" altLang="en-US" sz="28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GB" altLang="en-US" sz="2800" dirty="0">
                <a:solidFill>
                  <a:schemeClr val="tx1"/>
                </a:solidFill>
                <a:latin typeface="Arial" panose="020B0604020202020204" pitchFamily="34" charset="0"/>
                <a:cs typeface="Arial" panose="020B0604020202020204" pitchFamily="34" charset="0"/>
              </a:rPr>
              <a:t>As </a:t>
            </a:r>
            <a:r>
              <a:rPr lang="en-GB" altLang="en-US" sz="2800" b="1" dirty="0">
                <a:solidFill>
                  <a:schemeClr val="tx1"/>
                </a:solidFill>
                <a:latin typeface="Arial" panose="020B0604020202020204" pitchFamily="34" charset="0"/>
                <a:cs typeface="Arial" panose="020B0604020202020204" pitchFamily="34" charset="0"/>
              </a:rPr>
              <a:t>she</a:t>
            </a:r>
            <a:r>
              <a:rPr lang="en-GB" altLang="en-US" sz="2800" dirty="0">
                <a:solidFill>
                  <a:schemeClr val="tx1"/>
                </a:solidFill>
                <a:latin typeface="Arial" panose="020B0604020202020204" pitchFamily="34" charset="0"/>
                <a:cs typeface="Arial" panose="020B0604020202020204" pitchFamily="34" charset="0"/>
              </a:rPr>
              <a:t> has travelled to many different countries, </a:t>
            </a:r>
            <a:r>
              <a:rPr lang="en-GB" altLang="en-US" sz="2800" b="1" dirty="0">
                <a:solidFill>
                  <a:schemeClr val="tx1"/>
                </a:solidFill>
                <a:latin typeface="Arial" panose="020B0604020202020204" pitchFamily="34" charset="0"/>
                <a:cs typeface="Arial" panose="020B0604020202020204" pitchFamily="34" charset="0"/>
              </a:rPr>
              <a:t>she</a:t>
            </a:r>
            <a:r>
              <a:rPr lang="en-GB" altLang="en-US" sz="2800" dirty="0">
                <a:solidFill>
                  <a:schemeClr val="tx1"/>
                </a:solidFill>
                <a:latin typeface="Arial" panose="020B0604020202020204" pitchFamily="34" charset="0"/>
                <a:cs typeface="Arial" panose="020B0604020202020204" pitchFamily="34" charset="0"/>
              </a:rPr>
              <a:t> has discovered so many new facts about the people and the places. </a:t>
            </a:r>
          </a:p>
        </p:txBody>
      </p:sp>
      <p:sp>
        <p:nvSpPr>
          <p:cNvPr id="8" name="Rectangle 7">
            <a:extLst>
              <a:ext uri="{FF2B5EF4-FFF2-40B4-BE49-F238E27FC236}">
                <a16:creationId xmlns:a16="http://schemas.microsoft.com/office/drawing/2014/main" id="{8630DA1C-F30E-40EF-AD5D-1B1EDB7B3F4A}"/>
              </a:ext>
            </a:extLst>
          </p:cNvPr>
          <p:cNvSpPr/>
          <p:nvPr/>
        </p:nvSpPr>
        <p:spPr>
          <a:xfrm>
            <a:off x="755649" y="3046413"/>
            <a:ext cx="10107331" cy="400110"/>
          </a:xfrm>
          <a:prstGeom prst="rect">
            <a:avLst/>
          </a:prstGeom>
          <a:solidFill>
            <a:schemeClr val="accent5"/>
          </a:solidFill>
        </p:spPr>
        <p:txBody>
          <a:bodyPr wrap="square">
            <a:spAutoFit/>
          </a:bodyPr>
          <a:lstStyle/>
          <a:p>
            <a:pPr algn="ctr" eaLnBrk="1" fontAlgn="auto" hangingPunct="1">
              <a:spcBef>
                <a:spcPts val="0"/>
              </a:spcBef>
              <a:spcAft>
                <a:spcPts val="0"/>
              </a:spcAft>
              <a:defRPr/>
            </a:pPr>
            <a:r>
              <a:rPr lang="en-US" sz="2000" b="1" dirty="0">
                <a:solidFill>
                  <a:schemeClr val="bg1"/>
                </a:solidFill>
                <a:latin typeface="Arial" panose="020B0604020202020204" pitchFamily="34" charset="0"/>
                <a:cs typeface="Arial" panose="020B0604020202020204" pitchFamily="34" charset="0"/>
              </a:rPr>
              <a:t>First person</a:t>
            </a:r>
          </a:p>
        </p:txBody>
      </p:sp>
      <p:sp>
        <p:nvSpPr>
          <p:cNvPr id="9" name="Rectangle 8">
            <a:extLst>
              <a:ext uri="{FF2B5EF4-FFF2-40B4-BE49-F238E27FC236}">
                <a16:creationId xmlns:a16="http://schemas.microsoft.com/office/drawing/2014/main" id="{DD1759CB-CE7A-4FFA-AB65-89F62D5D773F}"/>
              </a:ext>
            </a:extLst>
          </p:cNvPr>
          <p:cNvSpPr/>
          <p:nvPr/>
        </p:nvSpPr>
        <p:spPr>
          <a:xfrm>
            <a:off x="755649" y="5321270"/>
            <a:ext cx="10107331" cy="400110"/>
          </a:xfrm>
          <a:prstGeom prst="rect">
            <a:avLst/>
          </a:prstGeom>
          <a:solidFill>
            <a:schemeClr val="accent4"/>
          </a:solidFill>
        </p:spPr>
        <p:txBody>
          <a:bodyPr wrap="square">
            <a:spAutoFit/>
          </a:bodyPr>
          <a:lstStyle/>
          <a:p>
            <a:pPr algn="ctr" eaLnBrk="1" fontAlgn="auto" hangingPunct="1">
              <a:spcBef>
                <a:spcPts val="0"/>
              </a:spcBef>
              <a:spcAft>
                <a:spcPts val="0"/>
              </a:spcAft>
              <a:defRPr/>
            </a:pPr>
            <a:r>
              <a:rPr lang="en-US" sz="2000" b="1" dirty="0">
                <a:solidFill>
                  <a:schemeClr val="bg1"/>
                </a:solidFill>
                <a:latin typeface="Arial" panose="020B0604020202020204" pitchFamily="34" charset="0"/>
                <a:cs typeface="Arial" panose="020B0604020202020204" pitchFamily="34" charset="0"/>
              </a:rPr>
              <a:t>Not first person</a:t>
            </a:r>
            <a:endParaRPr lang="en-GB" sz="20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2313AA4F-EF92-4D8E-A5B8-EC4E940CFB0F}"/>
              </a:ext>
            </a:extLst>
          </p:cNvPr>
          <p:cNvSpPr>
            <a:spLocks noGrp="1"/>
          </p:cNvSpPr>
          <p:nvPr>
            <p:ph type="title"/>
          </p:nvPr>
        </p:nvSpPr>
        <p:spPr>
          <a:xfrm>
            <a:off x="838200" y="365125"/>
            <a:ext cx="10515600" cy="1325563"/>
          </a:xfrm>
        </p:spPr>
        <p:txBody>
          <a:bodyPr/>
          <a:lstStyle/>
          <a:p>
            <a:r>
              <a:rPr lang="en-GB" dirty="0"/>
              <a:t>Diary Writing must…</a:t>
            </a:r>
            <a:br>
              <a:rPr lang="en-GB" dirty="0"/>
            </a:br>
            <a:r>
              <a:rPr lang="en-GB" dirty="0"/>
              <a:t>be written in the </a:t>
            </a:r>
            <a:r>
              <a:rPr lang="en-GB" b="1" dirty="0">
                <a:solidFill>
                  <a:srgbClr val="0070C0"/>
                </a:solidFill>
              </a:rPr>
              <a:t>first person</a:t>
            </a:r>
          </a:p>
        </p:txBody>
      </p:sp>
      <p:pic>
        <p:nvPicPr>
          <p:cNvPr id="2" name="Recorded Sound">
            <a:hlinkClick r:id="" action="ppaction://media"/>
            <a:extLst>
              <a:ext uri="{FF2B5EF4-FFF2-40B4-BE49-F238E27FC236}">
                <a16:creationId xmlns:a16="http://schemas.microsoft.com/office/drawing/2014/main" id="{2789815B-B2C1-4446-B33C-1AED25979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300049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0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a:extLst>
              <a:ext uri="{FF2B5EF4-FFF2-40B4-BE49-F238E27FC236}">
                <a16:creationId xmlns:a16="http://schemas.microsoft.com/office/drawing/2014/main" id="{FFDC9180-0DEF-4DCD-9DAE-7DACA60E4AF2}"/>
              </a:ext>
            </a:extLst>
          </p:cNvPr>
          <p:cNvSpPr txBox="1">
            <a:spLocks/>
          </p:cNvSpPr>
          <p:nvPr/>
        </p:nvSpPr>
        <p:spPr>
          <a:xfrm>
            <a:off x="457198" y="478895"/>
            <a:ext cx="8220075" cy="9943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5400">
                <a:latin typeface="Arial" panose="020B0604020202020204" pitchFamily="34" charset="0"/>
                <a:cs typeface="Arial" panose="020B0604020202020204" pitchFamily="34" charset="0"/>
              </a:rPr>
              <a:t>Diary Writing Must…</a:t>
            </a:r>
            <a:endParaRPr lang="en-GB" sz="5400" dirty="0">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E8781385-D1AE-4E53-8C0F-23494CB0937A}"/>
              </a:ext>
            </a:extLst>
          </p:cNvPr>
          <p:cNvSpPr>
            <a:spLocks noChangeArrowheads="1"/>
          </p:cNvSpPr>
          <p:nvPr/>
        </p:nvSpPr>
        <p:spPr bwMode="auto">
          <a:xfrm>
            <a:off x="755649" y="1177925"/>
            <a:ext cx="107764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eaLnBrk="1" hangingPunct="1">
              <a:lnSpc>
                <a:spcPct val="100000"/>
              </a:lnSpc>
              <a:spcBef>
                <a:spcPct val="0"/>
              </a:spcBef>
              <a:buFontTx/>
              <a:buNone/>
            </a:pPr>
            <a:r>
              <a:rPr lang="en-GB" altLang="en-US" sz="4400" b="1" dirty="0">
                <a:solidFill>
                  <a:schemeClr val="tx1"/>
                </a:solidFill>
                <a:latin typeface="Arial" panose="020B0604020202020204" pitchFamily="34" charset="0"/>
                <a:cs typeface="Arial" panose="020B0604020202020204" pitchFamily="34" charset="0"/>
              </a:rPr>
              <a:t>use </a:t>
            </a:r>
            <a:r>
              <a:rPr lang="en-GB" altLang="en-US" sz="4400" b="1" dirty="0">
                <a:solidFill>
                  <a:srgbClr val="FF0000"/>
                </a:solidFill>
                <a:latin typeface="Arial" panose="020B0604020202020204" pitchFamily="34" charset="0"/>
                <a:cs typeface="Arial" panose="020B0604020202020204" pitchFamily="34" charset="0"/>
              </a:rPr>
              <a:t>past tense </a:t>
            </a:r>
            <a:r>
              <a:rPr lang="en-GB" altLang="en-US" sz="4400" b="1" dirty="0">
                <a:solidFill>
                  <a:schemeClr val="tx1"/>
                </a:solidFill>
                <a:latin typeface="Arial" panose="020B0604020202020204" pitchFamily="34" charset="0"/>
                <a:cs typeface="Arial" panose="020B0604020202020204" pitchFamily="34" charset="0"/>
              </a:rPr>
              <a:t>for the main events.</a:t>
            </a:r>
          </a:p>
        </p:txBody>
      </p:sp>
      <p:sp>
        <p:nvSpPr>
          <p:cNvPr id="7" name="Rectangle 6">
            <a:extLst>
              <a:ext uri="{FF2B5EF4-FFF2-40B4-BE49-F238E27FC236}">
                <a16:creationId xmlns:a16="http://schemas.microsoft.com/office/drawing/2014/main" id="{81E61DC7-2F57-4DB0-A644-7F7469361F47}"/>
              </a:ext>
            </a:extLst>
          </p:cNvPr>
          <p:cNvSpPr>
            <a:spLocks noChangeArrowheads="1"/>
          </p:cNvSpPr>
          <p:nvPr/>
        </p:nvSpPr>
        <p:spPr bwMode="auto">
          <a:xfrm>
            <a:off x="1681454" y="2646396"/>
            <a:ext cx="9850638"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pPr>
            <a:r>
              <a:rPr lang="en-GB" altLang="en-US" sz="3200" dirty="0">
                <a:solidFill>
                  <a:schemeClr val="tx1"/>
                </a:solidFill>
                <a:latin typeface="Arial" panose="020B0604020202020204" pitchFamily="34" charset="0"/>
                <a:cs typeface="Arial" panose="020B0604020202020204" pitchFamily="34" charset="0"/>
              </a:rPr>
              <a:t>Diaries are usually written about an event that has already occurred so should be written in the </a:t>
            </a:r>
            <a:r>
              <a:rPr lang="en-GB" altLang="en-US" sz="3200" b="1" dirty="0">
                <a:solidFill>
                  <a:schemeClr val="tx1"/>
                </a:solidFill>
                <a:latin typeface="Arial" panose="020B0604020202020204" pitchFamily="34" charset="0"/>
                <a:cs typeface="Arial" panose="020B0604020202020204" pitchFamily="34" charset="0"/>
              </a:rPr>
              <a:t>past tense</a:t>
            </a:r>
            <a:r>
              <a:rPr lang="en-GB" altLang="en-US" sz="3200" dirty="0">
                <a:solidFill>
                  <a:schemeClr val="tx1"/>
                </a:solidFill>
                <a:latin typeface="Arial" panose="020B0604020202020204" pitchFamily="34" charset="0"/>
                <a:cs typeface="Arial" panose="020B0604020202020204" pitchFamily="34" charset="0"/>
              </a:rPr>
              <a:t>.</a:t>
            </a:r>
          </a:p>
          <a:p>
            <a:pPr eaLnBrk="1" hangingPunct="1">
              <a:lnSpc>
                <a:spcPct val="100000"/>
              </a:lnSpc>
              <a:spcBef>
                <a:spcPct val="0"/>
              </a:spcBef>
            </a:pPr>
            <a:endParaRPr lang="en-GB" altLang="en-US" sz="3200" dirty="0">
              <a:solidFill>
                <a:schemeClr val="tx1"/>
              </a:solidFill>
              <a:latin typeface="Arial" panose="020B0604020202020204" pitchFamily="34" charset="0"/>
              <a:cs typeface="Arial" panose="020B0604020202020204" pitchFamily="34" charset="0"/>
            </a:endParaRPr>
          </a:p>
          <a:p>
            <a:pPr eaLnBrk="1" hangingPunct="1">
              <a:lnSpc>
                <a:spcPct val="100000"/>
              </a:lnSpc>
              <a:spcBef>
                <a:spcPct val="0"/>
              </a:spcBef>
            </a:pPr>
            <a:r>
              <a:rPr lang="en-GB" altLang="en-US" sz="3200" dirty="0">
                <a:solidFill>
                  <a:schemeClr val="tx1"/>
                </a:solidFill>
                <a:latin typeface="Arial" panose="020B0604020202020204" pitchFamily="34" charset="0"/>
                <a:cs typeface="Arial" panose="020B0604020202020204" pitchFamily="34" charset="0"/>
              </a:rPr>
              <a:t>Which of these examples is written in past tense?</a:t>
            </a:r>
          </a:p>
        </p:txBody>
      </p:sp>
      <p:pic>
        <p:nvPicPr>
          <p:cNvPr id="2" name="Recorded Sound">
            <a:hlinkClick r:id="" action="ppaction://media"/>
            <a:extLst>
              <a:ext uri="{FF2B5EF4-FFF2-40B4-BE49-F238E27FC236}">
                <a16:creationId xmlns:a16="http://schemas.microsoft.com/office/drawing/2014/main" id="{6E2E3E85-987E-4F02-9777-B7E659E7B6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2941669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8" fill="hold"/>
                                        <p:tgtEl>
                                          <p:spTgt spid="2"/>
                                        </p:tgtEl>
                                      </p:cBhvr>
                                    </p:cmd>
                                  </p:childTnLst>
                                </p:cTn>
                              </p:par>
                              <p:par>
                                <p:cTn id="7" presetID="10" presetClass="entr" presetSubtype="0" fill="hold" grpId="0" nodeType="withEffect">
                                  <p:stCondLst>
                                    <p:cond delay="4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502F52-B11B-436E-854A-2D349535D4F0}"/>
              </a:ext>
            </a:extLst>
          </p:cNvPr>
          <p:cNvSpPr>
            <a:spLocks noChangeArrowheads="1"/>
          </p:cNvSpPr>
          <p:nvPr/>
        </p:nvSpPr>
        <p:spPr bwMode="auto">
          <a:xfrm>
            <a:off x="836613" y="2121247"/>
            <a:ext cx="105997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buFontTx/>
              <a:buNone/>
            </a:pPr>
            <a:r>
              <a:rPr lang="en-GB" altLang="en-US" sz="3200" dirty="0">
                <a:solidFill>
                  <a:schemeClr val="tx1"/>
                </a:solidFill>
                <a:latin typeface="Arial" panose="020B0604020202020204" pitchFamily="34" charset="0"/>
                <a:cs typeface="Arial" panose="020B0604020202020204" pitchFamily="34" charset="0"/>
              </a:rPr>
              <a:t>As a child, I learnt how to swim. I swam from one end of the pool to the other. I really enjoyed it, it was great fun!</a:t>
            </a:r>
          </a:p>
        </p:txBody>
      </p:sp>
      <p:sp>
        <p:nvSpPr>
          <p:cNvPr id="3" name="Title 20">
            <a:extLst>
              <a:ext uri="{FF2B5EF4-FFF2-40B4-BE49-F238E27FC236}">
                <a16:creationId xmlns:a16="http://schemas.microsoft.com/office/drawing/2014/main" id="{D4CB1CD9-40C4-4565-AADB-FE866232E80B}"/>
              </a:ext>
            </a:extLst>
          </p:cNvPr>
          <p:cNvSpPr txBox="1">
            <a:spLocks/>
          </p:cNvSpPr>
          <p:nvPr/>
        </p:nvSpPr>
        <p:spPr>
          <a:xfrm>
            <a:off x="457198" y="478895"/>
            <a:ext cx="8220075" cy="994306"/>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5400">
                <a:latin typeface="Arial" panose="020B0604020202020204" pitchFamily="34" charset="0"/>
                <a:cs typeface="Arial" panose="020B0604020202020204" pitchFamily="34" charset="0"/>
              </a:rPr>
              <a:t>Diary Writing Must…</a:t>
            </a:r>
            <a:endParaRPr lang="en-GB" sz="5400"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1F047CFA-2A3B-4B97-8EA8-1C79645EF714}"/>
              </a:ext>
            </a:extLst>
          </p:cNvPr>
          <p:cNvSpPr>
            <a:spLocks noChangeArrowheads="1"/>
          </p:cNvSpPr>
          <p:nvPr/>
        </p:nvSpPr>
        <p:spPr bwMode="auto">
          <a:xfrm>
            <a:off x="755650" y="1177925"/>
            <a:ext cx="98975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eaLnBrk="1" hangingPunct="1">
              <a:lnSpc>
                <a:spcPct val="100000"/>
              </a:lnSpc>
              <a:spcBef>
                <a:spcPct val="0"/>
              </a:spcBef>
              <a:buFontTx/>
              <a:buNone/>
            </a:pPr>
            <a:r>
              <a:rPr lang="en-GB" altLang="en-US" sz="4400" b="1" dirty="0">
                <a:solidFill>
                  <a:schemeClr val="tx1"/>
                </a:solidFill>
                <a:latin typeface="Arial" panose="020B0604020202020204" pitchFamily="34" charset="0"/>
                <a:cs typeface="Arial" panose="020B0604020202020204" pitchFamily="34" charset="0"/>
              </a:rPr>
              <a:t>use </a:t>
            </a:r>
            <a:r>
              <a:rPr lang="en-GB" altLang="en-US" sz="4400" b="1" dirty="0">
                <a:solidFill>
                  <a:srgbClr val="FF0000"/>
                </a:solidFill>
                <a:latin typeface="Arial" panose="020B0604020202020204" pitchFamily="34" charset="0"/>
                <a:cs typeface="Arial" panose="020B0604020202020204" pitchFamily="34" charset="0"/>
              </a:rPr>
              <a:t>past tense </a:t>
            </a:r>
            <a:r>
              <a:rPr lang="en-GB" altLang="en-US" sz="4400" b="1" dirty="0">
                <a:solidFill>
                  <a:schemeClr val="tx1"/>
                </a:solidFill>
                <a:latin typeface="Arial" panose="020B0604020202020204" pitchFamily="34" charset="0"/>
                <a:cs typeface="Arial" panose="020B0604020202020204" pitchFamily="34" charset="0"/>
              </a:rPr>
              <a:t>for the main events.</a:t>
            </a:r>
          </a:p>
        </p:txBody>
      </p:sp>
      <p:sp>
        <p:nvSpPr>
          <p:cNvPr id="5" name="Rectangle 4">
            <a:extLst>
              <a:ext uri="{FF2B5EF4-FFF2-40B4-BE49-F238E27FC236}">
                <a16:creationId xmlns:a16="http://schemas.microsoft.com/office/drawing/2014/main" id="{9524B447-EB07-4AE3-86D1-9EBAB6BB750C}"/>
              </a:ext>
            </a:extLst>
          </p:cNvPr>
          <p:cNvSpPr/>
          <p:nvPr/>
        </p:nvSpPr>
        <p:spPr>
          <a:xfrm>
            <a:off x="3875087" y="3298281"/>
            <a:ext cx="7480300" cy="584775"/>
          </a:xfrm>
          <a:prstGeom prst="rect">
            <a:avLst/>
          </a:prstGeom>
          <a:solidFill>
            <a:schemeClr val="accent6"/>
          </a:solidFill>
        </p:spPr>
        <p:txBody>
          <a:bodyPr>
            <a:spAutoFit/>
          </a:bodyPr>
          <a:lstStyle/>
          <a:p>
            <a:pPr algn="ctr" eaLnBrk="1" fontAlgn="auto" hangingPunct="1">
              <a:spcBef>
                <a:spcPts val="0"/>
              </a:spcBef>
              <a:spcAft>
                <a:spcPts val="0"/>
              </a:spcAft>
              <a:defRPr/>
            </a:pPr>
            <a:r>
              <a:rPr lang="en-GB" sz="3200" b="1" dirty="0">
                <a:solidFill>
                  <a:schemeClr val="bg1"/>
                </a:solidFill>
                <a:latin typeface="Arial" panose="020B0604020202020204" pitchFamily="34" charset="0"/>
                <a:cs typeface="Arial" panose="020B0604020202020204" pitchFamily="34" charset="0"/>
              </a:rPr>
              <a:t>Past tense</a:t>
            </a:r>
            <a:endParaRPr lang="en-US" sz="32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31D352C-CF73-47F4-BAA8-DDAFF2AF74FE}"/>
              </a:ext>
            </a:extLst>
          </p:cNvPr>
          <p:cNvSpPr>
            <a:spLocks noChangeArrowheads="1"/>
          </p:cNvSpPr>
          <p:nvPr/>
        </p:nvSpPr>
        <p:spPr bwMode="auto">
          <a:xfrm>
            <a:off x="3875087" y="5832577"/>
            <a:ext cx="7480300" cy="584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a:lnSpc>
                <a:spcPct val="100000"/>
              </a:lnSpc>
              <a:spcBef>
                <a:spcPct val="0"/>
              </a:spcBef>
              <a:buFontTx/>
              <a:buNone/>
            </a:pPr>
            <a:r>
              <a:rPr lang="en-GB" altLang="en-US" sz="3200" b="1">
                <a:solidFill>
                  <a:schemeClr val="bg1"/>
                </a:solidFill>
                <a:latin typeface="Arial" panose="020B0604020202020204" pitchFamily="34" charset="0"/>
                <a:cs typeface="Arial" panose="020B0604020202020204" pitchFamily="34" charset="0"/>
              </a:rPr>
              <a:t>Present tense</a:t>
            </a:r>
            <a:endParaRPr lang="en-US" altLang="en-US" sz="3200" b="1">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8118F7A-DB87-4984-AFB8-C933AFB902D3}"/>
              </a:ext>
            </a:extLst>
          </p:cNvPr>
          <p:cNvSpPr>
            <a:spLocks noChangeArrowheads="1"/>
          </p:cNvSpPr>
          <p:nvPr/>
        </p:nvSpPr>
        <p:spPr bwMode="auto">
          <a:xfrm>
            <a:off x="836613" y="4123208"/>
            <a:ext cx="10390295" cy="156966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buFontTx/>
              <a:buNone/>
            </a:pPr>
            <a:r>
              <a:rPr lang="en-GB" altLang="en-US" sz="3200" dirty="0">
                <a:solidFill>
                  <a:schemeClr val="tx1"/>
                </a:solidFill>
                <a:latin typeface="Arial" panose="020B0604020202020204" pitchFamily="34" charset="0"/>
                <a:cs typeface="Arial" panose="020B0604020202020204" pitchFamily="34" charset="0"/>
              </a:rPr>
              <a:t>As a child I am learning how to swim. I am swimming from one end of the pool to the other. I am really enjoying it, it is great fun!</a:t>
            </a:r>
          </a:p>
        </p:txBody>
      </p:sp>
      <p:pic>
        <p:nvPicPr>
          <p:cNvPr id="7" name="Recorded Sound">
            <a:hlinkClick r:id="" action="ppaction://media"/>
            <a:extLst>
              <a:ext uri="{FF2B5EF4-FFF2-40B4-BE49-F238E27FC236}">
                <a16:creationId xmlns:a16="http://schemas.microsoft.com/office/drawing/2014/main" id="{195F7B31-8C95-4AC3-B932-7290C99F0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2373443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2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0">
            <a:extLst>
              <a:ext uri="{FF2B5EF4-FFF2-40B4-BE49-F238E27FC236}">
                <a16:creationId xmlns:a16="http://schemas.microsoft.com/office/drawing/2014/main" id="{09095759-3B2D-45B6-A9FC-F4C74A7C5B78}"/>
              </a:ext>
            </a:extLst>
          </p:cNvPr>
          <p:cNvSpPr txBox="1">
            <a:spLocks/>
          </p:cNvSpPr>
          <p:nvPr/>
        </p:nvSpPr>
        <p:spPr>
          <a:xfrm>
            <a:off x="457198" y="478895"/>
            <a:ext cx="11357163" cy="994306"/>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a:latin typeface="Arial" panose="020B0604020202020204" pitchFamily="34" charset="0"/>
                <a:cs typeface="Arial" panose="020B0604020202020204" pitchFamily="34" charset="0"/>
              </a:rPr>
              <a:t>Diary Writing Must…</a:t>
            </a:r>
            <a:endParaRPr lang="en-GB" sz="4000" dirty="0">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C370CDEA-76C1-4039-8D4F-6BAF8B821462}"/>
              </a:ext>
            </a:extLst>
          </p:cNvPr>
          <p:cNvSpPr>
            <a:spLocks noChangeArrowheads="1"/>
          </p:cNvSpPr>
          <p:nvPr/>
        </p:nvSpPr>
        <p:spPr bwMode="auto">
          <a:xfrm>
            <a:off x="755650" y="1177925"/>
            <a:ext cx="10545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gn="ctr" eaLnBrk="1" hangingPunct="1">
              <a:lnSpc>
                <a:spcPct val="100000"/>
              </a:lnSpc>
              <a:spcBef>
                <a:spcPct val="0"/>
              </a:spcBef>
              <a:buFontTx/>
              <a:buNone/>
            </a:pPr>
            <a:r>
              <a:rPr lang="en-GB" altLang="en-US" sz="3200" b="1" dirty="0">
                <a:solidFill>
                  <a:schemeClr val="tx1"/>
                </a:solidFill>
                <a:latin typeface="Arial" panose="020B0604020202020204" pitchFamily="34" charset="0"/>
                <a:cs typeface="Arial" panose="020B0604020202020204" pitchFamily="34" charset="0"/>
              </a:rPr>
              <a:t>tell events in </a:t>
            </a:r>
            <a:r>
              <a:rPr lang="en-GB" altLang="en-US" sz="3200" b="1" dirty="0">
                <a:solidFill>
                  <a:srgbClr val="7030A0"/>
                </a:solidFill>
                <a:latin typeface="Arial" panose="020B0604020202020204" pitchFamily="34" charset="0"/>
                <a:cs typeface="Arial" panose="020B0604020202020204" pitchFamily="34" charset="0"/>
              </a:rPr>
              <a:t>chronological order</a:t>
            </a:r>
            <a:r>
              <a:rPr lang="en-GB" altLang="en-US" sz="3200" b="1" dirty="0">
                <a:solidFill>
                  <a:schemeClr val="tx1"/>
                </a:solidFill>
                <a:latin typeface="Arial" panose="020B0604020202020204" pitchFamily="34" charset="0"/>
                <a:cs typeface="Arial" panose="020B0604020202020204" pitchFamily="34" charset="0"/>
              </a:rPr>
              <a:t>.</a:t>
            </a:r>
          </a:p>
        </p:txBody>
      </p:sp>
      <p:sp>
        <p:nvSpPr>
          <p:cNvPr id="5" name="Rectangle 5">
            <a:extLst>
              <a:ext uri="{FF2B5EF4-FFF2-40B4-BE49-F238E27FC236}">
                <a16:creationId xmlns:a16="http://schemas.microsoft.com/office/drawing/2014/main" id="{A51A3327-57D7-49E1-AE73-5CC2DAA24479}"/>
              </a:ext>
            </a:extLst>
          </p:cNvPr>
          <p:cNvSpPr>
            <a:spLocks noChangeArrowheads="1"/>
          </p:cNvSpPr>
          <p:nvPr/>
        </p:nvSpPr>
        <p:spPr bwMode="auto">
          <a:xfrm>
            <a:off x="755650" y="1800225"/>
            <a:ext cx="10545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In a diary we usually write about the events of our day in the order they happened.</a:t>
            </a:r>
          </a:p>
          <a:p>
            <a:pPr eaLnBrk="1" hangingPunct="1">
              <a:lnSpc>
                <a:spcPct val="100000"/>
              </a:lnSpc>
              <a:spcBef>
                <a:spcPct val="0"/>
              </a:spcBef>
            </a:pPr>
            <a:r>
              <a:rPr lang="en-GB" altLang="en-US" b="1" dirty="0">
                <a:solidFill>
                  <a:srgbClr val="FF0000"/>
                </a:solidFill>
                <a:latin typeface="Arial" panose="020B0604020202020204" pitchFamily="34" charset="0"/>
                <a:cs typeface="Arial" panose="020B0604020202020204" pitchFamily="34" charset="0"/>
              </a:rPr>
              <a:t>We only include the most important or interesting events.</a:t>
            </a:r>
          </a:p>
          <a:p>
            <a:pPr eaLnBrk="1" hangingPunct="1">
              <a:lnSpc>
                <a:spcPct val="100000"/>
              </a:lnSpc>
              <a:spcBef>
                <a:spcPct val="0"/>
              </a:spcBef>
            </a:pPr>
            <a:r>
              <a:rPr lang="en-GB" altLang="en-US" dirty="0">
                <a:solidFill>
                  <a:schemeClr val="tx1"/>
                </a:solidFill>
                <a:latin typeface="Arial" panose="020B0604020202020204" pitchFamily="34" charset="0"/>
                <a:cs typeface="Arial" panose="020B0604020202020204" pitchFamily="34" charset="0"/>
              </a:rPr>
              <a:t>Which of these events would you include in a diary?</a:t>
            </a:r>
          </a:p>
        </p:txBody>
      </p:sp>
      <p:sp>
        <p:nvSpPr>
          <p:cNvPr id="6" name="Rectangle 5">
            <a:extLst>
              <a:ext uri="{FF2B5EF4-FFF2-40B4-BE49-F238E27FC236}">
                <a16:creationId xmlns:a16="http://schemas.microsoft.com/office/drawing/2014/main" id="{A6806E3F-F8A1-4901-8476-6E1E8C951C8B}"/>
              </a:ext>
            </a:extLst>
          </p:cNvPr>
          <p:cNvSpPr/>
          <p:nvPr/>
        </p:nvSpPr>
        <p:spPr>
          <a:xfrm>
            <a:off x="755650" y="2960688"/>
            <a:ext cx="10545624" cy="40481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a:solidFill>
                  <a:schemeClr val="tx1"/>
                </a:solidFill>
                <a:latin typeface="Arial" panose="020B0604020202020204" pitchFamily="34" charset="0"/>
                <a:cs typeface="Arial" panose="020B0604020202020204" pitchFamily="34" charset="0"/>
              </a:rPr>
              <a:t>I ate breakfast. </a:t>
            </a:r>
          </a:p>
        </p:txBody>
      </p:sp>
      <p:sp>
        <p:nvSpPr>
          <p:cNvPr id="7" name="Rectangle 6">
            <a:extLst>
              <a:ext uri="{FF2B5EF4-FFF2-40B4-BE49-F238E27FC236}">
                <a16:creationId xmlns:a16="http://schemas.microsoft.com/office/drawing/2014/main" id="{EAE55E09-0A2F-468B-9815-624FB46EFADB}"/>
              </a:ext>
            </a:extLst>
          </p:cNvPr>
          <p:cNvSpPr/>
          <p:nvPr/>
        </p:nvSpPr>
        <p:spPr>
          <a:xfrm>
            <a:off x="755650" y="3459163"/>
            <a:ext cx="10545624" cy="40481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latin typeface="Arial" panose="020B0604020202020204" pitchFamily="34" charset="0"/>
                <a:cs typeface="Arial" panose="020B0604020202020204" pitchFamily="34" charset="0"/>
              </a:rPr>
              <a:t>We boarded the largest ship in the dock. </a:t>
            </a:r>
          </a:p>
        </p:txBody>
      </p:sp>
      <p:sp>
        <p:nvSpPr>
          <p:cNvPr id="8" name="Rectangle 7">
            <a:extLst>
              <a:ext uri="{FF2B5EF4-FFF2-40B4-BE49-F238E27FC236}">
                <a16:creationId xmlns:a16="http://schemas.microsoft.com/office/drawing/2014/main" id="{C1962099-EE8C-4C4C-9C39-6BFA0445EC0B}"/>
              </a:ext>
            </a:extLst>
          </p:cNvPr>
          <p:cNvSpPr/>
          <p:nvPr/>
        </p:nvSpPr>
        <p:spPr>
          <a:xfrm>
            <a:off x="755650" y="3957638"/>
            <a:ext cx="10545624" cy="40481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latin typeface="Arial" panose="020B0604020202020204" pitchFamily="34" charset="0"/>
                <a:cs typeface="Arial" panose="020B0604020202020204" pitchFamily="34" charset="0"/>
              </a:rPr>
              <a:t>The seas were choppy as we left the harbour.</a:t>
            </a:r>
          </a:p>
        </p:txBody>
      </p:sp>
      <p:sp>
        <p:nvSpPr>
          <p:cNvPr id="9" name="Rectangle 8">
            <a:extLst>
              <a:ext uri="{FF2B5EF4-FFF2-40B4-BE49-F238E27FC236}">
                <a16:creationId xmlns:a16="http://schemas.microsoft.com/office/drawing/2014/main" id="{D2FE6FDF-8130-4F64-9993-D13A2026095D}"/>
              </a:ext>
            </a:extLst>
          </p:cNvPr>
          <p:cNvSpPr/>
          <p:nvPr/>
        </p:nvSpPr>
        <p:spPr>
          <a:xfrm>
            <a:off x="755650" y="4456113"/>
            <a:ext cx="10545624" cy="40481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latin typeface="Arial" panose="020B0604020202020204" pitchFamily="34" charset="0"/>
                <a:cs typeface="Arial" panose="020B0604020202020204" pitchFamily="34" charset="0"/>
              </a:rPr>
              <a:t>We had to wear lifejackets to keep us safe. </a:t>
            </a:r>
          </a:p>
        </p:txBody>
      </p:sp>
      <p:sp>
        <p:nvSpPr>
          <p:cNvPr id="10" name="Rectangle 9">
            <a:extLst>
              <a:ext uri="{FF2B5EF4-FFF2-40B4-BE49-F238E27FC236}">
                <a16:creationId xmlns:a16="http://schemas.microsoft.com/office/drawing/2014/main" id="{A2956714-B852-414A-AF67-6DBACB424542}"/>
              </a:ext>
            </a:extLst>
          </p:cNvPr>
          <p:cNvSpPr/>
          <p:nvPr/>
        </p:nvSpPr>
        <p:spPr>
          <a:xfrm>
            <a:off x="755650" y="4954588"/>
            <a:ext cx="10545624" cy="404812"/>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tx1"/>
                </a:solidFill>
                <a:latin typeface="Arial" panose="020B0604020202020204" pitchFamily="34" charset="0"/>
                <a:cs typeface="Arial" panose="020B0604020202020204" pitchFamily="34" charset="0"/>
              </a:rPr>
              <a:t>I looked at the water. </a:t>
            </a:r>
          </a:p>
        </p:txBody>
      </p:sp>
      <p:sp>
        <p:nvSpPr>
          <p:cNvPr id="11" name="Rectangle 10">
            <a:extLst>
              <a:ext uri="{FF2B5EF4-FFF2-40B4-BE49-F238E27FC236}">
                <a16:creationId xmlns:a16="http://schemas.microsoft.com/office/drawing/2014/main" id="{3AE39E6C-E45B-411E-B3FA-8EA6F594CCF3}"/>
              </a:ext>
            </a:extLst>
          </p:cNvPr>
          <p:cNvSpPr/>
          <p:nvPr/>
        </p:nvSpPr>
        <p:spPr>
          <a:xfrm>
            <a:off x="755650" y="5451475"/>
            <a:ext cx="10545624" cy="6413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b="1" dirty="0">
                <a:solidFill>
                  <a:srgbClr val="FF0000"/>
                </a:solidFill>
                <a:latin typeface="Arial" panose="020B0604020202020204" pitchFamily="34" charset="0"/>
                <a:cs typeface="Arial" panose="020B0604020202020204" pitchFamily="34" charset="0"/>
              </a:rPr>
              <a:t>You might choose to include information about breakfast </a:t>
            </a:r>
            <a:br>
              <a:rPr lang="en-GB" sz="2800" b="1" dirty="0">
                <a:solidFill>
                  <a:srgbClr val="FF0000"/>
                </a:solidFill>
                <a:latin typeface="Arial" panose="020B0604020202020204" pitchFamily="34" charset="0"/>
                <a:cs typeface="Arial" panose="020B0604020202020204" pitchFamily="34" charset="0"/>
              </a:rPr>
            </a:br>
            <a:r>
              <a:rPr lang="en-GB" sz="2800" b="1" dirty="0">
                <a:solidFill>
                  <a:srgbClr val="FF0000"/>
                </a:solidFill>
                <a:latin typeface="Arial" panose="020B0604020202020204" pitchFamily="34" charset="0"/>
                <a:cs typeface="Arial" panose="020B0604020202020204" pitchFamily="34" charset="0"/>
              </a:rPr>
              <a:t>and looking at the water if it is relevant or unusual.</a:t>
            </a:r>
          </a:p>
        </p:txBody>
      </p:sp>
      <p:pic>
        <p:nvPicPr>
          <p:cNvPr id="12" name="Picture 11">
            <a:extLst>
              <a:ext uri="{FF2B5EF4-FFF2-40B4-BE49-F238E27FC236}">
                <a16:creationId xmlns:a16="http://schemas.microsoft.com/office/drawing/2014/main" id="{5AAADA38-053B-4F2B-995E-1A153D5D438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116253" y="2900362"/>
            <a:ext cx="557111"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3EC4789-E2E6-482A-A0B5-9125BE3F6A9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486264" y="3240087"/>
            <a:ext cx="6514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D37C5EA-3138-4D6D-836C-4292D1B95B0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687878" y="3757612"/>
            <a:ext cx="651424"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2E928AA-1E85-473F-8EE5-5D316E84869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476739" y="4275137"/>
            <a:ext cx="6514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B73CD1FF-CBBF-490E-9DF3-2407AD318F8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519478" y="4913312"/>
            <a:ext cx="557111"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a:extLst>
              <a:ext uri="{FF2B5EF4-FFF2-40B4-BE49-F238E27FC236}">
                <a16:creationId xmlns:a16="http://schemas.microsoft.com/office/drawing/2014/main" id="{37E1E025-D003-482D-BC45-59595D289A1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pic>
        <p:nvPicPr>
          <p:cNvPr id="17" name="Recorded Sound">
            <a:hlinkClick r:id="" action="ppaction://media"/>
            <a:extLst>
              <a:ext uri="{FF2B5EF4-FFF2-40B4-BE49-F238E27FC236}">
                <a16:creationId xmlns:a16="http://schemas.microsoft.com/office/drawing/2014/main" id="{38704B21-3C07-4B8E-AC12-18B59BED056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851525" y="3184525"/>
            <a:ext cx="487363" cy="487363"/>
          </a:xfrm>
          <a:prstGeom prst="rect">
            <a:avLst/>
          </a:prstGeom>
        </p:spPr>
      </p:pic>
      <p:pic>
        <p:nvPicPr>
          <p:cNvPr id="18" name="Recorded Sound">
            <a:hlinkClick r:id="" action="ppaction://media"/>
            <a:extLst>
              <a:ext uri="{FF2B5EF4-FFF2-40B4-BE49-F238E27FC236}">
                <a16:creationId xmlns:a16="http://schemas.microsoft.com/office/drawing/2014/main" id="{C41495A6-7EFF-40DD-A55A-66073540389E}"/>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851525" y="3184525"/>
            <a:ext cx="487363" cy="487363"/>
          </a:xfrm>
          <a:prstGeom prst="rect">
            <a:avLst/>
          </a:prstGeom>
        </p:spPr>
      </p:pic>
      <p:pic>
        <p:nvPicPr>
          <p:cNvPr id="19" name="Recorded Sound">
            <a:hlinkClick r:id="" action="ppaction://media"/>
            <a:extLst>
              <a:ext uri="{FF2B5EF4-FFF2-40B4-BE49-F238E27FC236}">
                <a16:creationId xmlns:a16="http://schemas.microsoft.com/office/drawing/2014/main" id="{5F68FE8C-8158-4897-8FEA-9EDB7A7C9B38}"/>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851525" y="3184525"/>
            <a:ext cx="487363" cy="487363"/>
          </a:xfrm>
          <a:prstGeom prst="rect">
            <a:avLst/>
          </a:prstGeom>
        </p:spPr>
      </p:pic>
      <p:pic>
        <p:nvPicPr>
          <p:cNvPr id="20" name="Recorded Sound">
            <a:hlinkClick r:id="" action="ppaction://media"/>
            <a:extLst>
              <a:ext uri="{FF2B5EF4-FFF2-40B4-BE49-F238E27FC236}">
                <a16:creationId xmlns:a16="http://schemas.microsoft.com/office/drawing/2014/main" id="{0E2553E1-532E-4F26-8866-4A9991F00781}"/>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851525" y="3184525"/>
            <a:ext cx="487363" cy="487363"/>
          </a:xfrm>
          <a:prstGeom prst="rect">
            <a:avLst/>
          </a:prstGeom>
        </p:spPr>
      </p:pic>
      <p:pic>
        <p:nvPicPr>
          <p:cNvPr id="21" name="Recorded Sound">
            <a:hlinkClick r:id="" action="ppaction://media"/>
            <a:extLst>
              <a:ext uri="{FF2B5EF4-FFF2-40B4-BE49-F238E27FC236}">
                <a16:creationId xmlns:a16="http://schemas.microsoft.com/office/drawing/2014/main" id="{808CC333-97AE-4432-8996-83F9CA4DE00D}"/>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6506286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972" fill="hold"/>
                                        <p:tgtEl>
                                          <p:spTgt spid="20"/>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827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4"/>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19"/>
                </p:tgtEl>
              </p:cMediaNode>
            </p:audio>
            <p:audio>
              <p:cMediaNode vol="80000">
                <p:cTn id="63" fill="hold" display="0">
                  <p:stCondLst>
                    <p:cond delay="indefinite"/>
                  </p:stCondLst>
                  <p:endCondLst>
                    <p:cond evt="onStopAudio" delay="0">
                      <p:tgtEl>
                        <p:sldTgt/>
                      </p:tgtEl>
                    </p:cond>
                  </p:endCondLst>
                </p:cTn>
                <p:tgtEl>
                  <p:spTgt spid="20"/>
                </p:tgtEl>
              </p:cMediaNode>
            </p:audio>
            <p:audio>
              <p:cMediaNode vol="80000">
                <p:cTn id="64" fill="hold" display="0">
                  <p:stCondLst>
                    <p:cond delay="indefinite"/>
                  </p:stCondLst>
                  <p:endCondLst>
                    <p:cond evt="onStopAudio" delay="0">
                      <p:tgtEl>
                        <p:sldTgt/>
                      </p:tgtEl>
                    </p:cond>
                  </p:endCondLst>
                </p:cTn>
                <p:tgtEl>
                  <p:spTgt spid="21"/>
                </p:tgtEl>
              </p:cMediaNode>
            </p:audio>
          </p:childTnLst>
        </p:cTn>
      </p:par>
    </p:tnLst>
    <p:bldLst>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C7DFF55-A1E0-4D8E-849D-76C004D451FB}"/>
              </a:ext>
            </a:extLst>
          </p:cNvPr>
          <p:cNvSpPr>
            <a:spLocks noGrp="1"/>
          </p:cNvSpPr>
          <p:nvPr>
            <p:ph type="title"/>
          </p:nvPr>
        </p:nvSpPr>
        <p:spPr>
          <a:xfrm>
            <a:off x="546864" y="239203"/>
            <a:ext cx="11196828" cy="1304525"/>
          </a:xfrm>
        </p:spPr>
        <p:txBody>
          <a:bodyPr rtlCol="0"/>
          <a:lstStyle/>
          <a:p>
            <a:pPr>
              <a:defRPr/>
            </a:pPr>
            <a:r>
              <a:rPr lang="en-US" dirty="0">
                <a:latin typeface="Arial" panose="020B0604020202020204" pitchFamily="34" charset="0"/>
                <a:cs typeface="Arial" panose="020B0604020202020204" pitchFamily="34" charset="0"/>
              </a:rPr>
              <a:t>Diary Writing Must…</a:t>
            </a:r>
            <a:endParaRPr lang="en-GB" dirty="0">
              <a:latin typeface="Arial" panose="020B0604020202020204" pitchFamily="34" charset="0"/>
              <a:cs typeface="Arial" panose="020B0604020202020204" pitchFamily="34" charset="0"/>
            </a:endParaRPr>
          </a:p>
        </p:txBody>
      </p:sp>
      <p:sp>
        <p:nvSpPr>
          <p:cNvPr id="13315" name="Rectangle 1">
            <a:extLst>
              <a:ext uri="{FF2B5EF4-FFF2-40B4-BE49-F238E27FC236}">
                <a16:creationId xmlns:a16="http://schemas.microsoft.com/office/drawing/2014/main" id="{069F30B6-C9B5-4640-ACBE-36B8F003B010}"/>
              </a:ext>
            </a:extLst>
          </p:cNvPr>
          <p:cNvSpPr>
            <a:spLocks noChangeArrowheads="1"/>
          </p:cNvSpPr>
          <p:nvPr/>
        </p:nvSpPr>
        <p:spPr bwMode="auto">
          <a:xfrm>
            <a:off x="546864" y="1249046"/>
            <a:ext cx="11645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eaLnBrk="1" hangingPunct="1">
              <a:lnSpc>
                <a:spcPct val="100000"/>
              </a:lnSpc>
              <a:spcBef>
                <a:spcPct val="0"/>
              </a:spcBef>
              <a:buFontTx/>
              <a:buNone/>
            </a:pPr>
            <a:r>
              <a:rPr lang="en-GB" altLang="en-US" sz="3200" b="1" dirty="0">
                <a:solidFill>
                  <a:schemeClr val="tx1"/>
                </a:solidFill>
                <a:latin typeface="Arial" panose="020B0604020202020204" pitchFamily="34" charset="0"/>
                <a:cs typeface="Arial" panose="020B0604020202020204" pitchFamily="34" charset="0"/>
              </a:rPr>
              <a:t>describe the events from the writer’s </a:t>
            </a:r>
            <a:r>
              <a:rPr lang="en-GB" altLang="en-US" sz="3200" b="1" dirty="0">
                <a:solidFill>
                  <a:srgbClr val="FF0000"/>
                </a:solidFill>
                <a:latin typeface="Arial" panose="020B0604020202020204" pitchFamily="34" charset="0"/>
                <a:cs typeface="Arial" panose="020B0604020202020204" pitchFamily="34" charset="0"/>
              </a:rPr>
              <a:t>point of view</a:t>
            </a:r>
            <a:r>
              <a:rPr lang="en-GB" altLang="en-US" sz="3200" b="1" dirty="0">
                <a:solidFill>
                  <a:schemeClr val="tx1"/>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05706E0C-85D0-4EA2-A76C-468A6BD6CFCB}"/>
              </a:ext>
            </a:extLst>
          </p:cNvPr>
          <p:cNvSpPr>
            <a:spLocks noChangeArrowheads="1"/>
          </p:cNvSpPr>
          <p:nvPr/>
        </p:nvSpPr>
        <p:spPr bwMode="auto">
          <a:xfrm>
            <a:off x="938530" y="2023745"/>
            <a:ext cx="10396746"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winkl" pitchFamily="2" charset="0"/>
              </a:defRPr>
            </a:lvl9pPr>
          </a:lstStyle>
          <a:p>
            <a:pPr>
              <a:lnSpc>
                <a:spcPct val="100000"/>
              </a:lnSpc>
              <a:spcBef>
                <a:spcPct val="0"/>
              </a:spcBef>
              <a:spcAft>
                <a:spcPts val="600"/>
              </a:spcAft>
            </a:pPr>
            <a:r>
              <a:rPr lang="en-GB" altLang="en-US" sz="2400" dirty="0">
                <a:solidFill>
                  <a:schemeClr val="tx1"/>
                </a:solidFill>
                <a:latin typeface="Arial" panose="020B0604020202020204" pitchFamily="34" charset="0"/>
                <a:cs typeface="Arial" panose="020B0604020202020204" pitchFamily="34" charset="0"/>
              </a:rPr>
              <a:t>A diary is a </a:t>
            </a:r>
            <a:r>
              <a:rPr lang="en-GB" altLang="en-US" sz="2400" b="1" dirty="0">
                <a:solidFill>
                  <a:srgbClr val="FF0000"/>
                </a:solidFill>
                <a:latin typeface="Arial" panose="020B0604020202020204" pitchFamily="34" charset="0"/>
                <a:cs typeface="Arial" panose="020B0604020202020204" pitchFamily="34" charset="0"/>
              </a:rPr>
              <a:t>personal recount</a:t>
            </a:r>
            <a:r>
              <a:rPr lang="en-GB" altLang="en-US" sz="2400" dirty="0">
                <a:solidFill>
                  <a:srgbClr val="FF0000"/>
                </a:solidFill>
                <a:latin typeface="Arial" panose="020B0604020202020204" pitchFamily="34" charset="0"/>
                <a:cs typeface="Arial" panose="020B0604020202020204" pitchFamily="34" charset="0"/>
              </a:rPr>
              <a:t> </a:t>
            </a:r>
            <a:r>
              <a:rPr lang="en-GB" altLang="en-US" sz="2400" dirty="0">
                <a:solidFill>
                  <a:schemeClr val="tx1"/>
                </a:solidFill>
                <a:latin typeface="Arial" panose="020B0604020202020204" pitchFamily="34" charset="0"/>
                <a:cs typeface="Arial" panose="020B0604020202020204" pitchFamily="34" charset="0"/>
              </a:rPr>
              <a:t>usually about a </a:t>
            </a:r>
            <a:r>
              <a:rPr lang="en-GB" altLang="en-US" sz="2400" b="1" dirty="0">
                <a:solidFill>
                  <a:srgbClr val="FF0000"/>
                </a:solidFill>
                <a:latin typeface="Arial" panose="020B0604020202020204" pitchFamily="34" charset="0"/>
                <a:cs typeface="Arial" panose="020B0604020202020204" pitchFamily="34" charset="0"/>
              </a:rPr>
              <a:t>specific event.</a:t>
            </a:r>
          </a:p>
          <a:p>
            <a:pPr>
              <a:lnSpc>
                <a:spcPct val="100000"/>
              </a:lnSpc>
              <a:spcBef>
                <a:spcPct val="0"/>
              </a:spcBef>
              <a:spcAft>
                <a:spcPts val="600"/>
              </a:spcAft>
            </a:pPr>
            <a:r>
              <a:rPr lang="en-GB" altLang="en-US" sz="2400" dirty="0">
                <a:solidFill>
                  <a:schemeClr val="tx1"/>
                </a:solidFill>
                <a:latin typeface="Arial" panose="020B0604020202020204" pitchFamily="34" charset="0"/>
                <a:cs typeface="Arial" panose="020B0604020202020204" pitchFamily="34" charset="0"/>
              </a:rPr>
              <a:t>The writer will give their own </a:t>
            </a:r>
            <a:r>
              <a:rPr lang="en-GB" altLang="en-US" sz="2400" b="1" dirty="0">
                <a:solidFill>
                  <a:srgbClr val="FF0000"/>
                </a:solidFill>
                <a:latin typeface="Arial" panose="020B0604020202020204" pitchFamily="34" charset="0"/>
                <a:cs typeface="Arial" panose="020B0604020202020204" pitchFamily="34" charset="0"/>
              </a:rPr>
              <a:t>ideas and opinions </a:t>
            </a:r>
            <a:r>
              <a:rPr lang="en-GB" altLang="en-US" sz="2400" dirty="0">
                <a:solidFill>
                  <a:schemeClr val="tx1"/>
                </a:solidFill>
                <a:latin typeface="Arial" panose="020B0604020202020204" pitchFamily="34" charset="0"/>
                <a:cs typeface="Arial" panose="020B0604020202020204" pitchFamily="34" charset="0"/>
              </a:rPr>
              <a:t>about the subject.</a:t>
            </a:r>
          </a:p>
          <a:p>
            <a:pPr>
              <a:lnSpc>
                <a:spcPct val="100000"/>
              </a:lnSpc>
              <a:spcBef>
                <a:spcPct val="0"/>
              </a:spcBef>
              <a:spcAft>
                <a:spcPts val="600"/>
              </a:spcAft>
            </a:pPr>
            <a:r>
              <a:rPr lang="en-GB" altLang="en-US" sz="2400" dirty="0">
                <a:solidFill>
                  <a:schemeClr val="tx1"/>
                </a:solidFill>
                <a:latin typeface="Arial" panose="020B0604020202020204" pitchFamily="34" charset="0"/>
                <a:cs typeface="Arial" panose="020B0604020202020204" pitchFamily="34" charset="0"/>
              </a:rPr>
              <a:t>They will use first person point of view language, such as </a:t>
            </a:r>
            <a:r>
              <a:rPr lang="en-GB" altLang="en-US" sz="2400" b="1" dirty="0">
                <a:solidFill>
                  <a:srgbClr val="FF0000"/>
                </a:solidFill>
                <a:latin typeface="Arial" panose="020B0604020202020204" pitchFamily="34" charset="0"/>
                <a:cs typeface="Arial" panose="020B0604020202020204" pitchFamily="34" charset="0"/>
              </a:rPr>
              <a:t>‘I think…’, </a:t>
            </a:r>
            <a:br>
              <a:rPr lang="en-GB" altLang="en-US" sz="2400" b="1" dirty="0">
                <a:solidFill>
                  <a:srgbClr val="FF0000"/>
                </a:solidFill>
                <a:latin typeface="Arial" panose="020B0604020202020204" pitchFamily="34" charset="0"/>
                <a:cs typeface="Arial" panose="020B0604020202020204" pitchFamily="34" charset="0"/>
              </a:rPr>
            </a:br>
            <a:r>
              <a:rPr lang="en-GB" altLang="en-US" sz="2400" b="1" dirty="0">
                <a:solidFill>
                  <a:srgbClr val="FF0000"/>
                </a:solidFill>
                <a:latin typeface="Arial" panose="020B0604020202020204" pitchFamily="34" charset="0"/>
                <a:cs typeface="Arial" panose="020B0604020202020204" pitchFamily="34" charset="0"/>
              </a:rPr>
              <a:t>‘I believe…’</a:t>
            </a:r>
          </a:p>
          <a:p>
            <a:pPr>
              <a:lnSpc>
                <a:spcPct val="100000"/>
              </a:lnSpc>
              <a:spcBef>
                <a:spcPct val="0"/>
              </a:spcBef>
              <a:spcAft>
                <a:spcPts val="600"/>
              </a:spcAft>
            </a:pPr>
            <a:r>
              <a:rPr lang="en-GB" altLang="en-US" sz="2400" dirty="0">
                <a:solidFill>
                  <a:schemeClr val="tx1"/>
                </a:solidFill>
                <a:latin typeface="Arial" panose="020B0604020202020204" pitchFamily="34" charset="0"/>
                <a:cs typeface="Arial" panose="020B0604020202020204" pitchFamily="34" charset="0"/>
              </a:rPr>
              <a:t>Where does this writer give their point of view?</a:t>
            </a:r>
          </a:p>
        </p:txBody>
      </p:sp>
      <p:sp>
        <p:nvSpPr>
          <p:cNvPr id="7" name="Rectangle 6">
            <a:extLst>
              <a:ext uri="{FF2B5EF4-FFF2-40B4-BE49-F238E27FC236}">
                <a16:creationId xmlns:a16="http://schemas.microsoft.com/office/drawing/2014/main" id="{359CAA37-1064-4101-B6DC-75F2E130D6BD}"/>
              </a:ext>
            </a:extLst>
          </p:cNvPr>
          <p:cNvSpPr/>
          <p:nvPr/>
        </p:nvSpPr>
        <p:spPr>
          <a:xfrm>
            <a:off x="816610" y="4299675"/>
            <a:ext cx="10396746" cy="2041525"/>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a:defRPr/>
            </a:pPr>
            <a:r>
              <a:rPr lang="en-GB" sz="3600" dirty="0">
                <a:solidFill>
                  <a:schemeClr val="tx1"/>
                </a:solidFill>
                <a:latin typeface="Arial" panose="020B0604020202020204" pitchFamily="34" charset="0"/>
                <a:ea typeface="Calibri" panose="020F0502020204030204" pitchFamily="34" charset="0"/>
                <a:cs typeface="Arial" panose="020B0604020202020204" pitchFamily="34" charset="0"/>
              </a:rPr>
              <a:t>Following nearly a lifetime of interest in bees, my recent discoveries have saddened me greatly. I think we need to do something about this.</a:t>
            </a:r>
          </a:p>
          <a:p>
            <a:pPr algn="ctr">
              <a:defRPr/>
            </a:pPr>
            <a:endParaRPr lang="en-GB" sz="3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8D022FA-0465-49E8-82CB-CE4F49DF5310}"/>
              </a:ext>
            </a:extLst>
          </p:cNvPr>
          <p:cNvSpPr/>
          <p:nvPr/>
        </p:nvSpPr>
        <p:spPr>
          <a:xfrm>
            <a:off x="816610" y="4202020"/>
            <a:ext cx="10396746" cy="2236834"/>
          </a:xfrm>
          <a:prstGeom prst="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dirty="0">
                <a:solidFill>
                  <a:schemeClr val="tx1"/>
                </a:solidFill>
                <a:latin typeface="Arial" panose="020B0604020202020204" pitchFamily="34" charset="0"/>
                <a:ea typeface="Calibri" panose="020F0502020204030204" pitchFamily="34" charset="0"/>
                <a:cs typeface="Arial" panose="020B0604020202020204" pitchFamily="34" charset="0"/>
              </a:rPr>
              <a:t>Following nearly a lifetime of interest in bees, my recent discoveries have saddened me greatly. </a:t>
            </a:r>
            <a:r>
              <a:rPr lang="en-GB" sz="3600" b="1" dirty="0">
                <a:solidFill>
                  <a:srgbClr val="FF0000"/>
                </a:solidFill>
                <a:latin typeface="Arial" panose="020B0604020202020204" pitchFamily="34" charset="0"/>
                <a:ea typeface="Calibri" panose="020F0502020204030204" pitchFamily="34" charset="0"/>
                <a:cs typeface="Arial" panose="020B0604020202020204" pitchFamily="34" charset="0"/>
              </a:rPr>
              <a:t>I think we need to do something about this. </a:t>
            </a:r>
          </a:p>
        </p:txBody>
      </p:sp>
      <p:pic>
        <p:nvPicPr>
          <p:cNvPr id="2" name="Recorded Sound">
            <a:hlinkClick r:id="" action="ppaction://media"/>
            <a:extLst>
              <a:ext uri="{FF2B5EF4-FFF2-40B4-BE49-F238E27FC236}">
                <a16:creationId xmlns:a16="http://schemas.microsoft.com/office/drawing/2014/main" id="{DA188B78-62B5-4E66-9FB2-8C6EB2A327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3" name="Recorded Sound">
            <a:hlinkClick r:id="" action="ppaction://media"/>
            <a:extLst>
              <a:ext uri="{FF2B5EF4-FFF2-40B4-BE49-F238E27FC236}">
                <a16:creationId xmlns:a16="http://schemas.microsoft.com/office/drawing/2014/main" id="{AB3FCD42-92FF-43BA-A367-54C46357722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3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762"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audio>
              <p:cMediaNode vol="80000">
                <p:cTn id="23" fill="hold" display="0">
                  <p:stCondLst>
                    <p:cond delay="indefinite"/>
                  </p:stCondLst>
                  <p:endCondLst>
                    <p:cond evt="onStopAudio" delay="0">
                      <p:tgtEl>
                        <p:sldTgt/>
                      </p:tgtEl>
                    </p:cond>
                  </p:endCondLst>
                </p:cTn>
                <p:tgtEl>
                  <p:spTgt spid="3"/>
                </p:tgtEl>
              </p:cMediaNode>
            </p:audio>
          </p:childTnLst>
        </p:cTn>
      </p:par>
    </p:tnLst>
    <p:bldLst>
      <p:bldP spid="4"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1158</Words>
  <Application>Microsoft Office PowerPoint</Application>
  <PresentationFormat>Widescreen</PresentationFormat>
  <Paragraphs>101</Paragraphs>
  <Slides>13</Slides>
  <Notes>0</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Twinkl</vt:lpstr>
      <vt:lpstr>Office Theme</vt:lpstr>
      <vt:lpstr>Learning intention Features of a diary entry</vt:lpstr>
      <vt:lpstr>Writing a diary entry</vt:lpstr>
      <vt:lpstr>Date</vt:lpstr>
      <vt:lpstr>Diary Writing must… be written in the first person</vt:lpstr>
      <vt:lpstr>Diary Writing must… be written in the first person</vt:lpstr>
      <vt:lpstr>PowerPoint Presentation</vt:lpstr>
      <vt:lpstr>PowerPoint Presentation</vt:lpstr>
      <vt:lpstr>PowerPoint Presentation</vt:lpstr>
      <vt:lpstr>Diary Writing Must…</vt:lpstr>
      <vt:lpstr>Diary Writing Must…</vt:lpstr>
      <vt:lpstr>Diary Writing Must…</vt:lpstr>
      <vt:lpstr>PowerPoint Presentation</vt:lpstr>
      <vt:lpstr>Your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intention Features of a diary entry</dc:title>
  <dc:creator>Matilda Scott-Wilkinson</dc:creator>
  <cp:lastModifiedBy>Matilda Scott-Wilkinson</cp:lastModifiedBy>
  <cp:revision>12</cp:revision>
  <dcterms:created xsi:type="dcterms:W3CDTF">2021-02-26T14:05:11Z</dcterms:created>
  <dcterms:modified xsi:type="dcterms:W3CDTF">2021-02-27T14:18:22Z</dcterms:modified>
</cp:coreProperties>
</file>