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80" r:id="rId2"/>
    <p:sldId id="344" r:id="rId3"/>
    <p:sldId id="352" r:id="rId4"/>
    <p:sldId id="360" r:id="rId5"/>
    <p:sldId id="345" r:id="rId6"/>
    <p:sldId id="341" r:id="rId7"/>
    <p:sldId id="355" r:id="rId8"/>
    <p:sldId id="361" r:id="rId9"/>
    <p:sldId id="363" r:id="rId10"/>
    <p:sldId id="343" r:id="rId11"/>
  </p:sldIdLst>
  <p:sldSz cx="12192000" cy="6858000"/>
  <p:notesSz cx="6889750" cy="96075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72" userDrawn="1">
          <p15:clr>
            <a:srgbClr val="A4A3A4"/>
          </p15:clr>
        </p15:guide>
        <p15:guide id="2" pos="3931" userDrawn="1">
          <p15:clr>
            <a:srgbClr val="A4A3A4"/>
          </p15:clr>
        </p15:guide>
      </p15:sldGuideLst>
    </p:ext>
    <p:ext uri="{2D200454-40CA-4A62-9FC3-DE9A4176ACB9}">
      <p15:notesGuideLst xmlns:p15="http://schemas.microsoft.com/office/powerpoint/2012/main">
        <p15:guide id="1" orient="horz" pos="3026"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66FF"/>
    <a:srgbClr val="FFABFF"/>
    <a:srgbClr val="FF81FF"/>
    <a:srgbClr val="990099"/>
    <a:srgbClr val="9E9EBE"/>
    <a:srgbClr val="FFAFD7"/>
    <a:srgbClr val="FF3399"/>
    <a:srgbClr val="666699"/>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44" autoAdjust="0"/>
    <p:restoredTop sz="89319" autoAdjust="0"/>
  </p:normalViewPr>
  <p:slideViewPr>
    <p:cSldViewPr snapToGrid="0">
      <p:cViewPr varScale="1">
        <p:scale>
          <a:sx n="76" d="100"/>
          <a:sy n="76" d="100"/>
        </p:scale>
        <p:origin x="810" y="78"/>
      </p:cViewPr>
      <p:guideLst>
        <p:guide orient="horz" pos="2772"/>
        <p:guide pos="3931"/>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2" d="100"/>
          <a:sy n="52" d="100"/>
        </p:scale>
        <p:origin x="2862" y="96"/>
      </p:cViewPr>
      <p:guideLst>
        <p:guide orient="horz" pos="302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482046"/>
          </a:xfrm>
          <a:prstGeom prst="rect">
            <a:avLst/>
          </a:prstGeom>
        </p:spPr>
        <p:txBody>
          <a:bodyPr vert="horz" lIns="94265" tIns="47133" rIns="94265" bIns="47133" rtlCol="0"/>
          <a:lstStyle>
            <a:lvl1pPr algn="l">
              <a:defRPr sz="1200"/>
            </a:lvl1pPr>
          </a:lstStyle>
          <a:p>
            <a:endParaRPr lang="en-GB"/>
          </a:p>
        </p:txBody>
      </p:sp>
      <p:sp>
        <p:nvSpPr>
          <p:cNvPr id="3" name="Date Placeholder 2"/>
          <p:cNvSpPr>
            <a:spLocks noGrp="1"/>
          </p:cNvSpPr>
          <p:nvPr>
            <p:ph type="dt" sz="quarter" idx="1"/>
          </p:nvPr>
        </p:nvSpPr>
        <p:spPr>
          <a:xfrm>
            <a:off x="3902597" y="0"/>
            <a:ext cx="2985558" cy="482046"/>
          </a:xfrm>
          <a:prstGeom prst="rect">
            <a:avLst/>
          </a:prstGeom>
        </p:spPr>
        <p:txBody>
          <a:bodyPr vert="horz" lIns="94265" tIns="47133" rIns="94265" bIns="47133" rtlCol="0"/>
          <a:lstStyle>
            <a:lvl1pPr algn="r">
              <a:defRPr sz="1200"/>
            </a:lvl1pPr>
          </a:lstStyle>
          <a:p>
            <a:fld id="{E95319FF-F0B0-42CE-AA9D-687E7DEAD75C}" type="datetimeFigureOut">
              <a:rPr lang="en-GB" smtClean="0"/>
              <a:t>01/02/2021</a:t>
            </a:fld>
            <a:endParaRPr lang="en-GB"/>
          </a:p>
        </p:txBody>
      </p:sp>
      <p:sp>
        <p:nvSpPr>
          <p:cNvPr id="4" name="Footer Placeholder 3"/>
          <p:cNvSpPr>
            <a:spLocks noGrp="1"/>
          </p:cNvSpPr>
          <p:nvPr>
            <p:ph type="ftr" sz="quarter" idx="2"/>
          </p:nvPr>
        </p:nvSpPr>
        <p:spPr>
          <a:xfrm>
            <a:off x="0" y="9125506"/>
            <a:ext cx="2985558" cy="482045"/>
          </a:xfrm>
          <a:prstGeom prst="rect">
            <a:avLst/>
          </a:prstGeom>
        </p:spPr>
        <p:txBody>
          <a:bodyPr vert="horz" lIns="94265" tIns="47133" rIns="94265" bIns="47133" rtlCol="0" anchor="b"/>
          <a:lstStyle>
            <a:lvl1pPr algn="l">
              <a:defRPr sz="1200"/>
            </a:lvl1pPr>
          </a:lstStyle>
          <a:p>
            <a:endParaRPr lang="en-GB"/>
          </a:p>
        </p:txBody>
      </p:sp>
      <p:sp>
        <p:nvSpPr>
          <p:cNvPr id="5" name="Slide Number Placeholder 4"/>
          <p:cNvSpPr>
            <a:spLocks noGrp="1"/>
          </p:cNvSpPr>
          <p:nvPr>
            <p:ph type="sldNum" sz="quarter" idx="3"/>
          </p:nvPr>
        </p:nvSpPr>
        <p:spPr>
          <a:xfrm>
            <a:off x="3902597" y="9125506"/>
            <a:ext cx="2985558" cy="482045"/>
          </a:xfrm>
          <a:prstGeom prst="rect">
            <a:avLst/>
          </a:prstGeom>
        </p:spPr>
        <p:txBody>
          <a:bodyPr vert="horz" lIns="94265" tIns="47133" rIns="94265" bIns="47133" rtlCol="0" anchor="b"/>
          <a:lstStyle>
            <a:lvl1pPr algn="r">
              <a:defRPr sz="1200"/>
            </a:lvl1pPr>
          </a:lstStyle>
          <a:p>
            <a:fld id="{4A6CF6F8-FD80-4E57-A81A-87393A5D9524}" type="slidenum">
              <a:rPr lang="en-GB" smtClean="0"/>
              <a:t>‹#›</a:t>
            </a:fld>
            <a:endParaRPr lang="en-GB"/>
          </a:p>
        </p:txBody>
      </p:sp>
    </p:spTree>
    <p:extLst>
      <p:ext uri="{BB962C8B-B14F-4D97-AF65-F5344CB8AC3E}">
        <p14:creationId xmlns:p14="http://schemas.microsoft.com/office/powerpoint/2010/main" val="1049926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480378"/>
          </a:xfrm>
          <a:prstGeom prst="rect">
            <a:avLst/>
          </a:prstGeom>
        </p:spPr>
        <p:txBody>
          <a:bodyPr vert="horz" lIns="94265" tIns="47133" rIns="94265" bIns="47133" rtlCol="0"/>
          <a:lstStyle>
            <a:lvl1pPr algn="l">
              <a:defRPr sz="1200"/>
            </a:lvl1pPr>
          </a:lstStyle>
          <a:p>
            <a:endParaRPr lang="en-GB" dirty="0"/>
          </a:p>
        </p:txBody>
      </p:sp>
      <p:sp>
        <p:nvSpPr>
          <p:cNvPr id="3" name="Date Placeholder 2"/>
          <p:cNvSpPr>
            <a:spLocks noGrp="1"/>
          </p:cNvSpPr>
          <p:nvPr>
            <p:ph type="dt" idx="1"/>
          </p:nvPr>
        </p:nvSpPr>
        <p:spPr>
          <a:xfrm>
            <a:off x="3902597" y="0"/>
            <a:ext cx="2985558" cy="480378"/>
          </a:xfrm>
          <a:prstGeom prst="rect">
            <a:avLst/>
          </a:prstGeom>
        </p:spPr>
        <p:txBody>
          <a:bodyPr vert="horz" lIns="94265" tIns="47133" rIns="94265" bIns="47133" rtlCol="0"/>
          <a:lstStyle>
            <a:lvl1pPr algn="r">
              <a:defRPr sz="1200"/>
            </a:lvl1pPr>
          </a:lstStyle>
          <a:p>
            <a:fld id="{3145069D-0DA1-4F58-8F43-90C43489E8AD}" type="datetimeFigureOut">
              <a:rPr lang="en-GB" smtClean="0"/>
              <a:t>01/02/2021</a:t>
            </a:fld>
            <a:endParaRPr lang="en-GB" dirty="0"/>
          </a:p>
        </p:txBody>
      </p:sp>
      <p:sp>
        <p:nvSpPr>
          <p:cNvPr id="4" name="Slide Image Placeholder 3"/>
          <p:cNvSpPr>
            <a:spLocks noGrp="1" noRot="1" noChangeAspect="1"/>
          </p:cNvSpPr>
          <p:nvPr>
            <p:ph type="sldImg" idx="2"/>
          </p:nvPr>
        </p:nvSpPr>
        <p:spPr>
          <a:xfrm>
            <a:off x="244475" y="720725"/>
            <a:ext cx="6400800" cy="3602038"/>
          </a:xfrm>
          <a:prstGeom prst="rect">
            <a:avLst/>
          </a:prstGeom>
          <a:noFill/>
          <a:ln w="12700">
            <a:solidFill>
              <a:prstClr val="black"/>
            </a:solidFill>
          </a:ln>
        </p:spPr>
        <p:txBody>
          <a:bodyPr vert="horz" lIns="94265" tIns="47133" rIns="94265" bIns="47133" rtlCol="0" anchor="ctr"/>
          <a:lstStyle/>
          <a:p>
            <a:endParaRPr lang="en-GB" dirty="0"/>
          </a:p>
        </p:txBody>
      </p:sp>
      <p:sp>
        <p:nvSpPr>
          <p:cNvPr id="5" name="Notes Placeholder 4"/>
          <p:cNvSpPr>
            <a:spLocks noGrp="1"/>
          </p:cNvSpPr>
          <p:nvPr>
            <p:ph type="body" sz="quarter" idx="3"/>
          </p:nvPr>
        </p:nvSpPr>
        <p:spPr>
          <a:xfrm>
            <a:off x="688975" y="4563586"/>
            <a:ext cx="5511800" cy="4323398"/>
          </a:xfrm>
          <a:prstGeom prst="rect">
            <a:avLst/>
          </a:prstGeom>
        </p:spPr>
        <p:txBody>
          <a:bodyPr vert="horz" lIns="94265" tIns="47133" rIns="94265" bIns="4713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25505"/>
            <a:ext cx="2985558" cy="480378"/>
          </a:xfrm>
          <a:prstGeom prst="rect">
            <a:avLst/>
          </a:prstGeom>
        </p:spPr>
        <p:txBody>
          <a:bodyPr vert="horz" lIns="94265" tIns="47133" rIns="94265" bIns="47133"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02597" y="9125505"/>
            <a:ext cx="2985558" cy="480378"/>
          </a:xfrm>
          <a:prstGeom prst="rect">
            <a:avLst/>
          </a:prstGeom>
        </p:spPr>
        <p:txBody>
          <a:bodyPr vert="horz" lIns="94265" tIns="47133" rIns="94265" bIns="47133" rtlCol="0" anchor="b"/>
          <a:lstStyle>
            <a:lvl1pPr algn="r">
              <a:defRPr sz="1200"/>
            </a:lvl1pPr>
          </a:lstStyle>
          <a:p>
            <a:fld id="{C909BC24-41CC-4FC4-BA18-F894B7ED82D1}" type="slidenum">
              <a:rPr lang="en-GB" smtClean="0"/>
              <a:t>‹#›</a:t>
            </a:fld>
            <a:endParaRPr lang="en-GB" dirty="0"/>
          </a:p>
        </p:txBody>
      </p:sp>
    </p:spTree>
    <p:extLst>
      <p:ext uri="{BB962C8B-B14F-4D97-AF65-F5344CB8AC3E}">
        <p14:creationId xmlns:p14="http://schemas.microsoft.com/office/powerpoint/2010/main" val="1692228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09BC24-41CC-4FC4-BA18-F894B7ED82D1}" type="slidenum">
              <a:rPr lang="en-GB" smtClean="0"/>
              <a:t>1</a:t>
            </a:fld>
            <a:endParaRPr lang="en-GB" dirty="0"/>
          </a:p>
        </p:txBody>
      </p:sp>
    </p:spTree>
    <p:extLst>
      <p:ext uri="{BB962C8B-B14F-4D97-AF65-F5344CB8AC3E}">
        <p14:creationId xmlns:p14="http://schemas.microsoft.com/office/powerpoint/2010/main" val="3141480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09BC24-41CC-4FC4-BA18-F894B7ED82D1}" type="slidenum">
              <a:rPr lang="en-GB" smtClean="0"/>
              <a:t>2</a:t>
            </a:fld>
            <a:endParaRPr lang="en-GB" dirty="0"/>
          </a:p>
        </p:txBody>
      </p:sp>
    </p:spTree>
    <p:extLst>
      <p:ext uri="{BB962C8B-B14F-4D97-AF65-F5344CB8AC3E}">
        <p14:creationId xmlns:p14="http://schemas.microsoft.com/office/powerpoint/2010/main" val="2743735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09BC24-41CC-4FC4-BA18-F894B7ED82D1}" type="slidenum">
              <a:rPr lang="en-GB" smtClean="0"/>
              <a:t>3</a:t>
            </a:fld>
            <a:endParaRPr lang="en-GB" dirty="0"/>
          </a:p>
        </p:txBody>
      </p:sp>
    </p:spTree>
    <p:extLst>
      <p:ext uri="{BB962C8B-B14F-4D97-AF65-F5344CB8AC3E}">
        <p14:creationId xmlns:p14="http://schemas.microsoft.com/office/powerpoint/2010/main" val="1507163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09BC24-41CC-4FC4-BA18-F894B7ED82D1}" type="slidenum">
              <a:rPr lang="en-GB" smtClean="0"/>
              <a:t>4</a:t>
            </a:fld>
            <a:endParaRPr lang="en-GB" dirty="0"/>
          </a:p>
        </p:txBody>
      </p:sp>
    </p:spTree>
    <p:extLst>
      <p:ext uri="{BB962C8B-B14F-4D97-AF65-F5344CB8AC3E}">
        <p14:creationId xmlns:p14="http://schemas.microsoft.com/office/powerpoint/2010/main" val="151479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09BC24-41CC-4FC4-BA18-F894B7ED82D1}" type="slidenum">
              <a:rPr lang="en-GB" smtClean="0"/>
              <a:t>5</a:t>
            </a:fld>
            <a:endParaRPr lang="en-GB" dirty="0"/>
          </a:p>
        </p:txBody>
      </p:sp>
    </p:spTree>
    <p:extLst>
      <p:ext uri="{BB962C8B-B14F-4D97-AF65-F5344CB8AC3E}">
        <p14:creationId xmlns:p14="http://schemas.microsoft.com/office/powerpoint/2010/main" val="267416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09BC24-41CC-4FC4-BA18-F894B7ED82D1}" type="slidenum">
              <a:rPr lang="en-GB" smtClean="0"/>
              <a:t>6</a:t>
            </a:fld>
            <a:endParaRPr lang="en-GB" dirty="0"/>
          </a:p>
        </p:txBody>
      </p:sp>
    </p:spTree>
    <p:extLst>
      <p:ext uri="{BB962C8B-B14F-4D97-AF65-F5344CB8AC3E}">
        <p14:creationId xmlns:p14="http://schemas.microsoft.com/office/powerpoint/2010/main" val="1334740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09BC24-41CC-4FC4-BA18-F894B7ED82D1}" type="slidenum">
              <a:rPr lang="en-GB" smtClean="0"/>
              <a:t>7</a:t>
            </a:fld>
            <a:endParaRPr lang="en-GB" dirty="0"/>
          </a:p>
        </p:txBody>
      </p:sp>
    </p:spTree>
    <p:extLst>
      <p:ext uri="{BB962C8B-B14F-4D97-AF65-F5344CB8AC3E}">
        <p14:creationId xmlns:p14="http://schemas.microsoft.com/office/powerpoint/2010/main" val="2212495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09BC24-41CC-4FC4-BA18-F894B7ED82D1}" type="slidenum">
              <a:rPr lang="en-GB" smtClean="0"/>
              <a:t>10</a:t>
            </a:fld>
            <a:endParaRPr lang="en-GB" dirty="0"/>
          </a:p>
        </p:txBody>
      </p:sp>
    </p:spTree>
    <p:extLst>
      <p:ext uri="{BB962C8B-B14F-4D97-AF65-F5344CB8AC3E}">
        <p14:creationId xmlns:p14="http://schemas.microsoft.com/office/powerpoint/2010/main" val="2685060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52AEE5F-8F5A-4802-B70F-D306782E7DF3}" type="datetimeFigureOut">
              <a:rPr lang="en-GB" smtClean="0"/>
              <a:t>01/02/2021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3425611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2AEE5F-8F5A-4802-B70F-D306782E7DF3}" type="datetimeFigureOut">
              <a:rPr lang="en-GB" smtClean="0"/>
              <a:t>01/02/2021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3028254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2AEE5F-8F5A-4802-B70F-D306782E7DF3}" type="datetimeFigureOut">
              <a:rPr lang="en-GB" smtClean="0"/>
              <a:t>01/02/2021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1808080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2AEE5F-8F5A-4802-B70F-D306782E7DF3}" type="datetimeFigureOut">
              <a:rPr lang="en-GB" smtClean="0"/>
              <a:t>01/02/2021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2243201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2AEE5F-8F5A-4802-B70F-D306782E7DF3}" type="datetimeFigureOut">
              <a:rPr lang="en-GB" smtClean="0"/>
              <a:t>01/02/2021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2989414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52AEE5F-8F5A-4802-B70F-D306782E7DF3}" type="datetimeFigureOut">
              <a:rPr lang="en-GB" smtClean="0"/>
              <a:t>01/02/2021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3833632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52AEE5F-8F5A-4802-B70F-D306782E7DF3}" type="datetimeFigureOut">
              <a:rPr lang="en-GB" smtClean="0"/>
              <a:t>01/02/2021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2435399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52AEE5F-8F5A-4802-B70F-D306782E7DF3}" type="datetimeFigureOut">
              <a:rPr lang="en-GB" smtClean="0"/>
              <a:t>01/02/2021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3033778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2AEE5F-8F5A-4802-B70F-D306782E7DF3}" type="datetimeFigureOut">
              <a:rPr lang="en-GB" smtClean="0"/>
              <a:t>01/02/2021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2708655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2AEE5F-8F5A-4802-B70F-D306782E7DF3}" type="datetimeFigureOut">
              <a:rPr lang="en-GB" smtClean="0"/>
              <a:t>01/02/2021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1200257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2AEE5F-8F5A-4802-B70F-D306782E7DF3}" type="datetimeFigureOut">
              <a:rPr lang="en-GB" smtClean="0"/>
              <a:t>01/02/2021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3096398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2AEE5F-8F5A-4802-B70F-D306782E7DF3}" type="datetimeFigureOut">
              <a:rPr lang="en-GB" smtClean="0"/>
              <a:t>01/02/2021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79AC1-07B4-42AE-95AF-E9964C39BE45}" type="slidenum">
              <a:rPr lang="en-GB" smtClean="0"/>
              <a:t>‹#›</a:t>
            </a:fld>
            <a:endParaRPr lang="en-GB" dirty="0"/>
          </a:p>
        </p:txBody>
      </p:sp>
    </p:spTree>
    <p:extLst>
      <p:ext uri="{BB962C8B-B14F-4D97-AF65-F5344CB8AC3E}">
        <p14:creationId xmlns:p14="http://schemas.microsoft.com/office/powerpoint/2010/main" val="2238686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tif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png"/><Relationship Id="rId5" Type="http://schemas.openxmlformats.org/officeDocument/2006/relationships/image" Target="../media/image2.tiff"/><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png"/><Relationship Id="rId5" Type="http://schemas.openxmlformats.org/officeDocument/2006/relationships/image" Target="../media/image3.tiff"/><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png"/><Relationship Id="rId5" Type="http://schemas.openxmlformats.org/officeDocument/2006/relationships/image" Target="../media/image4.tiff"/><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png"/><Relationship Id="rId5" Type="http://schemas.openxmlformats.org/officeDocument/2006/relationships/image" Target="../media/image5.tiff"/><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5007" y="2870054"/>
            <a:ext cx="9468463" cy="1117891"/>
          </a:xfrm>
        </p:spPr>
        <p:txBody>
          <a:bodyPr>
            <a:noAutofit/>
          </a:bodyPr>
          <a:lstStyle/>
          <a:p>
            <a:r>
              <a:rPr lang="en-GB" b="1" dirty="0">
                <a:solidFill>
                  <a:srgbClr val="0000FF"/>
                </a:solidFill>
                <a:latin typeface="+mn-lt"/>
              </a:rPr>
              <a:t/>
            </a:r>
            <a:br>
              <a:rPr lang="en-GB" b="1" dirty="0">
                <a:solidFill>
                  <a:srgbClr val="0000FF"/>
                </a:solidFill>
                <a:latin typeface="+mn-lt"/>
              </a:rPr>
            </a:br>
            <a:r>
              <a:rPr lang="en-GB" b="1" dirty="0">
                <a:latin typeface="Arial" panose="020B0604020202020204" pitchFamily="34" charset="0"/>
                <a:cs typeface="Arial" panose="020B0604020202020204" pitchFamily="34" charset="0"/>
              </a:rPr>
              <a:t>Present Perfect Form</a:t>
            </a:r>
            <a:endParaRPr lang="en-GB" sz="8000" b="1" dirty="0">
              <a:latin typeface="Arial" panose="020B0604020202020204" pitchFamily="34" charset="0"/>
              <a:cs typeface="Arial" panose="020B0604020202020204" pitchFamily="34" charset="0"/>
            </a:endParaRPr>
          </a:p>
        </p:txBody>
      </p:sp>
      <p:pic>
        <p:nvPicPr>
          <p:cNvPr id="3" name="Recorded Sound">
            <a:hlinkClick r:id="" action="ppaction://media"/>
            <a:extLst>
              <a:ext uri="{FF2B5EF4-FFF2-40B4-BE49-F238E27FC236}">
                <a16:creationId xmlns:a16="http://schemas.microsoft.com/office/drawing/2014/main" id="{73437503-0309-43C2-888B-28DB560FF08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068232" y="5380703"/>
            <a:ext cx="609600" cy="609600"/>
          </a:xfrm>
          <a:prstGeom prst="rect">
            <a:avLst/>
          </a:prstGeom>
        </p:spPr>
      </p:pic>
    </p:spTree>
    <p:extLst>
      <p:ext uri="{BB962C8B-B14F-4D97-AF65-F5344CB8AC3E}">
        <p14:creationId xmlns:p14="http://schemas.microsoft.com/office/powerpoint/2010/main" val="67204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1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9222" y="580722"/>
            <a:ext cx="10573555" cy="2062103"/>
          </a:xfrm>
          <a:prstGeom prst="rect">
            <a:avLst/>
          </a:prstGeom>
          <a:noFill/>
        </p:spPr>
        <p:txBody>
          <a:bodyPr wrap="square" rtlCol="0">
            <a:spAutoFit/>
          </a:bodyPr>
          <a:lstStyle/>
          <a:p>
            <a:r>
              <a:rPr lang="en-GB" sz="3200" b="1" dirty="0">
                <a:solidFill>
                  <a:srgbClr val="0000FF"/>
                </a:solidFill>
                <a:latin typeface="Arial" panose="020B0604020202020204" pitchFamily="34" charset="0"/>
                <a:cs typeface="Arial" panose="020B0604020202020204" pitchFamily="34" charset="0"/>
              </a:rPr>
              <a:t>Why do we use the present perfect?</a:t>
            </a:r>
          </a:p>
          <a:p>
            <a:pPr algn="ctr">
              <a:spcAft>
                <a:spcPts val="0"/>
              </a:spcAft>
            </a:pPr>
            <a:endParaRPr lang="en-GB" sz="2400" dirty="0">
              <a:latin typeface="Arial" panose="020B0604020202020204" pitchFamily="34" charset="0"/>
              <a:ea typeface="MS Mincho"/>
              <a:cs typeface="Arial" panose="020B0604020202020204" pitchFamily="34" charset="0"/>
            </a:endParaRPr>
          </a:p>
          <a:p>
            <a:pPr algn="ctr">
              <a:spcAft>
                <a:spcPts val="0"/>
              </a:spcAft>
            </a:pPr>
            <a:r>
              <a:rPr lang="en-GB" sz="2400" dirty="0">
                <a:latin typeface="Arial" panose="020B0604020202020204" pitchFamily="34" charset="0"/>
                <a:ea typeface="MS Mincho"/>
                <a:cs typeface="Arial" panose="020B0604020202020204" pitchFamily="34" charset="0"/>
              </a:rPr>
              <a:t>The </a:t>
            </a:r>
            <a:r>
              <a:rPr lang="en-GB" sz="2400" dirty="0">
                <a:solidFill>
                  <a:srgbClr val="FF0000"/>
                </a:solidFill>
                <a:latin typeface="Arial" panose="020B0604020202020204" pitchFamily="34" charset="0"/>
                <a:ea typeface="MS Mincho"/>
                <a:cs typeface="Arial" panose="020B0604020202020204" pitchFamily="34" charset="0"/>
              </a:rPr>
              <a:t>perfect form </a:t>
            </a:r>
            <a:r>
              <a:rPr lang="en-GB" sz="2400" dirty="0">
                <a:latin typeface="Arial" panose="020B0604020202020204" pitchFamily="34" charset="0"/>
                <a:ea typeface="MS Mincho"/>
                <a:cs typeface="Arial" panose="020B0604020202020204" pitchFamily="34" charset="0"/>
              </a:rPr>
              <a:t>is for writing about things that </a:t>
            </a:r>
            <a:r>
              <a:rPr lang="en-GB" sz="2400" b="1" dirty="0">
                <a:latin typeface="Arial" panose="020B0604020202020204" pitchFamily="34" charset="0"/>
                <a:ea typeface="MS Mincho"/>
                <a:cs typeface="Arial" panose="020B0604020202020204" pitchFamily="34" charset="0"/>
              </a:rPr>
              <a:t>happened in the past </a:t>
            </a:r>
          </a:p>
          <a:p>
            <a:pPr algn="ctr">
              <a:spcAft>
                <a:spcPts val="0"/>
              </a:spcAft>
            </a:pPr>
            <a:r>
              <a:rPr lang="en-GB" sz="2400" dirty="0">
                <a:latin typeface="Arial" panose="020B0604020202020204" pitchFamily="34" charset="0"/>
                <a:ea typeface="MS Mincho"/>
                <a:cs typeface="Arial" panose="020B0604020202020204" pitchFamily="34" charset="0"/>
              </a:rPr>
              <a:t>which </a:t>
            </a:r>
            <a:r>
              <a:rPr lang="en-GB" sz="2400" b="1" dirty="0">
                <a:latin typeface="Arial" panose="020B0604020202020204" pitchFamily="34" charset="0"/>
                <a:ea typeface="MS Mincho"/>
                <a:cs typeface="Arial" panose="020B0604020202020204" pitchFamily="34" charset="0"/>
              </a:rPr>
              <a:t>still affect </a:t>
            </a:r>
            <a:r>
              <a:rPr lang="en-GB" sz="2400" dirty="0">
                <a:latin typeface="Arial" panose="020B0604020202020204" pitchFamily="34" charset="0"/>
                <a:ea typeface="MS Mincho"/>
                <a:cs typeface="Arial" panose="020B0604020202020204" pitchFamily="34" charset="0"/>
              </a:rPr>
              <a:t>the present.</a:t>
            </a:r>
          </a:p>
          <a:p>
            <a:pPr algn="ctr">
              <a:spcAft>
                <a:spcPts val="0"/>
              </a:spcAft>
            </a:pPr>
            <a:r>
              <a:rPr lang="en-GB" sz="2400" dirty="0">
                <a:effectLst/>
                <a:latin typeface="Arial" panose="020B0604020202020204" pitchFamily="34" charset="0"/>
                <a:ea typeface="MS Mincho"/>
                <a:cs typeface="Arial" panose="020B0604020202020204" pitchFamily="34" charset="0"/>
              </a:rPr>
              <a:t>This makes it </a:t>
            </a:r>
            <a:r>
              <a:rPr lang="en-GB" sz="2400" i="1" dirty="0">
                <a:effectLst/>
                <a:latin typeface="Arial" panose="020B0604020202020204" pitchFamily="34" charset="0"/>
                <a:ea typeface="MS Mincho"/>
                <a:cs typeface="Arial" panose="020B0604020202020204" pitchFamily="34" charset="0"/>
              </a:rPr>
              <a:t>perfect</a:t>
            </a:r>
            <a:r>
              <a:rPr lang="en-GB" sz="2400" dirty="0">
                <a:effectLst/>
                <a:latin typeface="Arial" panose="020B0604020202020204" pitchFamily="34" charset="0"/>
                <a:ea typeface="MS Mincho"/>
                <a:cs typeface="Arial" panose="020B0604020202020204" pitchFamily="34" charset="0"/>
              </a:rPr>
              <a:t> for a final sentence in a story.</a:t>
            </a:r>
            <a:endParaRPr lang="en-GB" dirty="0">
              <a:effectLst/>
              <a:latin typeface="Arial" panose="020B0604020202020204" pitchFamily="34" charset="0"/>
              <a:ea typeface="MS Mincho"/>
              <a:cs typeface="Arial" panose="020B0604020202020204" pitchFamily="34" charset="0"/>
            </a:endParaRPr>
          </a:p>
        </p:txBody>
      </p:sp>
      <p:sp>
        <p:nvSpPr>
          <p:cNvPr id="5" name="TextBox 4"/>
          <p:cNvSpPr txBox="1"/>
          <p:nvPr/>
        </p:nvSpPr>
        <p:spPr>
          <a:xfrm>
            <a:off x="1310148" y="2907426"/>
            <a:ext cx="9778179" cy="1685846"/>
          </a:xfrm>
          <a:prstGeom prst="rect">
            <a:avLst/>
          </a:prstGeom>
          <a:solidFill>
            <a:schemeClr val="accent6">
              <a:lumMod val="40000"/>
              <a:lumOff val="60000"/>
            </a:schemeClr>
          </a:solidFill>
        </p:spPr>
        <p:txBody>
          <a:bodyPr wrap="square" rtlCol="0">
            <a:spAutoFit/>
          </a:bodyPr>
          <a:lstStyle/>
          <a:p>
            <a:pPr algn="ctr">
              <a:lnSpc>
                <a:spcPct val="150000"/>
              </a:lnSpc>
            </a:pPr>
            <a:r>
              <a:rPr lang="en-GB" sz="2400" dirty="0">
                <a:latin typeface="Arial" panose="020B0604020202020204" pitchFamily="34" charset="0"/>
                <a:cs typeface="Arial" panose="020B0604020202020204" pitchFamily="34" charset="0"/>
              </a:rPr>
              <a:t>The man </a:t>
            </a:r>
            <a:r>
              <a:rPr lang="en-GB" sz="2400" dirty="0">
                <a:solidFill>
                  <a:srgbClr val="FF0000"/>
                </a:solidFill>
                <a:latin typeface="Arial" panose="020B0604020202020204" pitchFamily="34" charset="0"/>
                <a:cs typeface="Arial" panose="020B0604020202020204" pitchFamily="34" charset="0"/>
              </a:rPr>
              <a:t>has</a:t>
            </a:r>
            <a:r>
              <a:rPr lang="en-GB" sz="2400" dirty="0">
                <a:latin typeface="Arial" panose="020B0604020202020204" pitchFamily="34" charset="0"/>
                <a:cs typeface="Arial" panose="020B0604020202020204" pitchFamily="34" charset="0"/>
              </a:rPr>
              <a:t> decided to find a new way of working.</a:t>
            </a:r>
          </a:p>
          <a:p>
            <a:pPr algn="ctr">
              <a:lnSpc>
                <a:spcPct val="150000"/>
              </a:lnSpc>
            </a:pPr>
            <a:r>
              <a:rPr lang="en-GB" sz="2400" dirty="0">
                <a:latin typeface="Arial" panose="020B0604020202020204" pitchFamily="34" charset="0"/>
                <a:cs typeface="Arial" panose="020B0604020202020204" pitchFamily="34" charset="0"/>
              </a:rPr>
              <a:t>I </a:t>
            </a:r>
            <a:r>
              <a:rPr lang="en-GB" sz="2400" dirty="0">
                <a:solidFill>
                  <a:srgbClr val="FF0000"/>
                </a:solidFill>
                <a:latin typeface="Arial" panose="020B0604020202020204" pitchFamily="34" charset="0"/>
                <a:cs typeface="Arial" panose="020B0604020202020204" pitchFamily="34" charset="0"/>
              </a:rPr>
              <a:t>have</a:t>
            </a:r>
            <a:r>
              <a:rPr lang="en-GB" sz="2400" dirty="0">
                <a:latin typeface="Arial" panose="020B0604020202020204" pitchFamily="34" charset="0"/>
                <a:cs typeface="Arial" panose="020B0604020202020204" pitchFamily="34" charset="0"/>
              </a:rPr>
              <a:t> remembered that day for the rest of my life.</a:t>
            </a:r>
          </a:p>
          <a:p>
            <a:pPr algn="ctr">
              <a:lnSpc>
                <a:spcPct val="150000"/>
              </a:lnSpc>
            </a:pPr>
            <a:r>
              <a:rPr lang="en-GB" sz="2400" dirty="0">
                <a:latin typeface="Arial" panose="020B0604020202020204" pitchFamily="34" charset="0"/>
                <a:cs typeface="Arial" panose="020B0604020202020204" pitchFamily="34" charset="0"/>
              </a:rPr>
              <a:t>We </a:t>
            </a:r>
            <a:r>
              <a:rPr lang="en-GB" sz="2400" dirty="0">
                <a:solidFill>
                  <a:srgbClr val="FF0000"/>
                </a:solidFill>
                <a:latin typeface="Arial" panose="020B0604020202020204" pitchFamily="34" charset="0"/>
                <a:cs typeface="Arial" panose="020B0604020202020204" pitchFamily="34" charset="0"/>
              </a:rPr>
              <a:t>have</a:t>
            </a:r>
            <a:r>
              <a:rPr lang="en-GB" sz="2400" dirty="0">
                <a:latin typeface="Arial" panose="020B0604020202020204" pitchFamily="34" charset="0"/>
                <a:cs typeface="Arial" panose="020B0604020202020204" pitchFamily="34" charset="0"/>
              </a:rPr>
              <a:t> protected our home again and again.</a:t>
            </a:r>
          </a:p>
        </p:txBody>
      </p:sp>
      <p:sp>
        <p:nvSpPr>
          <p:cNvPr id="4" name="Speech Bubble: Rectangle with Corners Rounded 3"/>
          <p:cNvSpPr/>
          <p:nvPr/>
        </p:nvSpPr>
        <p:spPr>
          <a:xfrm>
            <a:off x="2912113" y="5184975"/>
            <a:ext cx="2381250" cy="971550"/>
          </a:xfrm>
          <a:prstGeom prst="wedgeRoundRectCallout">
            <a:avLst>
              <a:gd name="adj1" fmla="val -66215"/>
              <a:gd name="adj2" fmla="val 4376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Arial" panose="020B0604020202020204" pitchFamily="34" charset="0"/>
                <a:cs typeface="Arial" panose="020B0604020202020204" pitchFamily="34" charset="0"/>
              </a:rPr>
              <a:t>I learnt a lesson </a:t>
            </a:r>
            <a:r>
              <a:rPr lang="en-GB" sz="1400" b="1" dirty="0">
                <a:solidFill>
                  <a:schemeClr val="tx1"/>
                </a:solidFill>
                <a:latin typeface="Arial" panose="020B0604020202020204" pitchFamily="34" charset="0"/>
                <a:cs typeface="Arial" panose="020B0604020202020204" pitchFamily="34" charset="0"/>
              </a:rPr>
              <a:t>in the past</a:t>
            </a:r>
            <a:r>
              <a:rPr lang="en-GB" sz="1400" dirty="0">
                <a:solidFill>
                  <a:schemeClr val="tx1"/>
                </a:solidFill>
                <a:latin typeface="Arial" panose="020B0604020202020204" pitchFamily="34" charset="0"/>
                <a:cs typeface="Arial" panose="020B0604020202020204" pitchFamily="34" charset="0"/>
              </a:rPr>
              <a:t> and I </a:t>
            </a:r>
            <a:r>
              <a:rPr lang="en-GB" sz="1400" b="1" dirty="0">
                <a:solidFill>
                  <a:schemeClr val="tx1"/>
                </a:solidFill>
                <a:latin typeface="Arial" panose="020B0604020202020204" pitchFamily="34" charset="0"/>
                <a:cs typeface="Arial" panose="020B0604020202020204" pitchFamily="34" charset="0"/>
              </a:rPr>
              <a:t>still </a:t>
            </a:r>
            <a:r>
              <a:rPr lang="en-GB" sz="1400" dirty="0">
                <a:solidFill>
                  <a:schemeClr val="tx1"/>
                </a:solidFill>
                <a:latin typeface="Arial" panose="020B0604020202020204" pitchFamily="34" charset="0"/>
                <a:cs typeface="Arial" panose="020B0604020202020204" pitchFamily="34" charset="0"/>
              </a:rPr>
              <a:t>remember it </a:t>
            </a:r>
            <a:r>
              <a:rPr lang="en-GB" sz="1400" b="1" dirty="0">
                <a:solidFill>
                  <a:schemeClr val="tx1"/>
                </a:solidFill>
                <a:latin typeface="Arial" panose="020B0604020202020204" pitchFamily="34" charset="0"/>
                <a:cs typeface="Arial" panose="020B0604020202020204" pitchFamily="34" charset="0"/>
              </a:rPr>
              <a:t>today.</a:t>
            </a:r>
            <a:endParaRPr lang="en-GB" sz="1400" dirty="0">
              <a:solidFill>
                <a:schemeClr val="tx1"/>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97224" y="5064223"/>
            <a:ext cx="1029422" cy="1213055"/>
          </a:xfrm>
          <a:prstGeom prst="rect">
            <a:avLst/>
          </a:prstGeom>
        </p:spPr>
      </p:pic>
      <p:sp>
        <p:nvSpPr>
          <p:cNvPr id="9" name="Speech Bubble: Rectangle with Corners Rounded 8"/>
          <p:cNvSpPr/>
          <p:nvPr/>
        </p:nvSpPr>
        <p:spPr>
          <a:xfrm>
            <a:off x="6612193" y="5184975"/>
            <a:ext cx="2381250" cy="971550"/>
          </a:xfrm>
          <a:prstGeom prst="wedgeRoundRectCallout">
            <a:avLst>
              <a:gd name="adj1" fmla="val 75933"/>
              <a:gd name="adj2" fmla="val 42533"/>
              <a:gd name="adj3" fmla="val 16667"/>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Arial" panose="020B0604020202020204" pitchFamily="34" charset="0"/>
                <a:cs typeface="Arial" panose="020B0604020202020204" pitchFamily="34" charset="0"/>
              </a:rPr>
              <a:t>We took action </a:t>
            </a:r>
            <a:r>
              <a:rPr lang="en-GB" sz="1400" b="1" dirty="0">
                <a:solidFill>
                  <a:schemeClr val="tx1"/>
                </a:solidFill>
                <a:latin typeface="Arial" panose="020B0604020202020204" pitchFamily="34" charset="0"/>
                <a:cs typeface="Arial" panose="020B0604020202020204" pitchFamily="34" charset="0"/>
              </a:rPr>
              <a:t>in the past </a:t>
            </a:r>
            <a:r>
              <a:rPr lang="en-GB" sz="1400" dirty="0">
                <a:solidFill>
                  <a:schemeClr val="tx1"/>
                </a:solidFill>
                <a:latin typeface="Arial" panose="020B0604020202020204" pitchFamily="34" charset="0"/>
                <a:cs typeface="Arial" panose="020B0604020202020204" pitchFamily="34" charset="0"/>
              </a:rPr>
              <a:t>to protect our home and it </a:t>
            </a:r>
            <a:r>
              <a:rPr lang="en-GB" sz="1400" b="1" dirty="0">
                <a:solidFill>
                  <a:schemeClr val="tx1"/>
                </a:solidFill>
                <a:latin typeface="Arial" panose="020B0604020202020204" pitchFamily="34" charset="0"/>
                <a:cs typeface="Arial" panose="020B0604020202020204" pitchFamily="34" charset="0"/>
              </a:rPr>
              <a:t>still </a:t>
            </a:r>
            <a:r>
              <a:rPr lang="en-GB" sz="1400" dirty="0">
                <a:solidFill>
                  <a:schemeClr val="tx1"/>
                </a:solidFill>
                <a:latin typeface="Arial" panose="020B0604020202020204" pitchFamily="34" charset="0"/>
                <a:cs typeface="Arial" panose="020B0604020202020204" pitchFamily="34" charset="0"/>
              </a:rPr>
              <a:t>stays protected </a:t>
            </a:r>
            <a:r>
              <a:rPr lang="en-GB" sz="1400" b="1" dirty="0">
                <a:solidFill>
                  <a:schemeClr val="tx1"/>
                </a:solidFill>
                <a:latin typeface="Arial" panose="020B0604020202020204" pitchFamily="34" charset="0"/>
                <a:cs typeface="Arial" panose="020B0604020202020204" pitchFamily="34" charset="0"/>
              </a:rPr>
              <a:t>now.  </a:t>
            </a:r>
          </a:p>
        </p:txBody>
      </p:sp>
      <p:pic>
        <p:nvPicPr>
          <p:cNvPr id="10" name="Picture 9">
            <a:extLst>
              <a:ext uri="{FF2B5EF4-FFF2-40B4-BE49-F238E27FC236}">
                <a16:creationId xmlns:a16="http://schemas.microsoft.com/office/drawing/2014/main" id="{3D3F07C9-1246-5642-90C3-89986C0959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17015" y="5064223"/>
            <a:ext cx="1630922" cy="1219930"/>
          </a:xfrm>
          <a:prstGeom prst="rect">
            <a:avLst/>
          </a:prstGeom>
        </p:spPr>
      </p:pic>
    </p:spTree>
    <p:extLst>
      <p:ext uri="{BB962C8B-B14F-4D97-AF65-F5344CB8AC3E}">
        <p14:creationId xmlns:p14="http://schemas.microsoft.com/office/powerpoint/2010/main" val="248509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bg/>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uiExpand="1" build="p" animBg="1"/>
      <p:bldP spid="4" grpId="0" uiExpand="1"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5494" y="1731269"/>
            <a:ext cx="11306481" cy="1077218"/>
          </a:xfrm>
          <a:prstGeom prst="rect">
            <a:avLst/>
          </a:prstGeom>
          <a:noFill/>
        </p:spPr>
        <p:txBody>
          <a:bodyPr wrap="square" rtlCol="0">
            <a:spAutoFit/>
          </a:bodyPr>
          <a:lstStyle/>
          <a:p>
            <a:r>
              <a:rPr lang="en-GB" sz="3200" dirty="0">
                <a:latin typeface="Arial" panose="020B0604020202020204" pitchFamily="34" charset="0"/>
                <a:cs typeface="Arial" panose="020B0604020202020204" pitchFamily="34" charset="0"/>
              </a:rPr>
              <a:t>Remember</a:t>
            </a:r>
            <a:r>
              <a:rPr lang="en-GB" sz="3200" b="1" dirty="0">
                <a:solidFill>
                  <a:srgbClr val="0000FF"/>
                </a:solidFill>
                <a:latin typeface="Arial" panose="020B0604020202020204" pitchFamily="34" charset="0"/>
                <a:cs typeface="Arial" panose="020B0604020202020204" pitchFamily="34" charset="0"/>
              </a:rPr>
              <a:t> </a:t>
            </a:r>
            <a:r>
              <a:rPr lang="en-GB" sz="3200" dirty="0">
                <a:solidFill>
                  <a:srgbClr val="FF0000"/>
                </a:solidFill>
                <a:latin typeface="Arial" panose="020B0604020202020204" pitchFamily="34" charset="0"/>
                <a:cs typeface="Arial" panose="020B0604020202020204" pitchFamily="34" charset="0"/>
              </a:rPr>
              <a:t>verbs</a:t>
            </a:r>
            <a:r>
              <a:rPr lang="en-GB" sz="3200" b="1" dirty="0">
                <a:solidFill>
                  <a:srgbClr val="0000FF"/>
                </a:solidFill>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tell us that someone or something is </a:t>
            </a:r>
            <a:r>
              <a:rPr lang="en-GB" sz="3200" dirty="0">
                <a:solidFill>
                  <a:srgbClr val="FF0000"/>
                </a:solidFill>
                <a:latin typeface="Arial" panose="020B0604020202020204" pitchFamily="34" charset="0"/>
                <a:cs typeface="Arial" panose="020B0604020202020204" pitchFamily="34" charset="0"/>
              </a:rPr>
              <a:t>doing, feeling or being.</a:t>
            </a:r>
          </a:p>
        </p:txBody>
      </p:sp>
      <p:sp>
        <p:nvSpPr>
          <p:cNvPr id="5" name="TextBox 4"/>
          <p:cNvSpPr txBox="1"/>
          <p:nvPr/>
        </p:nvSpPr>
        <p:spPr>
          <a:xfrm>
            <a:off x="809222" y="3757126"/>
            <a:ext cx="3617822" cy="584775"/>
          </a:xfrm>
          <a:prstGeom prst="rect">
            <a:avLst/>
          </a:prstGeom>
          <a:noFill/>
        </p:spPr>
        <p:txBody>
          <a:bodyPr wrap="square" rtlCol="0">
            <a:spAutoFit/>
          </a:bodyPr>
          <a:lstStyle/>
          <a:p>
            <a:pPr algn="ctr"/>
            <a:r>
              <a:rPr lang="en-GB" sz="3200" dirty="0">
                <a:latin typeface="Arial" panose="020B0604020202020204" pitchFamily="34" charset="0"/>
                <a:cs typeface="Arial" panose="020B0604020202020204" pitchFamily="34" charset="0"/>
              </a:rPr>
              <a:t>The men </a:t>
            </a:r>
            <a:r>
              <a:rPr lang="en-GB" sz="3200" dirty="0">
                <a:solidFill>
                  <a:srgbClr val="FF0000"/>
                </a:solidFill>
                <a:latin typeface="Arial" panose="020B0604020202020204" pitchFamily="34" charset="0"/>
                <a:cs typeface="Arial" panose="020B0604020202020204" pitchFamily="34" charset="0"/>
              </a:rPr>
              <a:t>arrived.</a:t>
            </a:r>
          </a:p>
        </p:txBody>
      </p:sp>
      <p:sp>
        <p:nvSpPr>
          <p:cNvPr id="9" name="TextBox 8"/>
          <p:cNvSpPr txBox="1"/>
          <p:nvPr/>
        </p:nvSpPr>
        <p:spPr>
          <a:xfrm>
            <a:off x="809222" y="4492869"/>
            <a:ext cx="4441204" cy="584775"/>
          </a:xfrm>
          <a:prstGeom prst="rect">
            <a:avLst/>
          </a:prstGeom>
          <a:noFill/>
        </p:spPr>
        <p:txBody>
          <a:bodyPr wrap="square" rtlCol="0">
            <a:spAutoFit/>
          </a:bodyPr>
          <a:lstStyle/>
          <a:p>
            <a:pPr algn="ctr"/>
            <a:r>
              <a:rPr lang="en-GB" sz="3200" dirty="0">
                <a:latin typeface="Arial" panose="020B0604020202020204" pitchFamily="34" charset="0"/>
                <a:cs typeface="Arial" panose="020B0604020202020204" pitchFamily="34" charset="0"/>
              </a:rPr>
              <a:t>The creatures </a:t>
            </a:r>
            <a:r>
              <a:rPr lang="en-GB" sz="3200" dirty="0">
                <a:solidFill>
                  <a:srgbClr val="FF0000"/>
                </a:solidFill>
                <a:latin typeface="Arial" panose="020B0604020202020204" pitchFamily="34" charset="0"/>
                <a:cs typeface="Arial" panose="020B0604020202020204" pitchFamily="34" charset="0"/>
              </a:rPr>
              <a:t>worried</a:t>
            </a:r>
            <a:r>
              <a:rPr lang="en-GB" sz="2600" i="1" dirty="0"/>
              <a:t>.</a:t>
            </a:r>
          </a:p>
        </p:txBody>
      </p:sp>
      <p:sp>
        <p:nvSpPr>
          <p:cNvPr id="10" name="TextBox 9"/>
          <p:cNvSpPr txBox="1"/>
          <p:nvPr/>
        </p:nvSpPr>
        <p:spPr>
          <a:xfrm>
            <a:off x="1023149" y="5228612"/>
            <a:ext cx="3617822" cy="584775"/>
          </a:xfrm>
          <a:prstGeom prst="rect">
            <a:avLst/>
          </a:prstGeom>
          <a:noFill/>
        </p:spPr>
        <p:txBody>
          <a:bodyPr wrap="square" rtlCol="0">
            <a:spAutoFit/>
          </a:bodyPr>
          <a:lstStyle/>
          <a:p>
            <a:pPr algn="ctr"/>
            <a:r>
              <a:rPr lang="en-GB" sz="3200" dirty="0">
                <a:latin typeface="Arial" panose="020B0604020202020204" pitchFamily="34" charset="0"/>
                <a:cs typeface="Arial" panose="020B0604020202020204" pitchFamily="34" charset="0"/>
              </a:rPr>
              <a:t>The forest </a:t>
            </a:r>
            <a:r>
              <a:rPr lang="en-GB" sz="3200" dirty="0">
                <a:solidFill>
                  <a:srgbClr val="FF0000"/>
                </a:solidFill>
                <a:latin typeface="Arial" panose="020B0604020202020204" pitchFamily="34" charset="0"/>
                <a:cs typeface="Arial" panose="020B0604020202020204" pitchFamily="34" charset="0"/>
              </a:rPr>
              <a:t>is </a:t>
            </a:r>
            <a:r>
              <a:rPr lang="en-GB" sz="3200" dirty="0">
                <a:latin typeface="Arial" panose="020B0604020202020204" pitchFamily="34" charset="0"/>
                <a:cs typeface="Arial" panose="020B0604020202020204" pitchFamily="34" charset="0"/>
              </a:rPr>
              <a:t>silent.</a:t>
            </a:r>
          </a:p>
        </p:txBody>
      </p:sp>
      <p:pic>
        <p:nvPicPr>
          <p:cNvPr id="4" name="Picture 3">
            <a:extLst>
              <a:ext uri="{FF2B5EF4-FFF2-40B4-BE49-F238E27FC236}">
                <a16:creationId xmlns:a16="http://schemas.microsoft.com/office/drawing/2014/main" id="{3D0F56C0-0D9B-3B48-A16D-FD8ACB153B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73782" y="2339231"/>
            <a:ext cx="5508995" cy="3665027"/>
          </a:xfrm>
          <a:prstGeom prst="rect">
            <a:avLst/>
          </a:prstGeom>
        </p:spPr>
      </p:pic>
      <p:sp>
        <p:nvSpPr>
          <p:cNvPr id="8" name="TextBox 7">
            <a:extLst>
              <a:ext uri="{FF2B5EF4-FFF2-40B4-BE49-F238E27FC236}">
                <a16:creationId xmlns:a16="http://schemas.microsoft.com/office/drawing/2014/main" id="{035D5FEF-A914-4B02-B6D6-9802A6C97ADB}"/>
              </a:ext>
            </a:extLst>
          </p:cNvPr>
          <p:cNvSpPr txBox="1"/>
          <p:nvPr/>
        </p:nvSpPr>
        <p:spPr>
          <a:xfrm>
            <a:off x="809222" y="620984"/>
            <a:ext cx="10573555" cy="707886"/>
          </a:xfrm>
          <a:prstGeom prst="rect">
            <a:avLst/>
          </a:prstGeom>
          <a:noFill/>
        </p:spPr>
        <p:txBody>
          <a:bodyPr wrap="square" rtlCol="0">
            <a:spAutoFit/>
          </a:bodyPr>
          <a:lstStyle/>
          <a:p>
            <a:r>
              <a:rPr lang="en-GB" sz="4000" b="1" dirty="0">
                <a:solidFill>
                  <a:srgbClr val="00B0F0"/>
                </a:solidFill>
                <a:latin typeface="Arial" panose="020B0604020202020204" pitchFamily="34" charset="0"/>
                <a:cs typeface="Arial" panose="020B0604020202020204" pitchFamily="34" charset="0"/>
              </a:rPr>
              <a:t>Let’s recap our learning from last week</a:t>
            </a:r>
          </a:p>
        </p:txBody>
      </p:sp>
      <p:pic>
        <p:nvPicPr>
          <p:cNvPr id="3" name="Recorded Sound">
            <a:hlinkClick r:id="" action="ppaction://media"/>
            <a:extLst>
              <a:ext uri="{FF2B5EF4-FFF2-40B4-BE49-F238E27FC236}">
                <a16:creationId xmlns:a16="http://schemas.microsoft.com/office/drawing/2014/main" id="{DEE60A78-808D-4B2B-9A1B-665852A7CB8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658168" y="6237016"/>
            <a:ext cx="609600" cy="609600"/>
          </a:xfrm>
          <a:prstGeom prst="rect">
            <a:avLst/>
          </a:prstGeom>
        </p:spPr>
      </p:pic>
    </p:spTree>
    <p:extLst>
      <p:ext uri="{BB962C8B-B14F-4D97-AF65-F5344CB8AC3E}">
        <p14:creationId xmlns:p14="http://schemas.microsoft.com/office/powerpoint/2010/main" val="228690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560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3"/>
                </p:tgtEl>
              </p:cMediaNode>
            </p:audio>
          </p:childTnLst>
        </p:cTn>
      </p:par>
    </p:tnLst>
    <p:bldLst>
      <p:bldP spid="5" grpId="0" uiExpand="1" build="p"/>
      <p:bldP spid="9" grpId="0" uiExpand="1" build="p"/>
      <p:bldP spid="10"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89" y="6047266"/>
            <a:ext cx="11326761" cy="523220"/>
          </a:xfrm>
          <a:prstGeom prst="rect">
            <a:avLst/>
          </a:prstGeom>
          <a:noFill/>
        </p:spPr>
        <p:txBody>
          <a:bodyPr wrap="square" rtlCol="0">
            <a:spAutoFit/>
          </a:bodyPr>
          <a:lstStyle/>
          <a:p>
            <a:pPr algn="ctr"/>
            <a:r>
              <a:rPr lang="en-GB" sz="2800" dirty="0">
                <a:solidFill>
                  <a:srgbClr val="FF0000"/>
                </a:solidFill>
                <a:latin typeface="Arial" panose="020B0604020202020204" pitchFamily="34" charset="0"/>
                <a:cs typeface="Arial" panose="020B0604020202020204" pitchFamily="34" charset="0"/>
              </a:rPr>
              <a:t>Verbs</a:t>
            </a:r>
            <a:r>
              <a:rPr lang="en-GB" sz="2800" b="1" dirty="0">
                <a:solidFill>
                  <a:srgbClr val="0000FF"/>
                </a:solidFill>
                <a:latin typeface="Arial" panose="020B0604020202020204" pitchFamily="34" charset="0"/>
                <a:cs typeface="Arial" panose="020B0604020202020204" pitchFamily="34" charset="0"/>
              </a:rPr>
              <a:t> </a:t>
            </a:r>
            <a:r>
              <a:rPr lang="en-GB" sz="2800" dirty="0">
                <a:latin typeface="Arial" panose="020B0604020202020204" pitchFamily="34" charset="0"/>
                <a:cs typeface="Arial" panose="020B0604020202020204" pitchFamily="34" charset="0"/>
              </a:rPr>
              <a:t>tell us that someone or something is </a:t>
            </a:r>
            <a:r>
              <a:rPr lang="en-GB" sz="2800" dirty="0">
                <a:solidFill>
                  <a:srgbClr val="FF0000"/>
                </a:solidFill>
                <a:latin typeface="Arial" panose="020B0604020202020204" pitchFamily="34" charset="0"/>
                <a:cs typeface="Arial" panose="020B0604020202020204" pitchFamily="34" charset="0"/>
              </a:rPr>
              <a:t>doing, feeling </a:t>
            </a:r>
            <a:r>
              <a:rPr lang="en-GB" sz="2800" dirty="0">
                <a:latin typeface="Arial" panose="020B0604020202020204" pitchFamily="34" charset="0"/>
                <a:cs typeface="Arial" panose="020B0604020202020204" pitchFamily="34" charset="0"/>
              </a:rPr>
              <a:t>or </a:t>
            </a:r>
            <a:r>
              <a:rPr lang="en-GB" sz="2800" dirty="0">
                <a:solidFill>
                  <a:srgbClr val="FF0000"/>
                </a:solidFill>
                <a:latin typeface="Arial" panose="020B0604020202020204" pitchFamily="34" charset="0"/>
                <a:cs typeface="Arial" panose="020B0604020202020204" pitchFamily="34" charset="0"/>
              </a:rPr>
              <a:t>being.</a:t>
            </a:r>
          </a:p>
        </p:txBody>
      </p:sp>
      <p:sp>
        <p:nvSpPr>
          <p:cNvPr id="4" name="Rectangle 3">
            <a:extLst>
              <a:ext uri="{FF2B5EF4-FFF2-40B4-BE49-F238E27FC236}">
                <a16:creationId xmlns:a16="http://schemas.microsoft.com/office/drawing/2014/main" id="{A797B2CC-044D-9946-B294-777C4FAC3F3A}"/>
              </a:ext>
            </a:extLst>
          </p:cNvPr>
          <p:cNvSpPr/>
          <p:nvPr/>
        </p:nvSpPr>
        <p:spPr>
          <a:xfrm>
            <a:off x="1382878" y="1710108"/>
            <a:ext cx="9810427" cy="461665"/>
          </a:xfrm>
          <a:prstGeom prst="rect">
            <a:avLst/>
          </a:prstGeom>
        </p:spPr>
        <p:txBody>
          <a:bodyPr wrap="square">
            <a:spAutoFit/>
          </a:bodyPr>
          <a:lstStyle/>
          <a:p>
            <a:endParaRPr lang="en-US" sz="2400" dirty="0"/>
          </a:p>
        </p:txBody>
      </p:sp>
      <p:sp>
        <p:nvSpPr>
          <p:cNvPr id="6" name="Rectangle 5">
            <a:extLst>
              <a:ext uri="{FF2B5EF4-FFF2-40B4-BE49-F238E27FC236}">
                <a16:creationId xmlns:a16="http://schemas.microsoft.com/office/drawing/2014/main" id="{DD0CAB01-C82B-044D-8B46-C8A07BF88E23}"/>
              </a:ext>
            </a:extLst>
          </p:cNvPr>
          <p:cNvSpPr/>
          <p:nvPr/>
        </p:nvSpPr>
        <p:spPr>
          <a:xfrm>
            <a:off x="1943153" y="285023"/>
            <a:ext cx="9671846" cy="1754326"/>
          </a:xfrm>
          <a:prstGeom prst="rect">
            <a:avLst/>
          </a:prstGeom>
        </p:spPr>
        <p:txBody>
          <a:bodyPr wrap="square">
            <a:spAutoFit/>
          </a:bodyPr>
          <a:lstStyle/>
          <a:p>
            <a:r>
              <a:rPr lang="en-GB" sz="3600" dirty="0">
                <a:solidFill>
                  <a:srgbClr val="00B0F0"/>
                </a:solidFill>
                <a:latin typeface="Arial" panose="020B0604020202020204" pitchFamily="34" charset="0"/>
                <a:cs typeface="Arial" panose="020B0604020202020204" pitchFamily="34" charset="0"/>
              </a:rPr>
              <a:t>Let’s look at the opening paragraph of The Great Kapok Tree. Which are the verbs in this paragraph?</a:t>
            </a:r>
          </a:p>
        </p:txBody>
      </p:sp>
      <p:sp>
        <p:nvSpPr>
          <p:cNvPr id="14" name="TextBox 13">
            <a:extLst>
              <a:ext uri="{FF2B5EF4-FFF2-40B4-BE49-F238E27FC236}">
                <a16:creationId xmlns:a16="http://schemas.microsoft.com/office/drawing/2014/main" id="{D3991C73-36F5-4A4E-B39A-0C3A6D0DEEA4}"/>
              </a:ext>
            </a:extLst>
          </p:cNvPr>
          <p:cNvSpPr txBox="1"/>
          <p:nvPr/>
        </p:nvSpPr>
        <p:spPr>
          <a:xfrm>
            <a:off x="717565" y="2222789"/>
            <a:ext cx="10756870" cy="3539430"/>
          </a:xfrm>
          <a:prstGeom prst="rect">
            <a:avLst/>
          </a:prstGeom>
          <a:solidFill>
            <a:schemeClr val="accent6">
              <a:lumMod val="20000"/>
              <a:lumOff val="80000"/>
            </a:schemeClr>
          </a:solidFill>
        </p:spPr>
        <p:txBody>
          <a:bodyPr wrap="square" rtlCol="0">
            <a:spAutoFit/>
          </a:bodyPr>
          <a:lstStyle/>
          <a:p>
            <a:r>
              <a:rPr lang="en-US" sz="2800" dirty="0">
                <a:latin typeface="Arial" panose="020B0604020202020204" pitchFamily="34" charset="0"/>
                <a:cs typeface="Arial" panose="020B0604020202020204" pitchFamily="34" charset="0"/>
              </a:rPr>
              <a:t>This lushly illustrated book makes a plea for the rainforests of the earth. The green foliage of the jungle covers the pages and hides some of the creatures who become voices for the forest. Two men approach a huge kapok tree and the larger man commands the smaller one to cut it down. Cutting a kapok tree of that size is no easy task and the man soon tires and falls asleep at the base of the tree. One by one the animals approach him and whisper reasons for letting the tree live into his ear as he sleeps. </a:t>
            </a:r>
            <a:endParaRPr lang="en-US"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5F3A3F3C-82E9-E848-BD72-F1AFBA48328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1775" y="287514"/>
            <a:ext cx="1290813" cy="1568833"/>
          </a:xfrm>
          <a:prstGeom prst="rect">
            <a:avLst/>
          </a:prstGeom>
        </p:spPr>
      </p:pic>
      <p:pic>
        <p:nvPicPr>
          <p:cNvPr id="3" name="Recorded Sound">
            <a:hlinkClick r:id="" action="ppaction://media"/>
            <a:extLst>
              <a:ext uri="{FF2B5EF4-FFF2-40B4-BE49-F238E27FC236}">
                <a16:creationId xmlns:a16="http://schemas.microsoft.com/office/drawing/2014/main" id="{CA3C736F-FF52-45DB-8FEF-BDE3DB5B7AF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724270" y="1405308"/>
            <a:ext cx="609600" cy="609600"/>
          </a:xfrm>
          <a:prstGeom prst="rect">
            <a:avLst/>
          </a:prstGeom>
        </p:spPr>
      </p:pic>
    </p:spTree>
    <p:extLst>
      <p:ext uri="{BB962C8B-B14F-4D97-AF65-F5344CB8AC3E}">
        <p14:creationId xmlns:p14="http://schemas.microsoft.com/office/powerpoint/2010/main" val="153444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482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3"/>
                </p:tgtEl>
              </p:cMediaNode>
            </p:audio>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97B2CC-044D-9946-B294-777C4FAC3F3A}"/>
              </a:ext>
            </a:extLst>
          </p:cNvPr>
          <p:cNvSpPr/>
          <p:nvPr/>
        </p:nvSpPr>
        <p:spPr>
          <a:xfrm>
            <a:off x="1382878" y="1710108"/>
            <a:ext cx="9810427" cy="461665"/>
          </a:xfrm>
          <a:prstGeom prst="rect">
            <a:avLst/>
          </a:prstGeom>
        </p:spPr>
        <p:txBody>
          <a:bodyPr wrap="square">
            <a:spAutoFit/>
          </a:bodyPr>
          <a:lstStyle/>
          <a:p>
            <a:endParaRPr lang="en-US" sz="2400" dirty="0"/>
          </a:p>
        </p:txBody>
      </p:sp>
      <p:sp>
        <p:nvSpPr>
          <p:cNvPr id="6" name="Rectangle 5">
            <a:extLst>
              <a:ext uri="{FF2B5EF4-FFF2-40B4-BE49-F238E27FC236}">
                <a16:creationId xmlns:a16="http://schemas.microsoft.com/office/drawing/2014/main" id="{DD0CAB01-C82B-044D-8B46-C8A07BF88E23}"/>
              </a:ext>
            </a:extLst>
          </p:cNvPr>
          <p:cNvSpPr/>
          <p:nvPr/>
        </p:nvSpPr>
        <p:spPr>
          <a:xfrm>
            <a:off x="241416" y="634891"/>
            <a:ext cx="11709167" cy="646331"/>
          </a:xfrm>
          <a:prstGeom prst="rect">
            <a:avLst/>
          </a:prstGeom>
        </p:spPr>
        <p:txBody>
          <a:bodyPr wrap="none">
            <a:spAutoFit/>
          </a:bodyPr>
          <a:lstStyle/>
          <a:p>
            <a:pPr algn="ctr"/>
            <a:r>
              <a:rPr lang="en-GB" sz="3600" b="1" dirty="0">
                <a:solidFill>
                  <a:srgbClr val="00B0F0"/>
                </a:solidFill>
                <a:latin typeface="Arial" panose="020B0604020202020204" pitchFamily="34" charset="0"/>
                <a:cs typeface="Arial" panose="020B0604020202020204" pitchFamily="34" charset="0"/>
              </a:rPr>
              <a:t>Let’s look carefully at the verbs that you have found.</a:t>
            </a:r>
          </a:p>
        </p:txBody>
      </p:sp>
      <p:sp>
        <p:nvSpPr>
          <p:cNvPr id="14" name="TextBox 13">
            <a:extLst>
              <a:ext uri="{FF2B5EF4-FFF2-40B4-BE49-F238E27FC236}">
                <a16:creationId xmlns:a16="http://schemas.microsoft.com/office/drawing/2014/main" id="{D3991C73-36F5-4A4E-B39A-0C3A6D0DEEA4}"/>
              </a:ext>
            </a:extLst>
          </p:cNvPr>
          <p:cNvSpPr txBox="1"/>
          <p:nvPr/>
        </p:nvSpPr>
        <p:spPr>
          <a:xfrm>
            <a:off x="429610" y="1698794"/>
            <a:ext cx="11332778" cy="4524315"/>
          </a:xfrm>
          <a:prstGeom prst="rect">
            <a:avLst/>
          </a:prstGeom>
          <a:solidFill>
            <a:schemeClr val="accent6">
              <a:lumMod val="20000"/>
              <a:lumOff val="80000"/>
            </a:schemeClr>
          </a:solidFill>
        </p:spPr>
        <p:txBody>
          <a:bodyPr wrap="square" rtlCol="0">
            <a:spAutoFit/>
          </a:bodyPr>
          <a:lstStyle/>
          <a:p>
            <a:r>
              <a:rPr lang="en-US" sz="3200" dirty="0">
                <a:latin typeface="Arial" panose="020B0604020202020204" pitchFamily="34" charset="0"/>
                <a:cs typeface="Arial" panose="020B0604020202020204" pitchFamily="34" charset="0"/>
              </a:rPr>
              <a:t>This lushly illustrated book </a:t>
            </a:r>
            <a:r>
              <a:rPr lang="en-US" sz="3200" b="1" u="sng" dirty="0">
                <a:solidFill>
                  <a:srgbClr val="FF0000"/>
                </a:solidFill>
                <a:latin typeface="Arial" panose="020B0604020202020204" pitchFamily="34" charset="0"/>
                <a:cs typeface="Arial" panose="020B0604020202020204" pitchFamily="34" charset="0"/>
              </a:rPr>
              <a:t>makes</a:t>
            </a:r>
            <a:r>
              <a:rPr lang="en-US" sz="3200" dirty="0">
                <a:latin typeface="Arial" panose="020B0604020202020204" pitchFamily="34" charset="0"/>
                <a:cs typeface="Arial" panose="020B0604020202020204" pitchFamily="34" charset="0"/>
              </a:rPr>
              <a:t> a plea for the rainforests of the earth. The green foliage of the jungle </a:t>
            </a:r>
            <a:r>
              <a:rPr lang="en-US" sz="3200" b="1" u="sng" dirty="0">
                <a:solidFill>
                  <a:srgbClr val="FF0000"/>
                </a:solidFill>
                <a:latin typeface="Arial" panose="020B0604020202020204" pitchFamily="34" charset="0"/>
                <a:cs typeface="Arial" panose="020B0604020202020204" pitchFamily="34" charset="0"/>
              </a:rPr>
              <a:t>covers</a:t>
            </a:r>
            <a:r>
              <a:rPr lang="en-US" sz="3200" dirty="0">
                <a:latin typeface="Arial" panose="020B0604020202020204" pitchFamily="34" charset="0"/>
                <a:cs typeface="Arial" panose="020B0604020202020204" pitchFamily="34" charset="0"/>
              </a:rPr>
              <a:t> the pages and </a:t>
            </a:r>
            <a:r>
              <a:rPr lang="en-US" sz="3200" b="1" u="sng" dirty="0">
                <a:solidFill>
                  <a:srgbClr val="FF0000"/>
                </a:solidFill>
                <a:latin typeface="Arial" panose="020B0604020202020204" pitchFamily="34" charset="0"/>
                <a:cs typeface="Arial" panose="020B0604020202020204" pitchFamily="34" charset="0"/>
              </a:rPr>
              <a:t>hides</a:t>
            </a:r>
            <a:r>
              <a:rPr lang="en-US" sz="3200" dirty="0">
                <a:latin typeface="Arial" panose="020B0604020202020204" pitchFamily="34" charset="0"/>
                <a:cs typeface="Arial" panose="020B0604020202020204" pitchFamily="34" charset="0"/>
              </a:rPr>
              <a:t> some of the creatures who </a:t>
            </a:r>
            <a:r>
              <a:rPr lang="en-US" sz="3200" b="1" u="sng" dirty="0">
                <a:solidFill>
                  <a:srgbClr val="FF0000"/>
                </a:solidFill>
                <a:latin typeface="Arial" panose="020B0604020202020204" pitchFamily="34" charset="0"/>
                <a:cs typeface="Arial" panose="020B0604020202020204" pitchFamily="34" charset="0"/>
              </a:rPr>
              <a:t>become</a:t>
            </a:r>
            <a:r>
              <a:rPr lang="en-US" sz="3200" dirty="0">
                <a:latin typeface="Arial" panose="020B0604020202020204" pitchFamily="34" charset="0"/>
                <a:cs typeface="Arial" panose="020B0604020202020204" pitchFamily="34" charset="0"/>
              </a:rPr>
              <a:t> voices for the forest. Two men </a:t>
            </a:r>
            <a:r>
              <a:rPr lang="en-US" sz="3200" b="1" u="sng" dirty="0">
                <a:solidFill>
                  <a:srgbClr val="FF0000"/>
                </a:solidFill>
                <a:latin typeface="Arial" panose="020B0604020202020204" pitchFamily="34" charset="0"/>
                <a:cs typeface="Arial" panose="020B0604020202020204" pitchFamily="34" charset="0"/>
              </a:rPr>
              <a:t>approach</a:t>
            </a:r>
            <a:r>
              <a:rPr lang="en-US" sz="3200" dirty="0">
                <a:latin typeface="Arial" panose="020B0604020202020204" pitchFamily="34" charset="0"/>
                <a:cs typeface="Arial" panose="020B0604020202020204" pitchFamily="34" charset="0"/>
              </a:rPr>
              <a:t> a huge kapok tree and the larger man </a:t>
            </a:r>
            <a:r>
              <a:rPr lang="en-US" sz="3200" b="1" u="sng" dirty="0">
                <a:solidFill>
                  <a:srgbClr val="FF0000"/>
                </a:solidFill>
                <a:latin typeface="Arial" panose="020B0604020202020204" pitchFamily="34" charset="0"/>
                <a:cs typeface="Arial" panose="020B0604020202020204" pitchFamily="34" charset="0"/>
              </a:rPr>
              <a:t>commands</a:t>
            </a:r>
            <a:r>
              <a:rPr lang="en-US" sz="3200" dirty="0">
                <a:latin typeface="Arial" panose="020B0604020202020204" pitchFamily="34" charset="0"/>
                <a:cs typeface="Arial" panose="020B0604020202020204" pitchFamily="34" charset="0"/>
              </a:rPr>
              <a:t> the smaller one to </a:t>
            </a:r>
            <a:r>
              <a:rPr lang="en-US" sz="3200" b="1" u="sng" dirty="0">
                <a:solidFill>
                  <a:srgbClr val="FF0000"/>
                </a:solidFill>
                <a:latin typeface="Arial" panose="020B0604020202020204" pitchFamily="34" charset="0"/>
                <a:cs typeface="Arial" panose="020B0604020202020204" pitchFamily="34" charset="0"/>
              </a:rPr>
              <a:t>cut</a:t>
            </a:r>
            <a:r>
              <a:rPr lang="en-US" sz="3200" dirty="0">
                <a:latin typeface="Arial" panose="020B0604020202020204" pitchFamily="34" charset="0"/>
                <a:cs typeface="Arial" panose="020B0604020202020204" pitchFamily="34" charset="0"/>
              </a:rPr>
              <a:t> it down. </a:t>
            </a:r>
            <a:r>
              <a:rPr lang="en-US" sz="3200" b="1" u="sng" dirty="0">
                <a:solidFill>
                  <a:srgbClr val="FF0000"/>
                </a:solidFill>
                <a:latin typeface="Arial" panose="020B0604020202020204" pitchFamily="34" charset="0"/>
                <a:cs typeface="Arial" panose="020B0604020202020204" pitchFamily="34" charset="0"/>
              </a:rPr>
              <a:t>Cutting</a:t>
            </a:r>
            <a:r>
              <a:rPr lang="en-US" sz="3200" dirty="0">
                <a:latin typeface="Arial" panose="020B0604020202020204" pitchFamily="34" charset="0"/>
                <a:cs typeface="Arial" panose="020B0604020202020204" pitchFamily="34" charset="0"/>
              </a:rPr>
              <a:t> a kapok tree of that size </a:t>
            </a:r>
            <a:r>
              <a:rPr lang="en-US" sz="3200" b="1" u="sng" dirty="0">
                <a:solidFill>
                  <a:srgbClr val="FF0000"/>
                </a:solidFill>
                <a:latin typeface="Arial" panose="020B0604020202020204" pitchFamily="34" charset="0"/>
                <a:cs typeface="Arial" panose="020B0604020202020204" pitchFamily="34" charset="0"/>
              </a:rPr>
              <a:t>is</a:t>
            </a:r>
            <a:r>
              <a:rPr lang="en-US" sz="3200" dirty="0">
                <a:latin typeface="Arial" panose="020B0604020202020204" pitchFamily="34" charset="0"/>
                <a:cs typeface="Arial" panose="020B0604020202020204" pitchFamily="34" charset="0"/>
              </a:rPr>
              <a:t> no easy task and the man soon </a:t>
            </a:r>
            <a:r>
              <a:rPr lang="en-US" sz="3200" b="1" u="sng" dirty="0">
                <a:solidFill>
                  <a:srgbClr val="FF0000"/>
                </a:solidFill>
                <a:latin typeface="Arial" panose="020B0604020202020204" pitchFamily="34" charset="0"/>
                <a:cs typeface="Arial" panose="020B0604020202020204" pitchFamily="34" charset="0"/>
              </a:rPr>
              <a:t>tires</a:t>
            </a:r>
            <a:r>
              <a:rPr lang="en-US" sz="3200" dirty="0">
                <a:latin typeface="Arial" panose="020B0604020202020204" pitchFamily="34" charset="0"/>
                <a:cs typeface="Arial" panose="020B0604020202020204" pitchFamily="34" charset="0"/>
              </a:rPr>
              <a:t> and </a:t>
            </a:r>
            <a:r>
              <a:rPr lang="en-US" sz="3200" b="1" u="sng" dirty="0">
                <a:solidFill>
                  <a:srgbClr val="FF0000"/>
                </a:solidFill>
                <a:latin typeface="Arial" panose="020B0604020202020204" pitchFamily="34" charset="0"/>
                <a:cs typeface="Arial" panose="020B0604020202020204" pitchFamily="34" charset="0"/>
              </a:rPr>
              <a:t>falls asleep </a:t>
            </a:r>
            <a:r>
              <a:rPr lang="en-US" sz="3200" dirty="0">
                <a:latin typeface="Arial" panose="020B0604020202020204" pitchFamily="34" charset="0"/>
                <a:cs typeface="Arial" panose="020B0604020202020204" pitchFamily="34" charset="0"/>
              </a:rPr>
              <a:t>at the base of the tree. One by one the animals </a:t>
            </a:r>
            <a:r>
              <a:rPr lang="en-US" sz="3200" b="1" u="sng" dirty="0">
                <a:solidFill>
                  <a:srgbClr val="FF0000"/>
                </a:solidFill>
                <a:latin typeface="Arial" panose="020B0604020202020204" pitchFamily="34" charset="0"/>
                <a:cs typeface="Arial" panose="020B0604020202020204" pitchFamily="34" charset="0"/>
              </a:rPr>
              <a:t>approach</a:t>
            </a:r>
            <a:r>
              <a:rPr lang="en-US" sz="3200" dirty="0">
                <a:latin typeface="Arial" panose="020B0604020202020204" pitchFamily="34" charset="0"/>
                <a:cs typeface="Arial" panose="020B0604020202020204" pitchFamily="34" charset="0"/>
              </a:rPr>
              <a:t> him and </a:t>
            </a:r>
            <a:r>
              <a:rPr lang="en-US" sz="3200" b="1" u="sng" dirty="0">
                <a:solidFill>
                  <a:srgbClr val="FF0000"/>
                </a:solidFill>
                <a:latin typeface="Arial" panose="020B0604020202020204" pitchFamily="34" charset="0"/>
                <a:cs typeface="Arial" panose="020B0604020202020204" pitchFamily="34" charset="0"/>
              </a:rPr>
              <a:t>whisper</a:t>
            </a:r>
            <a:r>
              <a:rPr lang="en-US" sz="3200" dirty="0">
                <a:latin typeface="Arial" panose="020B0604020202020204" pitchFamily="34" charset="0"/>
                <a:cs typeface="Arial" panose="020B0604020202020204" pitchFamily="34" charset="0"/>
              </a:rPr>
              <a:t> reasons to </a:t>
            </a:r>
            <a:r>
              <a:rPr lang="en-US" sz="3200" b="1" u="sng" dirty="0">
                <a:solidFill>
                  <a:srgbClr val="FF0000"/>
                </a:solidFill>
                <a:latin typeface="Arial" panose="020B0604020202020204" pitchFamily="34" charset="0"/>
                <a:cs typeface="Arial" panose="020B0604020202020204" pitchFamily="34" charset="0"/>
              </a:rPr>
              <a:t>let</a:t>
            </a:r>
            <a:r>
              <a:rPr lang="en-US" sz="3200" dirty="0">
                <a:latin typeface="Arial" panose="020B0604020202020204" pitchFamily="34" charset="0"/>
                <a:cs typeface="Arial" panose="020B0604020202020204" pitchFamily="34" charset="0"/>
              </a:rPr>
              <a:t> the tree </a:t>
            </a:r>
            <a:r>
              <a:rPr lang="en-US" sz="3200" b="1" u="sng" dirty="0">
                <a:solidFill>
                  <a:srgbClr val="FF0000"/>
                </a:solidFill>
                <a:latin typeface="Arial" panose="020B0604020202020204" pitchFamily="34" charset="0"/>
                <a:cs typeface="Arial" panose="020B0604020202020204" pitchFamily="34" charset="0"/>
              </a:rPr>
              <a:t>live</a:t>
            </a:r>
            <a:r>
              <a:rPr lang="en-US" sz="3200" dirty="0">
                <a:latin typeface="Arial" panose="020B0604020202020204" pitchFamily="34" charset="0"/>
                <a:cs typeface="Arial" panose="020B0604020202020204" pitchFamily="34" charset="0"/>
              </a:rPr>
              <a:t> into his ear as he </a:t>
            </a:r>
            <a:r>
              <a:rPr lang="en-US" sz="3200" b="1" u="sng" dirty="0">
                <a:solidFill>
                  <a:srgbClr val="FF0000"/>
                </a:solidFill>
                <a:latin typeface="Arial" panose="020B0604020202020204" pitchFamily="34" charset="0"/>
                <a:cs typeface="Arial" panose="020B0604020202020204" pitchFamily="34" charset="0"/>
              </a:rPr>
              <a:t>sleeps</a:t>
            </a:r>
            <a:r>
              <a:rPr lang="en-US" sz="32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pic>
        <p:nvPicPr>
          <p:cNvPr id="2" name="Recorded Sound">
            <a:hlinkClick r:id="" action="ppaction://media"/>
            <a:extLst>
              <a:ext uri="{FF2B5EF4-FFF2-40B4-BE49-F238E27FC236}">
                <a16:creationId xmlns:a16="http://schemas.microsoft.com/office/drawing/2014/main" id="{C7611CC1-28E2-42EF-B349-75BB9793508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304206" y="5793658"/>
            <a:ext cx="609600" cy="609600"/>
          </a:xfrm>
          <a:prstGeom prst="rect">
            <a:avLst/>
          </a:prstGeom>
        </p:spPr>
      </p:pic>
    </p:spTree>
    <p:extLst>
      <p:ext uri="{BB962C8B-B14F-4D97-AF65-F5344CB8AC3E}">
        <p14:creationId xmlns:p14="http://schemas.microsoft.com/office/powerpoint/2010/main" val="232925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32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77706" y="578663"/>
            <a:ext cx="9947253" cy="1077218"/>
          </a:xfrm>
          <a:prstGeom prst="rect">
            <a:avLst/>
          </a:prstGeom>
          <a:noFill/>
        </p:spPr>
        <p:txBody>
          <a:bodyPr wrap="square" rtlCol="0">
            <a:spAutoFit/>
          </a:bodyPr>
          <a:lstStyle/>
          <a:p>
            <a:r>
              <a:rPr lang="en-GB" sz="3200" dirty="0">
                <a:solidFill>
                  <a:srgbClr val="00B0F0"/>
                </a:solidFill>
                <a:latin typeface="Arial" panose="020B0604020202020204" pitchFamily="34" charset="0"/>
                <a:cs typeface="Arial" panose="020B0604020202020204" pitchFamily="34" charset="0"/>
              </a:rPr>
              <a:t>As we know from our learning last week verbs have tense. They tell us when the action happened</a:t>
            </a:r>
            <a:r>
              <a:rPr lang="en-GB" sz="2400" dirty="0">
                <a:solidFill>
                  <a:srgbClr val="00B0F0"/>
                </a:solidFill>
                <a:latin typeface="Arial" panose="020B0604020202020204" pitchFamily="34" charset="0"/>
                <a:cs typeface="Arial" panose="020B0604020202020204" pitchFamily="34" charset="0"/>
              </a:rPr>
              <a:t>. </a:t>
            </a:r>
          </a:p>
        </p:txBody>
      </p:sp>
      <p:sp>
        <p:nvSpPr>
          <p:cNvPr id="11" name="TextBox 10"/>
          <p:cNvSpPr txBox="1"/>
          <p:nvPr/>
        </p:nvSpPr>
        <p:spPr>
          <a:xfrm>
            <a:off x="7841034" y="1992327"/>
            <a:ext cx="2548791" cy="523220"/>
          </a:xfrm>
          <a:prstGeom prst="rect">
            <a:avLst/>
          </a:prstGeom>
          <a:solidFill>
            <a:srgbClr val="FFFF00"/>
          </a:solidFill>
        </p:spPr>
        <p:txBody>
          <a:bodyPr wrap="square" rtlCol="0">
            <a:spAutoFit/>
          </a:bodyPr>
          <a:lstStyle/>
          <a:p>
            <a:r>
              <a:rPr lang="en-GB" sz="2800" dirty="0">
                <a:latin typeface="Arial" panose="020B0604020202020204" pitchFamily="34" charset="0"/>
                <a:cs typeface="Arial" panose="020B0604020202020204" pitchFamily="34" charset="0"/>
              </a:rPr>
              <a:t>In the present</a:t>
            </a:r>
          </a:p>
        </p:txBody>
      </p:sp>
      <p:sp>
        <p:nvSpPr>
          <p:cNvPr id="12" name="TextBox 11"/>
          <p:cNvSpPr txBox="1"/>
          <p:nvPr/>
        </p:nvSpPr>
        <p:spPr>
          <a:xfrm>
            <a:off x="2452370" y="2028560"/>
            <a:ext cx="1898598" cy="523220"/>
          </a:xfrm>
          <a:prstGeom prst="rect">
            <a:avLst/>
          </a:prstGeom>
          <a:solidFill>
            <a:srgbClr val="00B0F0"/>
          </a:solidFill>
        </p:spPr>
        <p:txBody>
          <a:bodyPr wrap="square" rtlCol="0">
            <a:spAutoFit/>
          </a:bodyPr>
          <a:lstStyle/>
          <a:p>
            <a:r>
              <a:rPr lang="en-GB" sz="2800" dirty="0">
                <a:latin typeface="Arial" panose="020B0604020202020204" pitchFamily="34" charset="0"/>
                <a:cs typeface="Arial" panose="020B0604020202020204" pitchFamily="34" charset="0"/>
              </a:rPr>
              <a:t>In the past</a:t>
            </a:r>
          </a:p>
        </p:txBody>
      </p:sp>
      <p:sp>
        <p:nvSpPr>
          <p:cNvPr id="13" name="TextBox 12"/>
          <p:cNvSpPr txBox="1"/>
          <p:nvPr/>
        </p:nvSpPr>
        <p:spPr>
          <a:xfrm>
            <a:off x="7285703" y="2772384"/>
            <a:ext cx="4095812"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The men </a:t>
            </a:r>
            <a:r>
              <a:rPr lang="en-GB" sz="2400" dirty="0">
                <a:solidFill>
                  <a:srgbClr val="0000FF"/>
                </a:solidFill>
                <a:latin typeface="Arial" panose="020B0604020202020204" pitchFamily="34" charset="0"/>
                <a:cs typeface="Arial" panose="020B0604020202020204" pitchFamily="34" charset="0"/>
              </a:rPr>
              <a:t>arrive</a:t>
            </a:r>
            <a:r>
              <a:rPr lang="en-GB" sz="2400" dirty="0">
                <a:latin typeface="Arial" panose="020B0604020202020204" pitchFamily="34" charset="0"/>
                <a:cs typeface="Arial" panose="020B0604020202020204" pitchFamily="34" charset="0"/>
              </a:rPr>
              <a:t> in the forest.</a:t>
            </a:r>
          </a:p>
        </p:txBody>
      </p:sp>
      <p:sp>
        <p:nvSpPr>
          <p:cNvPr id="14" name="TextBox 13"/>
          <p:cNvSpPr txBox="1"/>
          <p:nvPr/>
        </p:nvSpPr>
        <p:spPr>
          <a:xfrm>
            <a:off x="2452370" y="2794892"/>
            <a:ext cx="4479132"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The men </a:t>
            </a:r>
            <a:r>
              <a:rPr lang="en-GB" sz="2400" dirty="0">
                <a:solidFill>
                  <a:srgbClr val="0000FF"/>
                </a:solidFill>
                <a:latin typeface="Arial" panose="020B0604020202020204" pitchFamily="34" charset="0"/>
                <a:cs typeface="Arial" panose="020B0604020202020204" pitchFamily="34" charset="0"/>
              </a:rPr>
              <a:t>arrived</a:t>
            </a:r>
            <a:r>
              <a:rPr lang="en-GB" sz="2400" dirty="0">
                <a:latin typeface="Arial" panose="020B0604020202020204" pitchFamily="34" charset="0"/>
                <a:cs typeface="Arial" panose="020B0604020202020204" pitchFamily="34" charset="0"/>
              </a:rPr>
              <a:t> in the forest.</a:t>
            </a:r>
          </a:p>
        </p:txBody>
      </p:sp>
      <p:sp>
        <p:nvSpPr>
          <p:cNvPr id="15" name="TextBox 14"/>
          <p:cNvSpPr txBox="1"/>
          <p:nvPr/>
        </p:nvSpPr>
        <p:spPr>
          <a:xfrm>
            <a:off x="7316007" y="3256557"/>
            <a:ext cx="3083458"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We </a:t>
            </a:r>
            <a:r>
              <a:rPr lang="en-GB" sz="2400" dirty="0">
                <a:solidFill>
                  <a:srgbClr val="0000FF"/>
                </a:solidFill>
                <a:latin typeface="Arial" panose="020B0604020202020204" pitchFamily="34" charset="0"/>
                <a:cs typeface="Arial" panose="020B0604020202020204" pitchFamily="34" charset="0"/>
              </a:rPr>
              <a:t>watch</a:t>
            </a:r>
            <a:r>
              <a:rPr lang="en-GB" sz="2400" dirty="0">
                <a:latin typeface="Arial" panose="020B0604020202020204" pitchFamily="34" charset="0"/>
                <a:cs typeface="Arial" panose="020B0604020202020204" pitchFamily="34" charset="0"/>
              </a:rPr>
              <a:t>.</a:t>
            </a:r>
          </a:p>
        </p:txBody>
      </p:sp>
      <p:sp>
        <p:nvSpPr>
          <p:cNvPr id="16" name="TextBox 15"/>
          <p:cNvSpPr txBox="1"/>
          <p:nvPr/>
        </p:nvSpPr>
        <p:spPr>
          <a:xfrm>
            <a:off x="2452370" y="3347140"/>
            <a:ext cx="3083458" cy="461665"/>
          </a:xfrm>
          <a:prstGeom prst="rect">
            <a:avLst/>
          </a:prstGeom>
          <a:noFill/>
        </p:spPr>
        <p:txBody>
          <a:bodyPr wrap="square" rtlCol="0">
            <a:spAutoFit/>
          </a:bodyPr>
          <a:lstStyle/>
          <a:p>
            <a:pPr lvl="0"/>
            <a:r>
              <a:rPr lang="en-GB" sz="2400" dirty="0">
                <a:solidFill>
                  <a:prstClr val="black"/>
                </a:solidFill>
                <a:latin typeface="Arial" panose="020B0604020202020204" pitchFamily="34" charset="0"/>
                <a:cs typeface="Arial" panose="020B0604020202020204" pitchFamily="34" charset="0"/>
              </a:rPr>
              <a:t>We </a:t>
            </a:r>
            <a:r>
              <a:rPr lang="en-GB" sz="2400" dirty="0">
                <a:solidFill>
                  <a:srgbClr val="0000FF"/>
                </a:solidFill>
                <a:latin typeface="Arial" panose="020B0604020202020204" pitchFamily="34" charset="0"/>
                <a:cs typeface="Arial" panose="020B0604020202020204" pitchFamily="34" charset="0"/>
              </a:rPr>
              <a:t>watched</a:t>
            </a:r>
            <a:r>
              <a:rPr lang="en-GB" sz="2400" dirty="0">
                <a:solidFill>
                  <a:prstClr val="black"/>
                </a:solidFill>
                <a:latin typeface="Arial" panose="020B0604020202020204" pitchFamily="34" charset="0"/>
                <a:cs typeface="Arial" panose="020B0604020202020204" pitchFamily="34" charset="0"/>
              </a:rPr>
              <a:t>.</a:t>
            </a:r>
          </a:p>
        </p:txBody>
      </p:sp>
      <p:sp>
        <p:nvSpPr>
          <p:cNvPr id="18" name="TextBox 17"/>
          <p:cNvSpPr txBox="1"/>
          <p:nvPr/>
        </p:nvSpPr>
        <p:spPr>
          <a:xfrm>
            <a:off x="7316007" y="3812526"/>
            <a:ext cx="3083458"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The man </a:t>
            </a:r>
            <a:r>
              <a:rPr lang="en-GB" sz="2400" dirty="0">
                <a:solidFill>
                  <a:srgbClr val="0000FF"/>
                </a:solidFill>
                <a:latin typeface="Arial" panose="020B0604020202020204" pitchFamily="34" charset="0"/>
                <a:cs typeface="Arial" panose="020B0604020202020204" pitchFamily="34" charset="0"/>
              </a:rPr>
              <a:t>sleeps</a:t>
            </a:r>
            <a:r>
              <a:rPr lang="en-GB" sz="2400" dirty="0">
                <a:latin typeface="Arial" panose="020B0604020202020204" pitchFamily="34" charset="0"/>
                <a:cs typeface="Arial" panose="020B0604020202020204" pitchFamily="34" charset="0"/>
              </a:rPr>
              <a:t>.</a:t>
            </a:r>
          </a:p>
        </p:txBody>
      </p:sp>
      <p:sp>
        <p:nvSpPr>
          <p:cNvPr id="19" name="TextBox 18"/>
          <p:cNvSpPr txBox="1"/>
          <p:nvPr/>
        </p:nvSpPr>
        <p:spPr>
          <a:xfrm>
            <a:off x="2452370" y="3958973"/>
            <a:ext cx="3083458"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The man </a:t>
            </a:r>
            <a:r>
              <a:rPr lang="en-GB" sz="2400" dirty="0">
                <a:solidFill>
                  <a:srgbClr val="0000FF"/>
                </a:solidFill>
                <a:latin typeface="Arial" panose="020B0604020202020204" pitchFamily="34" charset="0"/>
                <a:cs typeface="Arial" panose="020B0604020202020204" pitchFamily="34" charset="0"/>
              </a:rPr>
              <a:t>slept</a:t>
            </a:r>
            <a:r>
              <a:rPr lang="en-GB" sz="2400" dirty="0">
                <a:latin typeface="Arial" panose="020B0604020202020204" pitchFamily="34" charset="0"/>
                <a:cs typeface="Arial" panose="020B0604020202020204" pitchFamily="34" charset="0"/>
              </a:rPr>
              <a:t>.</a:t>
            </a:r>
          </a:p>
        </p:txBody>
      </p:sp>
      <p:pic>
        <p:nvPicPr>
          <p:cNvPr id="2" name="Picture 1">
            <a:extLst>
              <a:ext uri="{FF2B5EF4-FFF2-40B4-BE49-F238E27FC236}">
                <a16:creationId xmlns:a16="http://schemas.microsoft.com/office/drawing/2014/main" id="{01C3122C-7652-E94A-8F6A-E2B34DFB254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6126" y="4183384"/>
            <a:ext cx="1719981" cy="1147776"/>
          </a:xfrm>
          <a:prstGeom prst="rect">
            <a:avLst/>
          </a:prstGeom>
        </p:spPr>
      </p:pic>
      <p:sp>
        <p:nvSpPr>
          <p:cNvPr id="17" name="Speech Bubble: Rectangle with Corners Rounded 16"/>
          <p:cNvSpPr/>
          <p:nvPr/>
        </p:nvSpPr>
        <p:spPr>
          <a:xfrm>
            <a:off x="2383595" y="5517845"/>
            <a:ext cx="3309282" cy="761492"/>
          </a:xfrm>
          <a:prstGeom prst="wedgeRoundRectCallout">
            <a:avLst>
              <a:gd name="adj1" fmla="val -57925"/>
              <a:gd name="adj2" fmla="val -16000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This way of writing about the past is called the</a:t>
            </a:r>
            <a:r>
              <a:rPr lang="en-GB" b="1" dirty="0">
                <a:solidFill>
                  <a:schemeClr val="tx1"/>
                </a:solidFill>
                <a:latin typeface="Arial" panose="020B0604020202020204" pitchFamily="34" charset="0"/>
                <a:cs typeface="Arial" panose="020B0604020202020204" pitchFamily="34" charset="0"/>
              </a:rPr>
              <a:t> past tense</a:t>
            </a:r>
            <a:r>
              <a:rPr lang="en-GB" dirty="0">
                <a:solidFill>
                  <a:schemeClr val="tx1"/>
                </a:solidFill>
                <a:latin typeface="Arial" panose="020B0604020202020204" pitchFamily="34" charset="0"/>
                <a:cs typeface="Arial" panose="020B0604020202020204" pitchFamily="34" charset="0"/>
              </a:rPr>
              <a:t>.</a:t>
            </a:r>
          </a:p>
        </p:txBody>
      </p:sp>
      <p:pic>
        <p:nvPicPr>
          <p:cNvPr id="3" name="Recorded Sound">
            <a:hlinkClick r:id="" action="ppaction://media"/>
            <a:extLst>
              <a:ext uri="{FF2B5EF4-FFF2-40B4-BE49-F238E27FC236}">
                <a16:creationId xmlns:a16="http://schemas.microsoft.com/office/drawing/2014/main" id="{73391B45-E7EC-4529-BCF6-86DA799FE71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740896" y="5593791"/>
            <a:ext cx="609600" cy="609600"/>
          </a:xfrm>
          <a:prstGeom prst="rect">
            <a:avLst/>
          </a:prstGeom>
        </p:spPr>
      </p:pic>
    </p:spTree>
    <p:extLst>
      <p:ext uri="{BB962C8B-B14F-4D97-AF65-F5344CB8AC3E}">
        <p14:creationId xmlns:p14="http://schemas.microsoft.com/office/powerpoint/2010/main" val="146661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dissolve">
                                      <p:cBhvr>
                                        <p:cTn id="39" dur="500"/>
                                        <p:tgtEl>
                                          <p:spTgt spid="2"/>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dissolv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mediacall" presetSubtype="0" fill="hold" nodeType="clickEffect">
                                  <p:stCondLst>
                                    <p:cond delay="0"/>
                                  </p:stCondLst>
                                  <p:childTnLst>
                                    <p:cmd type="call" cmd="playFrom(0.0)">
                                      <p:cBhvr>
                                        <p:cTn id="46" dur="3310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3"/>
                </p:tgtEl>
              </p:cMediaNode>
            </p:audio>
          </p:childTnLst>
        </p:cTn>
      </p:par>
    </p:tnLst>
    <p:bldLst>
      <p:bldP spid="11" grpId="0" animBg="1"/>
      <p:bldP spid="12" grpId="0" animBg="1"/>
      <p:bldP spid="13" grpId="0"/>
      <p:bldP spid="14" grpId="0"/>
      <p:bldP spid="15" grpId="0"/>
      <p:bldP spid="16" grpId="0"/>
      <p:bldP spid="18" grpId="0"/>
      <p:bldP spid="19" grpId="0"/>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8995" y="1154707"/>
            <a:ext cx="10573555" cy="646331"/>
          </a:xfrm>
          <a:prstGeom prst="rect">
            <a:avLst/>
          </a:prstGeom>
          <a:noFill/>
        </p:spPr>
        <p:txBody>
          <a:bodyPr wrap="square" rtlCol="0">
            <a:spAutoFit/>
          </a:bodyPr>
          <a:lstStyle/>
          <a:p>
            <a:pPr algn="ctr"/>
            <a:r>
              <a:rPr lang="en-GB" sz="3600" b="1" dirty="0">
                <a:latin typeface="Arial" panose="020B0604020202020204" pitchFamily="34" charset="0"/>
                <a:cs typeface="Arial" panose="020B0604020202020204" pitchFamily="34" charset="0"/>
              </a:rPr>
              <a:t>Present Perfect Form </a:t>
            </a:r>
          </a:p>
        </p:txBody>
      </p:sp>
      <p:sp>
        <p:nvSpPr>
          <p:cNvPr id="5" name="TextBox 4"/>
          <p:cNvSpPr txBox="1"/>
          <p:nvPr/>
        </p:nvSpPr>
        <p:spPr>
          <a:xfrm>
            <a:off x="978995" y="2711276"/>
            <a:ext cx="7872947" cy="1964512"/>
          </a:xfrm>
          <a:prstGeom prst="rect">
            <a:avLst/>
          </a:prstGeom>
          <a:noFill/>
        </p:spPr>
        <p:txBody>
          <a:bodyPr wrap="square" rtlCol="0">
            <a:spAutoFit/>
          </a:bodyPr>
          <a:lstStyle/>
          <a:p>
            <a:pPr algn="ctr">
              <a:lnSpc>
                <a:spcPct val="150000"/>
              </a:lnSpc>
            </a:pPr>
            <a:r>
              <a:rPr lang="en-GB" sz="2800" dirty="0">
                <a:latin typeface="Arial" panose="020B0604020202020204" pitchFamily="34" charset="0"/>
                <a:cs typeface="Arial" panose="020B0604020202020204" pitchFamily="34" charset="0"/>
              </a:rPr>
              <a:t>The monkeys </a:t>
            </a:r>
            <a:r>
              <a:rPr lang="en-GB" sz="2800" u="sng" dirty="0">
                <a:solidFill>
                  <a:srgbClr val="FF0000"/>
                </a:solidFill>
                <a:latin typeface="Arial" panose="020B0604020202020204" pitchFamily="34" charset="0"/>
                <a:cs typeface="Arial" panose="020B0604020202020204" pitchFamily="34" charset="0"/>
              </a:rPr>
              <a:t>have</a:t>
            </a:r>
            <a:r>
              <a:rPr lang="en-GB" sz="2800" dirty="0">
                <a:solidFill>
                  <a:srgbClr val="FF0000"/>
                </a:solidFill>
                <a:latin typeface="Arial" panose="020B0604020202020204" pitchFamily="34" charset="0"/>
                <a:cs typeface="Arial" panose="020B0604020202020204" pitchFamily="34" charset="0"/>
              </a:rPr>
              <a:t> come </a:t>
            </a:r>
            <a:r>
              <a:rPr lang="en-GB" sz="2800" dirty="0">
                <a:latin typeface="Arial" panose="020B0604020202020204" pitchFamily="34" charset="0"/>
                <a:cs typeface="Arial" panose="020B0604020202020204" pitchFamily="34" charset="0"/>
              </a:rPr>
              <a:t>to the man.</a:t>
            </a:r>
          </a:p>
          <a:p>
            <a:pPr algn="ctr">
              <a:lnSpc>
                <a:spcPct val="150000"/>
              </a:lnSpc>
            </a:pPr>
            <a:r>
              <a:rPr lang="en-GB" sz="2800" dirty="0">
                <a:latin typeface="Arial" panose="020B0604020202020204" pitchFamily="34" charset="0"/>
                <a:cs typeface="Arial" panose="020B0604020202020204" pitchFamily="34" charset="0"/>
              </a:rPr>
              <a:t>The man </a:t>
            </a:r>
            <a:r>
              <a:rPr lang="en-GB" sz="2800" u="sng" dirty="0">
                <a:solidFill>
                  <a:srgbClr val="FF0000"/>
                </a:solidFill>
                <a:latin typeface="Arial" panose="020B0604020202020204" pitchFamily="34" charset="0"/>
                <a:cs typeface="Arial" panose="020B0604020202020204" pitchFamily="34" charset="0"/>
              </a:rPr>
              <a:t>has</a:t>
            </a:r>
            <a:r>
              <a:rPr lang="en-GB" sz="2800" dirty="0">
                <a:solidFill>
                  <a:srgbClr val="0000FF"/>
                </a:solidFill>
                <a:latin typeface="Arial" panose="020B0604020202020204" pitchFamily="34" charset="0"/>
                <a:cs typeface="Arial" panose="020B0604020202020204" pitchFamily="34" charset="0"/>
              </a:rPr>
              <a:t> </a:t>
            </a:r>
            <a:r>
              <a:rPr lang="en-GB" sz="2800" dirty="0">
                <a:latin typeface="Arial" panose="020B0604020202020204" pitchFamily="34" charset="0"/>
                <a:cs typeface="Arial" panose="020B0604020202020204" pitchFamily="34" charset="0"/>
              </a:rPr>
              <a:t>not</a:t>
            </a:r>
            <a:r>
              <a:rPr lang="en-GB" sz="2800" dirty="0">
                <a:solidFill>
                  <a:srgbClr val="0000FF"/>
                </a:solidFill>
                <a:latin typeface="Arial" panose="020B0604020202020204" pitchFamily="34" charset="0"/>
                <a:cs typeface="Arial" panose="020B0604020202020204" pitchFamily="34" charset="0"/>
              </a:rPr>
              <a:t> </a:t>
            </a:r>
            <a:r>
              <a:rPr lang="en-GB" sz="2800" dirty="0">
                <a:solidFill>
                  <a:srgbClr val="FF0000"/>
                </a:solidFill>
                <a:latin typeface="Arial" panose="020B0604020202020204" pitchFamily="34" charset="0"/>
                <a:cs typeface="Arial" panose="020B0604020202020204" pitchFamily="34" charset="0"/>
              </a:rPr>
              <a:t>woken</a:t>
            </a:r>
            <a:r>
              <a:rPr lang="en-GB" sz="2800" dirty="0">
                <a:latin typeface="Arial" panose="020B0604020202020204" pitchFamily="34" charset="0"/>
                <a:cs typeface="Arial" panose="020B0604020202020204" pitchFamily="34" charset="0"/>
              </a:rPr>
              <a:t>.</a:t>
            </a:r>
          </a:p>
          <a:p>
            <a:pPr algn="ctr">
              <a:lnSpc>
                <a:spcPct val="150000"/>
              </a:lnSpc>
            </a:pPr>
            <a:r>
              <a:rPr lang="en-GB" sz="2800" dirty="0">
                <a:latin typeface="Arial" panose="020B0604020202020204" pitchFamily="34" charset="0"/>
                <a:cs typeface="Arial" panose="020B0604020202020204" pitchFamily="34" charset="0"/>
              </a:rPr>
              <a:t>They </a:t>
            </a:r>
            <a:r>
              <a:rPr lang="en-GB" sz="2800" u="sng" dirty="0">
                <a:solidFill>
                  <a:srgbClr val="FF0000"/>
                </a:solidFill>
                <a:latin typeface="Arial" panose="020B0604020202020204" pitchFamily="34" charset="0"/>
                <a:cs typeface="Arial" panose="020B0604020202020204" pitchFamily="34" charset="0"/>
              </a:rPr>
              <a:t>have</a:t>
            </a:r>
            <a:r>
              <a:rPr lang="en-GB" sz="2800" dirty="0">
                <a:solidFill>
                  <a:srgbClr val="FF0000"/>
                </a:solidFill>
                <a:latin typeface="Arial" panose="020B0604020202020204" pitchFamily="34" charset="0"/>
                <a:cs typeface="Arial" panose="020B0604020202020204" pitchFamily="34" charset="0"/>
              </a:rPr>
              <a:t> chattered </a:t>
            </a:r>
            <a:r>
              <a:rPr lang="en-GB" sz="2800" dirty="0">
                <a:latin typeface="Arial" panose="020B0604020202020204" pitchFamily="34" charset="0"/>
                <a:cs typeface="Arial" panose="020B0604020202020204" pitchFamily="34" charset="0"/>
              </a:rPr>
              <a:t>to him.</a:t>
            </a:r>
          </a:p>
        </p:txBody>
      </p:sp>
      <p:cxnSp>
        <p:nvCxnSpPr>
          <p:cNvPr id="9" name="Straight Arrow Connector 8"/>
          <p:cNvCxnSpPr/>
          <p:nvPr/>
        </p:nvCxnSpPr>
        <p:spPr>
          <a:xfrm flipV="1">
            <a:off x="2617348" y="4690810"/>
            <a:ext cx="1176744" cy="66410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98589" y="5339896"/>
            <a:ext cx="2431307" cy="646331"/>
          </a:xfrm>
          <a:prstGeom prst="rect">
            <a:avLst/>
          </a:prstGeom>
          <a:solidFill>
            <a:schemeClr val="accent1">
              <a:lumMod val="20000"/>
              <a:lumOff val="80000"/>
            </a:schemeClr>
          </a:solidFill>
        </p:spPr>
        <p:txBody>
          <a:bodyPr wrap="square">
            <a:spAutoFit/>
          </a:bodyPr>
          <a:lstStyle/>
          <a:p>
            <a:r>
              <a:rPr lang="en-GB" b="1" dirty="0">
                <a:solidFill>
                  <a:srgbClr val="FF0000"/>
                </a:solidFill>
                <a:latin typeface="Arial" panose="020B0604020202020204" pitchFamily="34" charset="0"/>
                <a:cs typeface="Arial" panose="020B0604020202020204" pitchFamily="34" charset="0"/>
              </a:rPr>
              <a:t>present</a:t>
            </a:r>
            <a:r>
              <a:rPr lang="en-GB" dirty="0">
                <a:solidFill>
                  <a:srgbClr val="FF0000"/>
                </a:solidFill>
                <a:latin typeface="Arial" panose="020B0604020202020204" pitchFamily="34" charset="0"/>
                <a:cs typeface="Arial" panose="020B0604020202020204" pitchFamily="34" charset="0"/>
              </a:rPr>
              <a:t> tense form of </a:t>
            </a:r>
            <a:r>
              <a:rPr lang="en-GB" b="1" dirty="0">
                <a:solidFill>
                  <a:srgbClr val="FF0000"/>
                </a:solidFill>
                <a:latin typeface="Arial" panose="020B0604020202020204" pitchFamily="34" charset="0"/>
                <a:cs typeface="Arial" panose="020B0604020202020204" pitchFamily="34" charset="0"/>
              </a:rPr>
              <a:t>have </a:t>
            </a:r>
            <a:r>
              <a:rPr lang="en-GB" i="1" dirty="0">
                <a:solidFill>
                  <a:srgbClr val="FF0000"/>
                </a:solidFill>
                <a:latin typeface="Arial" panose="020B0604020202020204" pitchFamily="34" charset="0"/>
                <a:cs typeface="Arial" panose="020B0604020202020204" pitchFamily="34" charset="0"/>
              </a:rPr>
              <a:t>(helping verb)</a:t>
            </a:r>
          </a:p>
        </p:txBody>
      </p:sp>
      <p:sp>
        <p:nvSpPr>
          <p:cNvPr id="13" name="Rectangle 12"/>
          <p:cNvSpPr/>
          <p:nvPr/>
        </p:nvSpPr>
        <p:spPr>
          <a:xfrm>
            <a:off x="3864527" y="5354918"/>
            <a:ext cx="3086420" cy="646331"/>
          </a:xfrm>
          <a:prstGeom prst="rect">
            <a:avLst/>
          </a:prstGeom>
          <a:solidFill>
            <a:schemeClr val="accent1">
              <a:lumMod val="20000"/>
              <a:lumOff val="80000"/>
            </a:schemeClr>
          </a:solidFill>
        </p:spPr>
        <p:txBody>
          <a:bodyPr wrap="square">
            <a:spAutoFit/>
          </a:bodyPr>
          <a:lstStyle/>
          <a:p>
            <a:r>
              <a:rPr lang="en-GB" b="1" dirty="0">
                <a:solidFill>
                  <a:srgbClr val="0000FF"/>
                </a:solidFill>
                <a:latin typeface="Arial" panose="020B0604020202020204" pitchFamily="34" charset="0"/>
                <a:cs typeface="Arial" panose="020B0604020202020204" pitchFamily="34" charset="0"/>
              </a:rPr>
              <a:t>past tense</a:t>
            </a:r>
            <a:r>
              <a:rPr lang="en-GB" dirty="0">
                <a:solidFill>
                  <a:srgbClr val="0000FF"/>
                </a:solidFill>
                <a:latin typeface="Arial" panose="020B0604020202020204" pitchFamily="34" charset="0"/>
                <a:cs typeface="Arial" panose="020B0604020202020204" pitchFamily="34" charset="0"/>
              </a:rPr>
              <a:t> form of main verb (completed/perfected)</a:t>
            </a:r>
            <a:endParaRPr lang="en-GB" b="1" dirty="0">
              <a:latin typeface="Arial" panose="020B0604020202020204" pitchFamily="34" charset="0"/>
              <a:cs typeface="Arial" panose="020B0604020202020204" pitchFamily="34" charset="0"/>
            </a:endParaRPr>
          </a:p>
        </p:txBody>
      </p:sp>
      <p:cxnSp>
        <p:nvCxnSpPr>
          <p:cNvPr id="15" name="Straight Arrow Connector 14"/>
          <p:cNvCxnSpPr>
            <a:cxnSpLocks/>
          </p:cNvCxnSpPr>
          <p:nvPr/>
        </p:nvCxnSpPr>
        <p:spPr>
          <a:xfrm flipV="1">
            <a:off x="5225872" y="4478955"/>
            <a:ext cx="0" cy="87596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B93583F3-5347-4B48-8D57-FAC507EB436B}"/>
              </a:ext>
            </a:extLst>
          </p:cNvPr>
          <p:cNvSpPr/>
          <p:nvPr/>
        </p:nvSpPr>
        <p:spPr>
          <a:xfrm>
            <a:off x="863713" y="1801038"/>
            <a:ext cx="10622202" cy="830997"/>
          </a:xfrm>
          <a:prstGeom prst="rect">
            <a:avLst/>
          </a:prstGeom>
        </p:spPr>
        <p:txBody>
          <a:bodyPr wrap="square">
            <a:spAutoFit/>
          </a:bodyPr>
          <a:lstStyle/>
          <a:p>
            <a:pPr algn="ctr">
              <a:spcAft>
                <a:spcPts val="0"/>
              </a:spcAft>
            </a:pPr>
            <a:r>
              <a:rPr lang="en-GB" sz="2400" dirty="0">
                <a:latin typeface="Arial" panose="020B0604020202020204" pitchFamily="34" charset="0"/>
                <a:ea typeface="MS Mincho"/>
                <a:cs typeface="Arial" panose="020B0604020202020204" pitchFamily="34" charset="0"/>
              </a:rPr>
              <a:t>The present perfect form is created by using </a:t>
            </a:r>
            <a:r>
              <a:rPr lang="en-GB" sz="2400" b="1" dirty="0">
                <a:latin typeface="Arial" panose="020B0604020202020204" pitchFamily="34" charset="0"/>
                <a:ea typeface="MS Mincho"/>
                <a:cs typeface="Arial" panose="020B0604020202020204" pitchFamily="34" charset="0"/>
              </a:rPr>
              <a:t>two</a:t>
            </a:r>
            <a:r>
              <a:rPr lang="en-GB" sz="2400" dirty="0">
                <a:latin typeface="Arial" panose="020B0604020202020204" pitchFamily="34" charset="0"/>
                <a:ea typeface="MS Mincho"/>
                <a:cs typeface="Arial" panose="020B0604020202020204" pitchFamily="34" charset="0"/>
              </a:rPr>
              <a:t> verbs: the present form of ‘</a:t>
            </a:r>
            <a:r>
              <a:rPr lang="en-GB" sz="2400" u="sng" dirty="0">
                <a:solidFill>
                  <a:srgbClr val="FF0000"/>
                </a:solidFill>
                <a:latin typeface="Arial" panose="020B0604020202020204" pitchFamily="34" charset="0"/>
                <a:ea typeface="MS Mincho"/>
                <a:cs typeface="Arial" panose="020B0604020202020204" pitchFamily="34" charset="0"/>
              </a:rPr>
              <a:t>have</a:t>
            </a:r>
            <a:r>
              <a:rPr lang="en-GB" sz="2400" dirty="0">
                <a:latin typeface="Arial" panose="020B0604020202020204" pitchFamily="34" charset="0"/>
                <a:ea typeface="MS Mincho"/>
                <a:cs typeface="Arial" panose="020B0604020202020204" pitchFamily="34" charset="0"/>
              </a:rPr>
              <a:t>’ with the past tense of the main </a:t>
            </a:r>
            <a:r>
              <a:rPr lang="en-GB" sz="2400" dirty="0">
                <a:solidFill>
                  <a:srgbClr val="FF0000"/>
                </a:solidFill>
                <a:latin typeface="Arial" panose="020B0604020202020204" pitchFamily="34" charset="0"/>
                <a:ea typeface="MS Mincho"/>
                <a:cs typeface="Arial" panose="020B0604020202020204" pitchFamily="34" charset="0"/>
              </a:rPr>
              <a:t>verb.</a:t>
            </a:r>
            <a:r>
              <a:rPr lang="en-GB" sz="2400" dirty="0">
                <a:latin typeface="Arial" panose="020B0604020202020204" pitchFamily="34" charset="0"/>
                <a:ea typeface="MS Mincho"/>
                <a:cs typeface="Arial" panose="020B0604020202020204" pitchFamily="34" charset="0"/>
              </a:rPr>
              <a:t>  </a:t>
            </a:r>
          </a:p>
        </p:txBody>
      </p:sp>
      <p:pic>
        <p:nvPicPr>
          <p:cNvPr id="4" name="Picture 3">
            <a:extLst>
              <a:ext uri="{FF2B5EF4-FFF2-40B4-BE49-F238E27FC236}">
                <a16:creationId xmlns:a16="http://schemas.microsoft.com/office/drawing/2014/main" id="{E96875D6-EF9E-F045-9461-44FCE899C8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62583" y="3693532"/>
            <a:ext cx="3450421" cy="2580915"/>
          </a:xfrm>
          <a:prstGeom prst="rect">
            <a:avLst/>
          </a:prstGeom>
        </p:spPr>
      </p:pic>
      <p:sp>
        <p:nvSpPr>
          <p:cNvPr id="11" name="TextBox 10">
            <a:extLst>
              <a:ext uri="{FF2B5EF4-FFF2-40B4-BE49-F238E27FC236}">
                <a16:creationId xmlns:a16="http://schemas.microsoft.com/office/drawing/2014/main" id="{F54E287B-CBDA-414E-8520-A06B00525B1E}"/>
              </a:ext>
            </a:extLst>
          </p:cNvPr>
          <p:cNvSpPr txBox="1"/>
          <p:nvPr/>
        </p:nvSpPr>
        <p:spPr>
          <a:xfrm>
            <a:off x="592395" y="258868"/>
            <a:ext cx="10573555" cy="646331"/>
          </a:xfrm>
          <a:prstGeom prst="rect">
            <a:avLst/>
          </a:prstGeom>
          <a:noFill/>
        </p:spPr>
        <p:txBody>
          <a:bodyPr wrap="square" rtlCol="0">
            <a:spAutoFit/>
          </a:bodyPr>
          <a:lstStyle/>
          <a:p>
            <a:r>
              <a:rPr lang="en-GB" sz="3600" b="1" dirty="0">
                <a:solidFill>
                  <a:srgbClr val="00B0F0"/>
                </a:solidFill>
              </a:rPr>
              <a:t>Now we are going to look at the present perfect </a:t>
            </a:r>
          </a:p>
        </p:txBody>
      </p:sp>
      <p:pic>
        <p:nvPicPr>
          <p:cNvPr id="6" name="Recorded Sound">
            <a:hlinkClick r:id="" action="ppaction://media"/>
            <a:extLst>
              <a:ext uri="{FF2B5EF4-FFF2-40B4-BE49-F238E27FC236}">
                <a16:creationId xmlns:a16="http://schemas.microsoft.com/office/drawing/2014/main" id="{490E1803-AF2A-4C52-A969-6522BE30D47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47750" y="6001249"/>
            <a:ext cx="609600" cy="609600"/>
          </a:xfrm>
          <a:prstGeom prst="rect">
            <a:avLst/>
          </a:prstGeom>
        </p:spPr>
      </p:pic>
    </p:spTree>
    <p:extLst>
      <p:ext uri="{BB962C8B-B14F-4D97-AF65-F5344CB8AC3E}">
        <p14:creationId xmlns:p14="http://schemas.microsoft.com/office/powerpoint/2010/main" val="79091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mediacall" presetSubtype="0" fill="hold" nodeType="clickEffect">
                                  <p:stCondLst>
                                    <p:cond delay="0"/>
                                  </p:stCondLst>
                                  <p:childTnLst>
                                    <p:cmd type="call" cmd="playFrom(0.0)">
                                      <p:cBhvr>
                                        <p:cTn id="35" dur="3371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6"/>
                </p:tgtEl>
              </p:cMediaNode>
            </p:audio>
          </p:childTnLst>
        </p:cTn>
      </p:par>
    </p:tnLst>
    <p:bldLst>
      <p:bldP spid="5" grpId="0" uiExpand="1" build="p"/>
      <p:bldP spid="10" grpId="0" animBg="1"/>
      <p:bldP spid="13"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6312" y="412742"/>
            <a:ext cx="11199376" cy="646331"/>
          </a:xfrm>
          <a:prstGeom prst="rect">
            <a:avLst/>
          </a:prstGeom>
          <a:noFill/>
        </p:spPr>
        <p:txBody>
          <a:bodyPr wrap="square" rtlCol="0">
            <a:spAutoFit/>
          </a:bodyPr>
          <a:lstStyle/>
          <a:p>
            <a:r>
              <a:rPr lang="en-GB" sz="3600" b="1" dirty="0">
                <a:solidFill>
                  <a:srgbClr val="00B0F0"/>
                </a:solidFill>
                <a:latin typeface="Arial" panose="020B0604020202020204" pitchFamily="34" charset="0"/>
                <a:cs typeface="Arial" panose="020B0604020202020204" pitchFamily="34" charset="0"/>
              </a:rPr>
              <a:t>Let’s look at these together. </a:t>
            </a:r>
          </a:p>
        </p:txBody>
      </p:sp>
      <p:sp>
        <p:nvSpPr>
          <p:cNvPr id="5" name="TextBox 4"/>
          <p:cNvSpPr txBox="1"/>
          <p:nvPr/>
        </p:nvSpPr>
        <p:spPr>
          <a:xfrm>
            <a:off x="1822001" y="2405936"/>
            <a:ext cx="7872947" cy="3903504"/>
          </a:xfrm>
          <a:prstGeom prst="rect">
            <a:avLst/>
          </a:prstGeom>
          <a:noFill/>
        </p:spPr>
        <p:txBody>
          <a:bodyPr wrap="square" rtlCol="0">
            <a:spAutoFit/>
          </a:bodyPr>
          <a:lstStyle/>
          <a:p>
            <a:pPr algn="ctr">
              <a:lnSpc>
                <a:spcPct val="150000"/>
              </a:lnSpc>
            </a:pPr>
            <a:r>
              <a:rPr lang="en-GB" sz="2800" dirty="0"/>
              <a:t>Men have chopped down the trees.</a:t>
            </a:r>
          </a:p>
          <a:p>
            <a:pPr algn="ctr">
              <a:lnSpc>
                <a:spcPct val="150000"/>
              </a:lnSpc>
            </a:pPr>
            <a:r>
              <a:rPr lang="en-GB" sz="2800" dirty="0"/>
              <a:t>Men </a:t>
            </a:r>
            <a:r>
              <a:rPr lang="en-GB" sz="2800" u="sng" dirty="0">
                <a:solidFill>
                  <a:srgbClr val="FF0000"/>
                </a:solidFill>
              </a:rPr>
              <a:t>have</a:t>
            </a:r>
            <a:r>
              <a:rPr lang="en-GB" sz="2800" dirty="0">
                <a:solidFill>
                  <a:srgbClr val="0000FF"/>
                </a:solidFill>
              </a:rPr>
              <a:t> </a:t>
            </a:r>
            <a:r>
              <a:rPr lang="en-GB" sz="2800" dirty="0">
                <a:solidFill>
                  <a:srgbClr val="00B050"/>
                </a:solidFill>
              </a:rPr>
              <a:t>chopped</a:t>
            </a:r>
            <a:r>
              <a:rPr lang="en-GB" sz="2800" dirty="0">
                <a:solidFill>
                  <a:srgbClr val="0000FF"/>
                </a:solidFill>
              </a:rPr>
              <a:t> </a:t>
            </a:r>
            <a:r>
              <a:rPr lang="en-GB" sz="2800" dirty="0"/>
              <a:t>down the trees.</a:t>
            </a:r>
          </a:p>
          <a:p>
            <a:pPr algn="ctr">
              <a:lnSpc>
                <a:spcPct val="150000"/>
              </a:lnSpc>
            </a:pPr>
            <a:r>
              <a:rPr lang="en-GB" sz="2800" dirty="0"/>
              <a:t>The roots have withered and died. </a:t>
            </a:r>
          </a:p>
          <a:p>
            <a:pPr algn="ctr">
              <a:lnSpc>
                <a:spcPct val="150000"/>
              </a:lnSpc>
            </a:pPr>
            <a:r>
              <a:rPr lang="en-GB" sz="2800" dirty="0"/>
              <a:t>The roots </a:t>
            </a:r>
            <a:r>
              <a:rPr lang="en-GB" sz="2800" u="sng" dirty="0">
                <a:solidFill>
                  <a:srgbClr val="FF0000"/>
                </a:solidFill>
              </a:rPr>
              <a:t>have</a:t>
            </a:r>
            <a:r>
              <a:rPr lang="en-GB" sz="2800" dirty="0">
                <a:solidFill>
                  <a:srgbClr val="0000FF"/>
                </a:solidFill>
              </a:rPr>
              <a:t> </a:t>
            </a:r>
            <a:r>
              <a:rPr lang="en-GB" sz="2800" dirty="0">
                <a:solidFill>
                  <a:srgbClr val="00B050"/>
                </a:solidFill>
              </a:rPr>
              <a:t>withered</a:t>
            </a:r>
            <a:r>
              <a:rPr lang="en-GB" sz="2800" dirty="0">
                <a:solidFill>
                  <a:srgbClr val="0000FF"/>
                </a:solidFill>
              </a:rPr>
              <a:t> </a:t>
            </a:r>
            <a:r>
              <a:rPr lang="en-GB" sz="2800" dirty="0"/>
              <a:t>and </a:t>
            </a:r>
            <a:r>
              <a:rPr lang="en-GB" sz="2800" dirty="0">
                <a:solidFill>
                  <a:srgbClr val="00B050"/>
                </a:solidFill>
              </a:rPr>
              <a:t>died</a:t>
            </a:r>
            <a:r>
              <a:rPr lang="en-GB" sz="2800" dirty="0"/>
              <a:t>.</a:t>
            </a:r>
          </a:p>
          <a:p>
            <a:pPr algn="ctr">
              <a:lnSpc>
                <a:spcPct val="150000"/>
              </a:lnSpc>
            </a:pPr>
            <a:r>
              <a:rPr lang="en-GB" sz="2800" dirty="0"/>
              <a:t>The soil has been washed away!</a:t>
            </a:r>
          </a:p>
          <a:p>
            <a:pPr algn="ctr">
              <a:lnSpc>
                <a:spcPct val="150000"/>
              </a:lnSpc>
            </a:pPr>
            <a:r>
              <a:rPr lang="en-GB" sz="2800" dirty="0"/>
              <a:t>The soil </a:t>
            </a:r>
            <a:r>
              <a:rPr lang="en-GB" sz="2800" u="sng" dirty="0">
                <a:solidFill>
                  <a:srgbClr val="FF0000"/>
                </a:solidFill>
              </a:rPr>
              <a:t>has</a:t>
            </a:r>
            <a:r>
              <a:rPr lang="en-GB" sz="2800" dirty="0">
                <a:solidFill>
                  <a:srgbClr val="0000FF"/>
                </a:solidFill>
              </a:rPr>
              <a:t> </a:t>
            </a:r>
            <a:r>
              <a:rPr lang="en-GB" sz="2800" dirty="0">
                <a:solidFill>
                  <a:srgbClr val="00B050"/>
                </a:solidFill>
              </a:rPr>
              <a:t>been</a:t>
            </a:r>
            <a:r>
              <a:rPr lang="en-GB" sz="2800" dirty="0"/>
              <a:t> washed away!</a:t>
            </a:r>
          </a:p>
        </p:txBody>
      </p:sp>
      <p:sp>
        <p:nvSpPr>
          <p:cNvPr id="3" name="Rectangle 2">
            <a:extLst>
              <a:ext uri="{FF2B5EF4-FFF2-40B4-BE49-F238E27FC236}">
                <a16:creationId xmlns:a16="http://schemas.microsoft.com/office/drawing/2014/main" id="{2F8BA64D-7E71-EF43-9532-4C689A60FB49}"/>
              </a:ext>
            </a:extLst>
          </p:cNvPr>
          <p:cNvSpPr/>
          <p:nvPr/>
        </p:nvSpPr>
        <p:spPr>
          <a:xfrm>
            <a:off x="655455" y="1470522"/>
            <a:ext cx="10992594" cy="954107"/>
          </a:xfrm>
          <a:prstGeom prst="rect">
            <a:avLst/>
          </a:prstGeom>
        </p:spPr>
        <p:txBody>
          <a:bodyPr wrap="square">
            <a:spAutoFit/>
          </a:bodyPr>
          <a:lstStyle/>
          <a:p>
            <a:pPr algn="ctr">
              <a:spcAft>
                <a:spcPts val="0"/>
              </a:spcAft>
            </a:pPr>
            <a:r>
              <a:rPr lang="en-GB" sz="2800" dirty="0">
                <a:latin typeface="Arial" panose="020B0604020202020204" pitchFamily="34" charset="0"/>
                <a:ea typeface="MS Mincho"/>
                <a:cs typeface="Arial" panose="020B0604020202020204" pitchFamily="34" charset="0"/>
              </a:rPr>
              <a:t>Which are the </a:t>
            </a:r>
            <a:r>
              <a:rPr lang="en-GB" sz="2800" u="sng" dirty="0">
                <a:solidFill>
                  <a:srgbClr val="FF0000"/>
                </a:solidFill>
                <a:latin typeface="Arial" panose="020B0604020202020204" pitchFamily="34" charset="0"/>
                <a:ea typeface="MS Mincho"/>
                <a:cs typeface="Arial" panose="020B0604020202020204" pitchFamily="34" charset="0"/>
              </a:rPr>
              <a:t>helping verbs</a:t>
            </a:r>
            <a:r>
              <a:rPr lang="en-GB" sz="2800" dirty="0">
                <a:solidFill>
                  <a:srgbClr val="FF0000"/>
                </a:solidFill>
                <a:latin typeface="Arial" panose="020B0604020202020204" pitchFamily="34" charset="0"/>
                <a:ea typeface="MS Mincho"/>
                <a:cs typeface="Arial" panose="020B0604020202020204" pitchFamily="34" charset="0"/>
              </a:rPr>
              <a:t> </a:t>
            </a:r>
            <a:r>
              <a:rPr lang="en-GB" sz="2800" dirty="0">
                <a:latin typeface="Arial" panose="020B0604020202020204" pitchFamily="34" charset="0"/>
                <a:ea typeface="MS Mincho"/>
                <a:cs typeface="Arial" panose="020B0604020202020204" pitchFamily="34" charset="0"/>
              </a:rPr>
              <a:t>and which are the </a:t>
            </a:r>
            <a:r>
              <a:rPr lang="en-GB" sz="2800" dirty="0">
                <a:solidFill>
                  <a:srgbClr val="00B050"/>
                </a:solidFill>
                <a:latin typeface="Arial" panose="020B0604020202020204" pitchFamily="34" charset="0"/>
                <a:ea typeface="MS Mincho"/>
                <a:cs typeface="Arial" panose="020B0604020202020204" pitchFamily="34" charset="0"/>
              </a:rPr>
              <a:t>main verbs </a:t>
            </a:r>
            <a:r>
              <a:rPr lang="en-GB" sz="2800" dirty="0">
                <a:latin typeface="Arial" panose="020B0604020202020204" pitchFamily="34" charset="0"/>
                <a:ea typeface="MS Mincho"/>
                <a:cs typeface="Arial" panose="020B0604020202020204" pitchFamily="34" charset="0"/>
              </a:rPr>
              <a:t>in these sentences?</a:t>
            </a:r>
          </a:p>
        </p:txBody>
      </p:sp>
      <p:pic>
        <p:nvPicPr>
          <p:cNvPr id="4" name="Picture 3">
            <a:extLst>
              <a:ext uri="{FF2B5EF4-FFF2-40B4-BE49-F238E27FC236}">
                <a16:creationId xmlns:a16="http://schemas.microsoft.com/office/drawing/2014/main" id="{A67621EA-306A-3948-87E7-D9F504D5FD6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33748" y="3664975"/>
            <a:ext cx="2802797" cy="1857376"/>
          </a:xfrm>
          <a:prstGeom prst="rect">
            <a:avLst/>
          </a:prstGeom>
        </p:spPr>
      </p:pic>
      <p:pic>
        <p:nvPicPr>
          <p:cNvPr id="8" name="Picture 7">
            <a:extLst>
              <a:ext uri="{FF2B5EF4-FFF2-40B4-BE49-F238E27FC236}">
                <a16:creationId xmlns:a16="http://schemas.microsoft.com/office/drawing/2014/main" id="{7FF220C2-40FC-394B-B0B2-A77D30E6673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5455" y="2876633"/>
            <a:ext cx="2083455" cy="3113477"/>
          </a:xfrm>
          <a:prstGeom prst="rect">
            <a:avLst/>
          </a:prstGeom>
        </p:spPr>
      </p:pic>
      <p:pic>
        <p:nvPicPr>
          <p:cNvPr id="6" name="Recorded Sound">
            <a:hlinkClick r:id="" action="ppaction://media"/>
            <a:extLst>
              <a:ext uri="{FF2B5EF4-FFF2-40B4-BE49-F238E27FC236}">
                <a16:creationId xmlns:a16="http://schemas.microsoft.com/office/drawing/2014/main" id="{06204A24-6C8C-44A1-BB33-9B2922C1F30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006146" y="5916774"/>
            <a:ext cx="609600" cy="609600"/>
          </a:xfrm>
          <a:prstGeom prst="rect">
            <a:avLst/>
          </a:prstGeom>
        </p:spPr>
      </p:pic>
    </p:spTree>
    <p:extLst>
      <p:ext uri="{BB962C8B-B14F-4D97-AF65-F5344CB8AC3E}">
        <p14:creationId xmlns:p14="http://schemas.microsoft.com/office/powerpoint/2010/main" val="400933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dissolv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2689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ECE313-F559-4E35-BADD-46EE09E163EE}"/>
              </a:ext>
            </a:extLst>
          </p:cNvPr>
          <p:cNvSpPr txBox="1"/>
          <p:nvPr/>
        </p:nvSpPr>
        <p:spPr>
          <a:xfrm>
            <a:off x="496310" y="580933"/>
            <a:ext cx="11199376" cy="954107"/>
          </a:xfrm>
          <a:prstGeom prst="rect">
            <a:avLst/>
          </a:prstGeom>
          <a:noFill/>
        </p:spPr>
        <p:txBody>
          <a:bodyPr wrap="square" rtlCol="0">
            <a:spAutoFit/>
          </a:bodyPr>
          <a:lstStyle/>
          <a:p>
            <a:r>
              <a:rPr lang="en-GB" sz="2800" b="1" dirty="0">
                <a:solidFill>
                  <a:srgbClr val="00B0F0"/>
                </a:solidFill>
                <a:latin typeface="Arial" panose="020B0604020202020204" pitchFamily="34" charset="0"/>
                <a:cs typeface="Arial" panose="020B0604020202020204" pitchFamily="34" charset="0"/>
              </a:rPr>
              <a:t>Now it’s your turn. Using the paragraph below that we worked on last week, we will be rewriting it in the present perfect tense. </a:t>
            </a:r>
          </a:p>
        </p:txBody>
      </p:sp>
      <p:pic>
        <p:nvPicPr>
          <p:cNvPr id="3" name="Recorded Sound">
            <a:hlinkClick r:id="" action="ppaction://media"/>
            <a:extLst>
              <a:ext uri="{FF2B5EF4-FFF2-40B4-BE49-F238E27FC236}">
                <a16:creationId xmlns:a16="http://schemas.microsoft.com/office/drawing/2014/main" id="{BCDBE816-6E5A-489F-A284-F86DA30D5CF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481187" y="5985786"/>
            <a:ext cx="609600" cy="582561"/>
          </a:xfrm>
          <a:prstGeom prst="rect">
            <a:avLst/>
          </a:prstGeom>
        </p:spPr>
      </p:pic>
      <p:sp>
        <p:nvSpPr>
          <p:cNvPr id="6" name="TextBox 5">
            <a:extLst>
              <a:ext uri="{FF2B5EF4-FFF2-40B4-BE49-F238E27FC236}">
                <a16:creationId xmlns:a16="http://schemas.microsoft.com/office/drawing/2014/main" id="{24CC3217-F0DC-4D2C-A3CD-F23146696626}"/>
              </a:ext>
            </a:extLst>
          </p:cNvPr>
          <p:cNvSpPr txBox="1"/>
          <p:nvPr/>
        </p:nvSpPr>
        <p:spPr>
          <a:xfrm>
            <a:off x="1308302" y="1852198"/>
            <a:ext cx="9575391" cy="3816429"/>
          </a:xfrm>
          <a:prstGeom prst="rect">
            <a:avLst/>
          </a:prstGeom>
          <a:noFill/>
        </p:spPr>
        <p:txBody>
          <a:bodyPr wrap="square">
            <a:spAutoFit/>
          </a:bodyPr>
          <a:lstStyle/>
          <a:p>
            <a:pPr marL="0" indent="0">
              <a:buNone/>
            </a:pPr>
            <a:r>
              <a:rPr lang="en-GB" sz="2800" dirty="0">
                <a:effectLst/>
                <a:latin typeface="Arial" panose="020B0604020202020204" pitchFamily="34" charset="0"/>
                <a:ea typeface="Calibri" panose="020F0502020204030204" pitchFamily="34" charset="0"/>
                <a:cs typeface="Arial" panose="020B0604020202020204" pitchFamily="34" charset="0"/>
              </a:rPr>
              <a:t>A long, patterned snake lived in the giant Kapok tree. He slithered and slid down the trunk until he reached the man. </a:t>
            </a:r>
            <a:r>
              <a:rPr lang="en-GB" sz="2800" dirty="0">
                <a:latin typeface="Arial" panose="020B0604020202020204" pitchFamily="34" charset="0"/>
                <a:ea typeface="Calibri" panose="020F0502020204030204" pitchFamily="34" charset="0"/>
                <a:cs typeface="Arial" panose="020B0604020202020204" pitchFamily="34" charset="0"/>
              </a:rPr>
              <a:t>Silently, he</a:t>
            </a:r>
            <a:r>
              <a:rPr lang="en-GB" sz="2800" dirty="0">
                <a:effectLst/>
                <a:latin typeface="Arial" panose="020B0604020202020204" pitchFamily="34" charset="0"/>
                <a:ea typeface="Calibri" panose="020F0502020204030204" pitchFamily="34" charset="0"/>
                <a:cs typeface="Arial" panose="020B0604020202020204" pitchFamily="34" charset="0"/>
              </a:rPr>
              <a:t> stared at the gash on the tree and looked unhappy. Suddenly, he hissed in the man ear and told him not to chop down the precious tree. Next, a bee flew and whispered in his ear who warned him not to do the wrong thing. More and more animals arrived and talked to the sleeping man.  </a:t>
            </a:r>
          </a:p>
          <a:p>
            <a:pPr marL="0" indent="0">
              <a:buNone/>
            </a:pPr>
            <a:endParaRPr lang="en-GB"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0478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56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46884BC-E528-4635-8E6E-7F0D89F37368}"/>
              </a:ext>
            </a:extLst>
          </p:cNvPr>
          <p:cNvSpPr txBox="1">
            <a:spLocks/>
          </p:cNvSpPr>
          <p:nvPr/>
        </p:nvSpPr>
        <p:spPr>
          <a:xfrm>
            <a:off x="631722" y="2079522"/>
            <a:ext cx="11063965" cy="5302678"/>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600" dirty="0">
                <a:latin typeface="Arial" panose="020B0604020202020204" pitchFamily="34" charset="0"/>
                <a:ea typeface="Calibri" panose="020F0502020204030204" pitchFamily="34" charset="0"/>
                <a:cs typeface="Arial" panose="020B0604020202020204" pitchFamily="34" charset="0"/>
              </a:rPr>
              <a:t>A long, patterned snake lived in the giant Kapok tree. He slithered and slid down the trunk until he reached the man. Silently, he stared at the gash on the tree and looked unhappy. Suddenly, he hissed in the man’s ear and told him not to chop down the precious tree. Next, a bee flew and whispered in his ear who warned him not to do the wrong thing. More and more animals arrived and talked to the sleeping man.  </a:t>
            </a:r>
          </a:p>
          <a:p>
            <a:pPr marL="0" indent="0">
              <a:buFont typeface="Arial" panose="020B0604020202020204" pitchFamily="34" charset="0"/>
              <a:buNone/>
            </a:pPr>
            <a:endParaRPr lang="en-GB" sz="3600" dirty="0">
              <a:latin typeface="Arial" panose="020B0604020202020204" pitchFamily="34" charset="0"/>
              <a:ea typeface="Calibri" panose="020F0502020204030204" pitchFamily="34" charset="0"/>
              <a:cs typeface="Arial" panose="020B0604020202020204" pitchFamily="34" charset="0"/>
            </a:endParaRPr>
          </a:p>
          <a:p>
            <a:pPr marL="0" indent="0">
              <a:buFont typeface="Arial" panose="020B0604020202020204" pitchFamily="34" charset="0"/>
              <a:buNone/>
            </a:pPr>
            <a:r>
              <a:rPr lang="en-GB" sz="3600" dirty="0">
                <a:latin typeface="Arial" panose="020B0604020202020204" pitchFamily="34" charset="0"/>
                <a:ea typeface="Calibri" panose="020F0502020204030204" pitchFamily="34" charset="0"/>
                <a:cs typeface="Arial" panose="020B0604020202020204" pitchFamily="34" charset="0"/>
              </a:rPr>
              <a:t>We have modelled the first sentence for you.</a:t>
            </a:r>
          </a:p>
          <a:p>
            <a:pPr marL="0" indent="0">
              <a:buFont typeface="Arial" panose="020B0604020202020204" pitchFamily="34" charset="0"/>
              <a:buNone/>
            </a:pPr>
            <a:r>
              <a:rPr lang="en-GB" sz="3600" dirty="0">
                <a:latin typeface="Arial" panose="020B0604020202020204" pitchFamily="34" charset="0"/>
                <a:ea typeface="Calibri" panose="020F0502020204030204" pitchFamily="34" charset="0"/>
                <a:cs typeface="Arial" panose="020B0604020202020204" pitchFamily="34" charset="0"/>
              </a:rPr>
              <a:t>A long, patterned snake </a:t>
            </a:r>
            <a:r>
              <a:rPr lang="en-GB" sz="3600" dirty="0">
                <a:solidFill>
                  <a:srgbClr val="FF0000"/>
                </a:solidFill>
                <a:latin typeface="Arial" panose="020B0604020202020204" pitchFamily="34" charset="0"/>
                <a:ea typeface="Calibri" panose="020F0502020204030204" pitchFamily="34" charset="0"/>
                <a:cs typeface="Arial" panose="020B0604020202020204" pitchFamily="34" charset="0"/>
              </a:rPr>
              <a:t>has lived</a:t>
            </a:r>
            <a:r>
              <a:rPr lang="en-GB" sz="3600" dirty="0">
                <a:latin typeface="Arial" panose="020B0604020202020204" pitchFamily="34" charset="0"/>
                <a:ea typeface="Calibri" panose="020F0502020204030204" pitchFamily="34" charset="0"/>
                <a:cs typeface="Arial" panose="020B0604020202020204" pitchFamily="34" charset="0"/>
              </a:rPr>
              <a:t> in the giant Kapok tree.</a:t>
            </a:r>
          </a:p>
          <a:p>
            <a:pPr marL="0" indent="0">
              <a:buFont typeface="Arial" panose="020B0604020202020204" pitchFamily="34" charset="0"/>
              <a:buNone/>
            </a:pPr>
            <a:endParaRPr lang="en-GB" sz="3600" dirty="0">
              <a:latin typeface="Arial" panose="020B0604020202020204" pitchFamily="34" charset="0"/>
              <a:ea typeface="Calibri" panose="020F0502020204030204" pitchFamily="34" charset="0"/>
              <a:cs typeface="Arial" panose="020B0604020202020204" pitchFamily="34" charset="0"/>
            </a:endParaRPr>
          </a:p>
          <a:p>
            <a:pPr marL="0" indent="0">
              <a:buFont typeface="Arial" panose="020B0604020202020204" pitchFamily="34" charset="0"/>
              <a:buNone/>
            </a:pPr>
            <a:endParaRPr lang="en-GB" dirty="0"/>
          </a:p>
        </p:txBody>
      </p:sp>
      <p:sp>
        <p:nvSpPr>
          <p:cNvPr id="3" name="TextBox 2">
            <a:extLst>
              <a:ext uri="{FF2B5EF4-FFF2-40B4-BE49-F238E27FC236}">
                <a16:creationId xmlns:a16="http://schemas.microsoft.com/office/drawing/2014/main" id="{E4885582-2441-45D8-8EDC-57FC6DFC3D5D}"/>
              </a:ext>
            </a:extLst>
          </p:cNvPr>
          <p:cNvSpPr txBox="1"/>
          <p:nvPr/>
        </p:nvSpPr>
        <p:spPr>
          <a:xfrm>
            <a:off x="496311" y="330211"/>
            <a:ext cx="11199376" cy="1569660"/>
          </a:xfrm>
          <a:prstGeom prst="rect">
            <a:avLst/>
          </a:prstGeom>
          <a:noFill/>
        </p:spPr>
        <p:txBody>
          <a:bodyPr wrap="square" rtlCol="0">
            <a:spAutoFit/>
          </a:bodyPr>
          <a:lstStyle/>
          <a:p>
            <a:r>
              <a:rPr lang="en-GB" sz="3200" b="1" dirty="0">
                <a:solidFill>
                  <a:srgbClr val="00B0F0"/>
                </a:solidFill>
                <a:latin typeface="Arial" panose="020B0604020202020204" pitchFamily="34" charset="0"/>
                <a:cs typeface="Arial" panose="020B0604020202020204" pitchFamily="34" charset="0"/>
              </a:rPr>
              <a:t>Now it’s your turn. Using the paragraph below that we worked on last week, we will be rewriting it in the present perfect tense. </a:t>
            </a:r>
          </a:p>
        </p:txBody>
      </p:sp>
    </p:spTree>
    <p:extLst>
      <p:ext uri="{BB962C8B-B14F-4D97-AF65-F5344CB8AC3E}">
        <p14:creationId xmlns:p14="http://schemas.microsoft.com/office/powerpoint/2010/main" val="14058778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7824</TotalTime>
  <Words>863</Words>
  <Application>Microsoft Office PowerPoint</Application>
  <PresentationFormat>Widescreen</PresentationFormat>
  <Paragraphs>62</Paragraphs>
  <Slides>10</Slides>
  <Notes>8</Notes>
  <HiddenSlides>0</HiddenSlides>
  <MMClips>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MS Mincho</vt:lpstr>
      <vt:lpstr>Office Theme</vt:lpstr>
      <vt:lpstr> Present Perfect 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Pronouns</dc:title>
  <dc:creator>Deidre Holes</dc:creator>
  <cp:lastModifiedBy>Linda Hall</cp:lastModifiedBy>
  <cp:revision>435</cp:revision>
  <cp:lastPrinted>2021-02-01T21:18:03Z</cp:lastPrinted>
  <dcterms:created xsi:type="dcterms:W3CDTF">2013-08-23T07:43:20Z</dcterms:created>
  <dcterms:modified xsi:type="dcterms:W3CDTF">2021-02-01T21:32:29Z</dcterms:modified>
</cp:coreProperties>
</file>