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49"/>
    <p:restoredTop sz="94677"/>
  </p:normalViewPr>
  <p:slideViewPr>
    <p:cSldViewPr snapToGrid="0" snapToObjects="1">
      <p:cViewPr varScale="1">
        <p:scale>
          <a:sx n="78" d="100"/>
          <a:sy n="78" d="100"/>
        </p:scale>
        <p:origin x="184"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70A6E-243C-E24E-8E3C-CF6FC771606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D09A4DB-B260-9A4F-AC7F-DA9395124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65D9F53-BFED-804F-98A7-F0F2E84DC85F}"/>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FE04FC08-DE6E-BE4E-9CC4-8E2E5001A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84ABAE-11C1-0E44-8BDB-EB0396147209}"/>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2452187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8BDEA-5CBD-794E-8391-369E151D5DC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1A97C19-3620-934B-AFB0-F46B4EB8DD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B3B675D-42B7-5942-9826-8E99C1B5C9DA}"/>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4F20F50D-C251-8B4E-A184-6401670F28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20C52-71D7-764E-A88A-075EE8973971}"/>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395274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CE6601-4BF4-964E-8752-48A28A2B2DE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6341465-2748-D543-8B1D-037549A3E2D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36907DA-00C4-D943-B4FF-BF9B9AE2B7F6}"/>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6DE3A21F-001F-E243-9454-50777F32AF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0DD21-20F1-884F-9DB9-C36744BAD26C}"/>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12536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CB391-F35F-9F4E-B209-AB42A451F19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3B114F9-53D6-5048-879A-D67A0560C0F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15292B-8714-FD4A-9ACD-12B5C9B770CB}"/>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894D7BA6-E79B-794C-9AA6-6C240116F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5EA2A5-D99F-DD44-A96B-32EA58A02722}"/>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41219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45ED-DBBB-9D4D-8F89-A64EAE6DD0A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BCF3FBD6-15C2-C64F-9C25-CCB21306C1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45A231D-7167-4C45-A8E1-0988E607C508}"/>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19C06AF4-4B07-1040-955E-89809E84A8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7A1CFE-63AE-3B40-84F9-045B3C6A623D}"/>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72446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ECD28-2BE0-B240-BFDF-B8E9670E723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C4AE676-1D40-0441-9383-810F8561B9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5360FD7-F0ED-1F49-A74E-CCD9B2355B5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BB59033-5B75-314A-8C46-96C6A8997C7D}"/>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6" name="Footer Placeholder 5">
            <a:extLst>
              <a:ext uri="{FF2B5EF4-FFF2-40B4-BE49-F238E27FC236}">
                <a16:creationId xmlns:a16="http://schemas.microsoft.com/office/drawing/2014/main" id="{D7634169-523D-8E44-8968-E8961FB63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0B6D8-7A73-B947-9006-EED7666C64BB}"/>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2355909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A0C6A-8556-6C41-9E0B-DF107883C9B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783123F-52B2-BF43-B408-A8B99AFD4A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AD8580C-35C4-C04D-B660-6FF0C2EFD4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F43387A-88F9-B94E-A889-5BEE251CDA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015ADF5-FBA2-BA46-9FA6-0C047DDBD31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6451F22-E90C-A548-9C95-DCE9765091E4}"/>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8" name="Footer Placeholder 7">
            <a:extLst>
              <a:ext uri="{FF2B5EF4-FFF2-40B4-BE49-F238E27FC236}">
                <a16:creationId xmlns:a16="http://schemas.microsoft.com/office/drawing/2014/main" id="{3C31F837-94BF-C944-BCD2-02417ECFE6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7787D6-9A5E-1248-B216-B090FB21E96B}"/>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481192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6F65B-C334-5548-B90B-743819783B2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8388912-ADF7-1843-B86E-6F669BC7320A}"/>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4" name="Footer Placeholder 3">
            <a:extLst>
              <a:ext uri="{FF2B5EF4-FFF2-40B4-BE49-F238E27FC236}">
                <a16:creationId xmlns:a16="http://schemas.microsoft.com/office/drawing/2014/main" id="{99646862-9401-F34C-B63A-F2B416602F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18C79F-E2C8-C24E-84E9-F812DACB368A}"/>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48843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820FA5-8DF8-6646-81F5-DE48DD07B654}"/>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3" name="Footer Placeholder 2">
            <a:extLst>
              <a:ext uri="{FF2B5EF4-FFF2-40B4-BE49-F238E27FC236}">
                <a16:creationId xmlns:a16="http://schemas.microsoft.com/office/drawing/2014/main" id="{3A7A6BAF-AAF0-8C4F-B519-51035C94D6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084BF9-DDED-8243-8F71-E29EEE8B490C}"/>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4270908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C7392-5507-3943-A541-D4E2BC6E85F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C15CA2A-4E04-DB45-8504-9A2335D4DA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D5C044-09D0-1744-9B22-B1F077560B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53B91BD-508A-A243-8CAB-E30FAA9507A0}"/>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6" name="Footer Placeholder 5">
            <a:extLst>
              <a:ext uri="{FF2B5EF4-FFF2-40B4-BE49-F238E27FC236}">
                <a16:creationId xmlns:a16="http://schemas.microsoft.com/office/drawing/2014/main" id="{FF41CB67-5C23-FE45-A6D0-9399E44869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DB8C33-FCB5-6344-A4FE-C3FB707B4C96}"/>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3167712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30C0-858B-1D43-BC0B-26E34F4F69F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892FB0C-6F71-1D47-85BD-C2698C1CD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60BF70-4290-4548-A784-5FE9523F5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1BC13D5-65B5-4745-9A30-67A6024E8FD3}"/>
              </a:ext>
            </a:extLst>
          </p:cNvPr>
          <p:cNvSpPr>
            <a:spLocks noGrp="1"/>
          </p:cNvSpPr>
          <p:nvPr>
            <p:ph type="dt" sz="half" idx="10"/>
          </p:nvPr>
        </p:nvSpPr>
        <p:spPr/>
        <p:txBody>
          <a:bodyPr/>
          <a:lstStyle/>
          <a:p>
            <a:fld id="{BFDC5964-E0E1-BB42-8BDB-B908BDC9F541}" type="datetimeFigureOut">
              <a:rPr lang="en-US" smtClean="0"/>
              <a:t>2/5/21</a:t>
            </a:fld>
            <a:endParaRPr lang="en-US"/>
          </a:p>
        </p:txBody>
      </p:sp>
      <p:sp>
        <p:nvSpPr>
          <p:cNvPr id="6" name="Footer Placeholder 5">
            <a:extLst>
              <a:ext uri="{FF2B5EF4-FFF2-40B4-BE49-F238E27FC236}">
                <a16:creationId xmlns:a16="http://schemas.microsoft.com/office/drawing/2014/main" id="{1C6E3AB1-AD46-4147-9DFE-71C9E2B4E7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9C5E2E-8019-B444-ADE9-7F11573E1E0F}"/>
              </a:ext>
            </a:extLst>
          </p:cNvPr>
          <p:cNvSpPr>
            <a:spLocks noGrp="1"/>
          </p:cNvSpPr>
          <p:nvPr>
            <p:ph type="sldNum" sz="quarter" idx="12"/>
          </p:nvPr>
        </p:nvSpPr>
        <p:spPr/>
        <p:txBody>
          <a:bodyPr/>
          <a:lstStyle/>
          <a:p>
            <a:fld id="{F627B644-63D6-8C4A-B4F2-BBB3DC1CB718}" type="slidenum">
              <a:rPr lang="en-US" smtClean="0"/>
              <a:t>‹#›</a:t>
            </a:fld>
            <a:endParaRPr lang="en-US"/>
          </a:p>
        </p:txBody>
      </p:sp>
    </p:spTree>
    <p:extLst>
      <p:ext uri="{BB962C8B-B14F-4D97-AF65-F5344CB8AC3E}">
        <p14:creationId xmlns:p14="http://schemas.microsoft.com/office/powerpoint/2010/main" val="1261282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2FCDB5-C4E0-DE49-A6AF-617009811B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6F3DCE-3255-7C4A-A051-1E5B4F2EB4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492E71-9E1D-2840-A932-424A4C9F30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DC5964-E0E1-BB42-8BDB-B908BDC9F541}" type="datetimeFigureOut">
              <a:rPr lang="en-US" smtClean="0"/>
              <a:t>2/5/21</a:t>
            </a:fld>
            <a:endParaRPr lang="en-US"/>
          </a:p>
        </p:txBody>
      </p:sp>
      <p:sp>
        <p:nvSpPr>
          <p:cNvPr id="5" name="Footer Placeholder 4">
            <a:extLst>
              <a:ext uri="{FF2B5EF4-FFF2-40B4-BE49-F238E27FC236}">
                <a16:creationId xmlns:a16="http://schemas.microsoft.com/office/drawing/2014/main" id="{E2FA388D-4822-3842-9055-B4DD760C8D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C784D3-79DE-2348-BBD0-C4B77472AB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7B644-63D6-8C4A-B4F2-BBB3DC1CB718}" type="slidenum">
              <a:rPr lang="en-US" smtClean="0"/>
              <a:t>‹#›</a:t>
            </a:fld>
            <a:endParaRPr lang="en-US"/>
          </a:p>
        </p:txBody>
      </p:sp>
    </p:spTree>
    <p:extLst>
      <p:ext uri="{BB962C8B-B14F-4D97-AF65-F5344CB8AC3E}">
        <p14:creationId xmlns:p14="http://schemas.microsoft.com/office/powerpoint/2010/main" val="3265947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microsoft.com/office/2007/relationships/media" Target="../media/media2.m4a"/><Relationship Id="rId7"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audio" Target="../media/media3.m4a"/><Relationship Id="rId5" Type="http://schemas.microsoft.com/office/2007/relationships/media" Target="../media/media3.m4a"/><Relationship Id="rId4" Type="http://schemas.openxmlformats.org/officeDocument/2006/relationships/audio" Target="../media/media2.m4a"/></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4.m4a"/><Relationship Id="rId1" Type="http://schemas.microsoft.com/office/2007/relationships/media" Target="../media/media4.m4a"/><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microsoft.com/office/2007/relationships/media" Target="../media/media6.m4a"/><Relationship Id="rId2" Type="http://schemas.openxmlformats.org/officeDocument/2006/relationships/audio" Target="../media/media5.m4a"/><Relationship Id="rId1" Type="http://schemas.microsoft.com/office/2007/relationships/media" Target="../media/media5.m4a"/><Relationship Id="rId6" Type="http://schemas.openxmlformats.org/officeDocument/2006/relationships/image" Target="../media/image3.png"/><Relationship Id="rId5" Type="http://schemas.openxmlformats.org/officeDocument/2006/relationships/slideLayout" Target="../slideLayouts/slideLayout2.xml"/><Relationship Id="rId4" Type="http://schemas.openxmlformats.org/officeDocument/2006/relationships/audio" Target="../media/media6.m4a"/></Relationships>
</file>

<file path=ppt/slides/_rels/slide5.xml.rels><?xml version="1.0" encoding="UTF-8" standalone="yes"?>
<Relationships xmlns="http://schemas.openxmlformats.org/package/2006/relationships"><Relationship Id="rId3" Type="http://schemas.microsoft.com/office/2007/relationships/media" Target="../media/media8.m4a"/><Relationship Id="rId2" Type="http://schemas.openxmlformats.org/officeDocument/2006/relationships/audio" Target="../media/media7.m4a"/><Relationship Id="rId1" Type="http://schemas.microsoft.com/office/2007/relationships/media" Target="../media/media7.m4a"/><Relationship Id="rId6" Type="http://schemas.openxmlformats.org/officeDocument/2006/relationships/image" Target="../media/image3.png"/><Relationship Id="rId5" Type="http://schemas.openxmlformats.org/officeDocument/2006/relationships/slideLayout" Target="../slideLayouts/slideLayout2.xml"/><Relationship Id="rId4" Type="http://schemas.openxmlformats.org/officeDocument/2006/relationships/audio" Target="../media/media8.m4a"/></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9.m4a"/><Relationship Id="rId1" Type="http://schemas.microsoft.com/office/2007/relationships/media" Target="../media/media9.m4a"/><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38F6A-E93B-5D48-96C4-5BA4D6D0BAC9}"/>
              </a:ext>
            </a:extLst>
          </p:cNvPr>
          <p:cNvSpPr>
            <a:spLocks noGrp="1"/>
          </p:cNvSpPr>
          <p:nvPr>
            <p:ph type="ctrTitle"/>
          </p:nvPr>
        </p:nvSpPr>
        <p:spPr>
          <a:xfrm>
            <a:off x="1524000" y="334211"/>
            <a:ext cx="9144000" cy="2387600"/>
          </a:xfrm>
        </p:spPr>
        <p:txBody>
          <a:bodyPr/>
          <a:lstStyle/>
          <a:p>
            <a:r>
              <a:rPr lang="en-US" dirty="0"/>
              <a:t>To write my version of The Great Kapok Tree</a:t>
            </a:r>
          </a:p>
        </p:txBody>
      </p:sp>
      <p:sp>
        <p:nvSpPr>
          <p:cNvPr id="3" name="Subtitle 2">
            <a:extLst>
              <a:ext uri="{FF2B5EF4-FFF2-40B4-BE49-F238E27FC236}">
                <a16:creationId xmlns:a16="http://schemas.microsoft.com/office/drawing/2014/main" id="{1352956B-0FB7-EB4F-A36A-C748AC825600}"/>
              </a:ext>
            </a:extLst>
          </p:cNvPr>
          <p:cNvSpPr>
            <a:spLocks noGrp="1"/>
          </p:cNvSpPr>
          <p:nvPr>
            <p:ph type="subTitle" idx="1"/>
          </p:nvPr>
        </p:nvSpPr>
        <p:spPr/>
        <p:txBody>
          <a:bodyPr/>
          <a:lstStyle/>
          <a:p>
            <a:endParaRPr lang="en-US"/>
          </a:p>
        </p:txBody>
      </p:sp>
      <p:pic>
        <p:nvPicPr>
          <p:cNvPr id="1026" name="Picture 2" descr="Image result for the great kapok tree">
            <a:extLst>
              <a:ext uri="{FF2B5EF4-FFF2-40B4-BE49-F238E27FC236}">
                <a16:creationId xmlns:a16="http://schemas.microsoft.com/office/drawing/2014/main" id="{F5DFBB0B-846F-9841-9FBD-05E0DE5AC3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794000"/>
            <a:ext cx="3048000" cy="372978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he great kapok tree">
            <a:extLst>
              <a:ext uri="{FF2B5EF4-FFF2-40B4-BE49-F238E27FC236}">
                <a16:creationId xmlns:a16="http://schemas.microsoft.com/office/drawing/2014/main" id="{552D8900-8766-9748-A25C-8E57A21E39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2" y="2794000"/>
            <a:ext cx="2844800" cy="3708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4728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C1EE-C36B-E14E-B517-D109BB23B8EC}"/>
              </a:ext>
            </a:extLst>
          </p:cNvPr>
          <p:cNvSpPr>
            <a:spLocks noGrp="1"/>
          </p:cNvSpPr>
          <p:nvPr>
            <p:ph type="title"/>
          </p:nvPr>
        </p:nvSpPr>
        <p:spPr/>
        <p:txBody>
          <a:bodyPr/>
          <a:lstStyle/>
          <a:p>
            <a:r>
              <a:rPr lang="en-US" dirty="0"/>
              <a:t>Let’s recap what we have looked at this week</a:t>
            </a:r>
          </a:p>
        </p:txBody>
      </p:sp>
      <p:sp>
        <p:nvSpPr>
          <p:cNvPr id="3" name="Content Placeholder 2">
            <a:extLst>
              <a:ext uri="{FF2B5EF4-FFF2-40B4-BE49-F238E27FC236}">
                <a16:creationId xmlns:a16="http://schemas.microsoft.com/office/drawing/2014/main" id="{02D1C972-82EC-A246-B43F-97F0CB38888D}"/>
              </a:ext>
            </a:extLst>
          </p:cNvPr>
          <p:cNvSpPr>
            <a:spLocks noGrp="1"/>
          </p:cNvSpPr>
          <p:nvPr>
            <p:ph idx="1"/>
          </p:nvPr>
        </p:nvSpPr>
        <p:spPr>
          <a:xfrm>
            <a:off x="365760" y="1517904"/>
            <a:ext cx="11539728" cy="4974971"/>
          </a:xfrm>
        </p:spPr>
        <p:txBody>
          <a:bodyPr>
            <a:normAutofit fontScale="85000" lnSpcReduction="20000"/>
          </a:bodyPr>
          <a:lstStyle/>
          <a:p>
            <a:pPr marL="0" indent="0">
              <a:buNone/>
            </a:pPr>
            <a:r>
              <a:rPr lang="en-US" dirty="0"/>
              <a:t>Expanded noun phrases</a:t>
            </a:r>
          </a:p>
          <a:p>
            <a:pPr>
              <a:buFontTx/>
              <a:buChar char="-"/>
            </a:pPr>
            <a:r>
              <a:rPr lang="en-US" dirty="0"/>
              <a:t>This is where we have two adjectives, separated by a comma, before a noun to help give more information about the noun.</a:t>
            </a:r>
          </a:p>
          <a:p>
            <a:pPr>
              <a:buFontTx/>
              <a:buChar char="-"/>
            </a:pPr>
            <a:r>
              <a:rPr lang="en-US" dirty="0"/>
              <a:t>The </a:t>
            </a:r>
            <a:r>
              <a:rPr lang="en-US" dirty="0">
                <a:highlight>
                  <a:srgbClr val="00FF00"/>
                </a:highlight>
              </a:rPr>
              <a:t>slow, stealthy snake </a:t>
            </a:r>
            <a:r>
              <a:rPr lang="en-US" dirty="0"/>
              <a:t>slithered down toward the sleeping man.</a:t>
            </a:r>
          </a:p>
          <a:p>
            <a:pPr>
              <a:buFontTx/>
              <a:buChar char="-"/>
            </a:pPr>
            <a:endParaRPr lang="en-US" dirty="0"/>
          </a:p>
          <a:p>
            <a:pPr marL="0" indent="0">
              <a:buNone/>
            </a:pPr>
            <a:r>
              <a:rPr lang="en-US" dirty="0"/>
              <a:t>Adverbs and adverbial phrases</a:t>
            </a:r>
          </a:p>
          <a:p>
            <a:pPr>
              <a:buFontTx/>
              <a:buChar char="-"/>
            </a:pPr>
            <a:r>
              <a:rPr lang="en-US" dirty="0"/>
              <a:t>These give more information about a verb, it tells us how things happen.</a:t>
            </a:r>
          </a:p>
          <a:p>
            <a:pPr>
              <a:buFontTx/>
              <a:buChar char="-"/>
            </a:pPr>
            <a:r>
              <a:rPr lang="en-US" dirty="0"/>
              <a:t>The slow, stealthy snake slithered </a:t>
            </a:r>
            <a:r>
              <a:rPr lang="en-US" dirty="0">
                <a:highlight>
                  <a:srgbClr val="00FF00"/>
                </a:highlight>
              </a:rPr>
              <a:t>silently</a:t>
            </a:r>
            <a:r>
              <a:rPr lang="en-US" dirty="0"/>
              <a:t> towards the sleeping man. </a:t>
            </a:r>
          </a:p>
          <a:p>
            <a:pPr>
              <a:buFontTx/>
              <a:buChar char="-"/>
            </a:pPr>
            <a:endParaRPr lang="en-US" dirty="0"/>
          </a:p>
          <a:p>
            <a:pPr>
              <a:buFontTx/>
              <a:buChar char="-"/>
            </a:pPr>
            <a:r>
              <a:rPr lang="en-US" dirty="0"/>
              <a:t>Fronted adverbials</a:t>
            </a:r>
          </a:p>
          <a:p>
            <a:pPr>
              <a:buFontTx/>
              <a:buChar char="-"/>
            </a:pPr>
            <a:r>
              <a:rPr lang="en-US" dirty="0"/>
              <a:t>This is where the adverb or adverbial phrase comes before the noun, followed by a comma.</a:t>
            </a:r>
          </a:p>
          <a:p>
            <a:pPr>
              <a:buFontTx/>
              <a:buChar char="-"/>
            </a:pPr>
            <a:r>
              <a:rPr lang="en-US" dirty="0">
                <a:highlight>
                  <a:srgbClr val="00FF00"/>
                </a:highlight>
              </a:rPr>
              <a:t>Silently,</a:t>
            </a:r>
            <a:r>
              <a:rPr lang="en-US" dirty="0"/>
              <a:t> the slow, stealthy snake slithered towards the sleeping man.</a:t>
            </a:r>
          </a:p>
          <a:p>
            <a:pPr>
              <a:buFontTx/>
              <a:buChar char="-"/>
            </a:pPr>
            <a:endParaRPr lang="en-US" dirty="0"/>
          </a:p>
          <a:p>
            <a:pPr>
              <a:buFontTx/>
              <a:buChar char="-"/>
            </a:pPr>
            <a:endParaRPr lang="en-US" dirty="0"/>
          </a:p>
          <a:p>
            <a:pPr marL="0" indent="0">
              <a:buNone/>
            </a:pPr>
            <a:endParaRPr lang="en-US" dirty="0"/>
          </a:p>
        </p:txBody>
      </p:sp>
      <p:pic>
        <p:nvPicPr>
          <p:cNvPr id="4" name="Audio Recording 5 Feb 2021 at 13:32:45" descr="Audio Recording 5 Feb 2021 at 13:32:45">
            <a:hlinkClick r:id="" action="ppaction://media"/>
            <a:extLst>
              <a:ext uri="{FF2B5EF4-FFF2-40B4-BE49-F238E27FC236}">
                <a16:creationId xmlns:a16="http://schemas.microsoft.com/office/drawing/2014/main" id="{602903C9-0D75-9E4B-91DE-7DBBE63A5D4D}"/>
              </a:ext>
            </a:extLst>
          </p:cNvPr>
          <p:cNvPicPr>
            <a:picLocks noChangeAspect="1"/>
          </p:cNvPicPr>
          <p:nvPr>
            <a:audioFile r:link="rId2"/>
            <p:extLst>
              <p:ext uri="{DAA4B4D4-6D71-4841-9C94-3DE7FCFB9230}">
                <p14:media xmlns:p14="http://schemas.microsoft.com/office/powerpoint/2010/main" r:embed="rId1"/>
              </p:ext>
            </p:extLst>
          </p:nvPr>
        </p:nvPicPr>
        <p:blipFill>
          <a:blip r:embed="rId8"/>
          <a:stretch>
            <a:fillRect/>
          </a:stretch>
        </p:blipFill>
        <p:spPr>
          <a:xfrm>
            <a:off x="9053286" y="2079653"/>
            <a:ext cx="812800" cy="812800"/>
          </a:xfrm>
          <a:prstGeom prst="rect">
            <a:avLst/>
          </a:prstGeom>
        </p:spPr>
      </p:pic>
      <p:pic>
        <p:nvPicPr>
          <p:cNvPr id="5" name="Audio Recording 5 Feb 2021 at 13:33:50" descr="Audio Recording 5 Feb 2021 at 13:33:50">
            <a:hlinkClick r:id="" action="ppaction://media"/>
            <a:extLst>
              <a:ext uri="{FF2B5EF4-FFF2-40B4-BE49-F238E27FC236}">
                <a16:creationId xmlns:a16="http://schemas.microsoft.com/office/drawing/2014/main" id="{91924915-8FDE-BE40-95EE-2F513D389D1B}"/>
              </a:ext>
            </a:extLst>
          </p:cNvPr>
          <p:cNvPicPr>
            <a:picLocks noChangeAspect="1"/>
          </p:cNvPicPr>
          <p:nvPr>
            <a:audioFile r:link="rId4"/>
            <p:extLst>
              <p:ext uri="{DAA4B4D4-6D71-4841-9C94-3DE7FCFB9230}">
                <p14:media xmlns:p14="http://schemas.microsoft.com/office/powerpoint/2010/main" r:embed="rId3"/>
              </p:ext>
            </p:extLst>
          </p:nvPr>
        </p:nvPicPr>
        <p:blipFill>
          <a:blip r:embed="rId8"/>
          <a:stretch>
            <a:fillRect/>
          </a:stretch>
        </p:blipFill>
        <p:spPr>
          <a:xfrm>
            <a:off x="9866086" y="3559148"/>
            <a:ext cx="812800" cy="812800"/>
          </a:xfrm>
          <a:prstGeom prst="rect">
            <a:avLst/>
          </a:prstGeom>
        </p:spPr>
      </p:pic>
      <p:pic>
        <p:nvPicPr>
          <p:cNvPr id="6" name="Audio Recording 5 Feb 2021 at 13:34:32" descr="Audio Recording 5 Feb 2021 at 13:34:32">
            <a:hlinkClick r:id="" action="ppaction://media"/>
            <a:extLst>
              <a:ext uri="{FF2B5EF4-FFF2-40B4-BE49-F238E27FC236}">
                <a16:creationId xmlns:a16="http://schemas.microsoft.com/office/drawing/2014/main" id="{14F4E30F-5567-2D41-B29F-051A88D79FA3}"/>
              </a:ext>
            </a:extLst>
          </p:cNvPr>
          <p:cNvPicPr>
            <a:picLocks noChangeAspect="1"/>
          </p:cNvPicPr>
          <p:nvPr>
            <a:audioFile r:link="rId6"/>
            <p:extLst>
              <p:ext uri="{DAA4B4D4-6D71-4841-9C94-3DE7FCFB9230}">
                <p14:media xmlns:p14="http://schemas.microsoft.com/office/powerpoint/2010/main" r:embed="rId5"/>
              </p:ext>
            </p:extLst>
          </p:nvPr>
        </p:nvPicPr>
        <p:blipFill>
          <a:blip r:embed="rId8"/>
          <a:stretch>
            <a:fillRect/>
          </a:stretch>
        </p:blipFill>
        <p:spPr>
          <a:xfrm>
            <a:off x="9459686" y="5680075"/>
            <a:ext cx="812800" cy="812800"/>
          </a:xfrm>
          <a:prstGeom prst="rect">
            <a:avLst/>
          </a:prstGeom>
        </p:spPr>
      </p:pic>
    </p:spTree>
    <p:extLst>
      <p:ext uri="{BB962C8B-B14F-4D97-AF65-F5344CB8AC3E}">
        <p14:creationId xmlns:p14="http://schemas.microsoft.com/office/powerpoint/2010/main" val="298187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8752" fill="hold"/>
                                        <p:tgtEl>
                                          <p:spTgt spid="4"/>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5808" fill="hold"/>
                                        <p:tgtEl>
                                          <p:spTgt spid="5"/>
                                        </p:tgtEl>
                                      </p:cBhvr>
                                    </p:cmd>
                                  </p:childTnLst>
                                </p:cTn>
                              </p:par>
                            </p:childTnLst>
                          </p:cTn>
                        </p:par>
                      </p:childTnLst>
                    </p:cTn>
                  </p:par>
                  <p:par>
                    <p:cTn id="11" fill="hold">
                      <p:stCondLst>
                        <p:cond delay="indefinite"/>
                      </p:stCondLst>
                      <p:childTnLst>
                        <p:par>
                          <p:cTn id="12" fill="hold">
                            <p:stCondLst>
                              <p:cond delay="0"/>
                            </p:stCondLst>
                            <p:childTnLst>
                              <p:par>
                                <p:cTn id="13" presetID="1" presetClass="mediacall" presetSubtype="0" fill="hold" nodeType="clickEffect">
                                  <p:stCondLst>
                                    <p:cond delay="0"/>
                                  </p:stCondLst>
                                  <p:childTnLst>
                                    <p:cmd type="call" cmd="playFrom(0.0)">
                                      <p:cBhvr>
                                        <p:cTn id="14" dur="1766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5" fill="hold" display="0">
                  <p:stCondLst>
                    <p:cond delay="indefinite"/>
                  </p:stCondLst>
                  <p:endCondLst>
                    <p:cond evt="onStopAudio" delay="0">
                      <p:tgtEl>
                        <p:sldTgt/>
                      </p:tgtEl>
                    </p:cond>
                  </p:endCondLst>
                </p:cTn>
                <p:tgtEl>
                  <p:spTgt spid="4"/>
                </p:tgtEl>
              </p:cMediaNode>
            </p:audio>
            <p:audio>
              <p:cMediaNode vol="80000">
                <p:cTn id="16" fill="hold" display="0">
                  <p:stCondLst>
                    <p:cond delay="indefinite"/>
                  </p:stCondLst>
                  <p:endCondLst>
                    <p:cond evt="onStopAudio" delay="0">
                      <p:tgtEl>
                        <p:sldTgt/>
                      </p:tgtEl>
                    </p:cond>
                  </p:endCondLst>
                </p:cTn>
                <p:tgtEl>
                  <p:spTgt spid="5"/>
                </p:tgtEl>
              </p:cMediaNode>
            </p:audio>
            <p:audio>
              <p:cMediaNode vol="80000">
                <p:cTn id="17" fill="hold" display="0">
                  <p:stCondLst>
                    <p:cond delay="indefinite"/>
                  </p:stCondLst>
                  <p:endCondLst>
                    <p:cond evt="onStopAudio" delay="0">
                      <p:tgtEl>
                        <p:sldTgt/>
                      </p:tgtEl>
                    </p:cond>
                  </p:endCondLst>
                </p:cTn>
                <p:tgtEl>
                  <p:spTgt spid="6"/>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2D620-3000-8D46-B329-70701DEC4682}"/>
              </a:ext>
            </a:extLst>
          </p:cNvPr>
          <p:cNvSpPr>
            <a:spLocks noGrp="1"/>
          </p:cNvSpPr>
          <p:nvPr>
            <p:ph type="title"/>
          </p:nvPr>
        </p:nvSpPr>
        <p:spPr/>
        <p:txBody>
          <a:bodyPr/>
          <a:lstStyle/>
          <a:p>
            <a:r>
              <a:rPr lang="en-US" dirty="0"/>
              <a:t>Your story</a:t>
            </a:r>
          </a:p>
        </p:txBody>
      </p:sp>
      <p:sp>
        <p:nvSpPr>
          <p:cNvPr id="3" name="Content Placeholder 2">
            <a:extLst>
              <a:ext uri="{FF2B5EF4-FFF2-40B4-BE49-F238E27FC236}">
                <a16:creationId xmlns:a16="http://schemas.microsoft.com/office/drawing/2014/main" id="{F68338EE-A129-E248-8B56-FD673B237795}"/>
              </a:ext>
            </a:extLst>
          </p:cNvPr>
          <p:cNvSpPr>
            <a:spLocks noGrp="1"/>
          </p:cNvSpPr>
          <p:nvPr>
            <p:ph idx="1"/>
          </p:nvPr>
        </p:nvSpPr>
        <p:spPr/>
        <p:txBody>
          <a:bodyPr/>
          <a:lstStyle/>
          <a:p>
            <a:pPr marL="0" indent="0">
              <a:buNone/>
            </a:pPr>
            <a:r>
              <a:rPr lang="en-US" dirty="0"/>
              <a:t>You are going to use these features you have practiced last week and the plan you made to create your own story, in the style of ‘The Great Kapok Tree’.</a:t>
            </a:r>
          </a:p>
          <a:p>
            <a:pPr marL="0" indent="0">
              <a:buNone/>
            </a:pPr>
            <a:endParaRPr lang="en-US" dirty="0"/>
          </a:p>
          <a:p>
            <a:pPr marL="0" indent="0">
              <a:buNone/>
            </a:pPr>
            <a:r>
              <a:rPr lang="en-US" dirty="0"/>
              <a:t>We are going to start by writing the beginning paragraph and the first animal meeting today.</a:t>
            </a:r>
          </a:p>
          <a:p>
            <a:pPr marL="0" indent="0">
              <a:buNone/>
            </a:pPr>
            <a:endParaRPr lang="en-US" dirty="0"/>
          </a:p>
          <a:p>
            <a:pPr marL="0" indent="0">
              <a:buNone/>
            </a:pPr>
            <a:r>
              <a:rPr lang="en-US" dirty="0"/>
              <a:t>On the next slides I have give you an example set of paragraphs and an explanation of why I have written it the way I have.</a:t>
            </a:r>
          </a:p>
        </p:txBody>
      </p:sp>
      <p:pic>
        <p:nvPicPr>
          <p:cNvPr id="4" name="Audio Recording 5 Feb 2021 at 13:35:41" descr="Audio Recording 5 Feb 2021 at 13:35:41">
            <a:hlinkClick r:id="" action="ppaction://media"/>
            <a:extLst>
              <a:ext uri="{FF2B5EF4-FFF2-40B4-BE49-F238E27FC236}">
                <a16:creationId xmlns:a16="http://schemas.microsoft.com/office/drawing/2014/main" id="{D7A19436-E8AF-8643-BF4C-0B5990A57DA6}"/>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541000" y="943202"/>
            <a:ext cx="812800" cy="812800"/>
          </a:xfrm>
          <a:prstGeom prst="rect">
            <a:avLst/>
          </a:prstGeom>
        </p:spPr>
      </p:pic>
    </p:spTree>
    <p:extLst>
      <p:ext uri="{BB962C8B-B14F-4D97-AF65-F5344CB8AC3E}">
        <p14:creationId xmlns:p14="http://schemas.microsoft.com/office/powerpoint/2010/main" val="23153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900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5E4F1-D5F4-FE41-9F4E-20EF7919E4C1}"/>
              </a:ext>
            </a:extLst>
          </p:cNvPr>
          <p:cNvSpPr>
            <a:spLocks noGrp="1"/>
          </p:cNvSpPr>
          <p:nvPr>
            <p:ph type="title"/>
          </p:nvPr>
        </p:nvSpPr>
        <p:spPr/>
        <p:txBody>
          <a:bodyPr/>
          <a:lstStyle/>
          <a:p>
            <a:r>
              <a:rPr lang="en-US" dirty="0"/>
              <a:t>My Version (Are there ideas you like that you could magpie use?)</a:t>
            </a:r>
          </a:p>
        </p:txBody>
      </p:sp>
      <p:sp>
        <p:nvSpPr>
          <p:cNvPr id="3" name="Content Placeholder 2">
            <a:extLst>
              <a:ext uri="{FF2B5EF4-FFF2-40B4-BE49-F238E27FC236}">
                <a16:creationId xmlns:a16="http://schemas.microsoft.com/office/drawing/2014/main" id="{71197E39-2BCC-4C44-8CEA-EA23A39470A5}"/>
              </a:ext>
            </a:extLst>
          </p:cNvPr>
          <p:cNvSpPr>
            <a:spLocks noGrp="1"/>
          </p:cNvSpPr>
          <p:nvPr>
            <p:ph idx="1"/>
          </p:nvPr>
        </p:nvSpPr>
        <p:spPr>
          <a:xfrm>
            <a:off x="838200" y="1825625"/>
            <a:ext cx="6001512" cy="4351338"/>
          </a:xfrm>
        </p:spPr>
        <p:txBody>
          <a:bodyPr>
            <a:normAutofit/>
          </a:bodyPr>
          <a:lstStyle/>
          <a:p>
            <a:pPr marL="0" indent="0">
              <a:buNone/>
            </a:pPr>
            <a:r>
              <a:rPr lang="en-US" sz="3200" dirty="0"/>
              <a:t>A curious, young woman stepped carefully further into the rainforest. All she was carrying was an axe and a bottle of water. Silently, the animals were all watching her as she swung her axe and began chopping the tree. After a while, she got tired and decided to have a sleep down by the river. </a:t>
            </a:r>
          </a:p>
        </p:txBody>
      </p:sp>
      <p:sp>
        <p:nvSpPr>
          <p:cNvPr id="4" name="TextBox 3">
            <a:extLst>
              <a:ext uri="{FF2B5EF4-FFF2-40B4-BE49-F238E27FC236}">
                <a16:creationId xmlns:a16="http://schemas.microsoft.com/office/drawing/2014/main" id="{6CCE6BA7-FCD4-8E4A-8E55-6334EE68A544}"/>
              </a:ext>
            </a:extLst>
          </p:cNvPr>
          <p:cNvSpPr txBox="1"/>
          <p:nvPr/>
        </p:nvSpPr>
        <p:spPr>
          <a:xfrm>
            <a:off x="7406640" y="2044478"/>
            <a:ext cx="4498848" cy="3416320"/>
          </a:xfrm>
          <a:prstGeom prst="rect">
            <a:avLst/>
          </a:prstGeom>
          <a:noFill/>
        </p:spPr>
        <p:txBody>
          <a:bodyPr wrap="square" rtlCol="0">
            <a:spAutoFit/>
          </a:bodyPr>
          <a:lstStyle/>
          <a:p>
            <a:r>
              <a:rPr lang="en-US" dirty="0"/>
              <a:t>I have used an expanded noun phrase and an adverb to introduce my character in the first sentence.</a:t>
            </a:r>
          </a:p>
          <a:p>
            <a:endParaRPr lang="en-US" dirty="0"/>
          </a:p>
          <a:p>
            <a:r>
              <a:rPr lang="en-US" dirty="0"/>
              <a:t>I have then given a little more information about her and what she was doing, using the fronted adverbial ‘silently’ to give more detail.</a:t>
            </a:r>
          </a:p>
          <a:p>
            <a:endParaRPr lang="en-US" dirty="0"/>
          </a:p>
          <a:p>
            <a:r>
              <a:rPr lang="en-US" dirty="0"/>
              <a:t>Finally I have explained where she went for a sleep. Here I have used a fronted adverbial phrase ‘After a while’ to give the reader an idea of time. </a:t>
            </a:r>
          </a:p>
        </p:txBody>
      </p:sp>
      <p:cxnSp>
        <p:nvCxnSpPr>
          <p:cNvPr id="6" name="Straight Arrow Connector 5">
            <a:extLst>
              <a:ext uri="{FF2B5EF4-FFF2-40B4-BE49-F238E27FC236}">
                <a16:creationId xmlns:a16="http://schemas.microsoft.com/office/drawing/2014/main" id="{98A0B56B-94A4-DA4B-B300-EBB46319DD93}"/>
              </a:ext>
            </a:extLst>
          </p:cNvPr>
          <p:cNvCxnSpPr/>
          <p:nvPr/>
        </p:nvCxnSpPr>
        <p:spPr>
          <a:xfrm flipH="1">
            <a:off x="5120640" y="2395728"/>
            <a:ext cx="21396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87059A3-CB28-3D4C-8E85-A20710EFFEFA}"/>
              </a:ext>
            </a:extLst>
          </p:cNvPr>
          <p:cNvCxnSpPr/>
          <p:nvPr/>
        </p:nvCxnSpPr>
        <p:spPr>
          <a:xfrm flipH="1">
            <a:off x="5833872" y="3429000"/>
            <a:ext cx="1572768" cy="3236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4D522A40-314D-7F4F-851B-F51A10FD3A7E}"/>
              </a:ext>
            </a:extLst>
          </p:cNvPr>
          <p:cNvCxnSpPr/>
          <p:nvPr/>
        </p:nvCxnSpPr>
        <p:spPr>
          <a:xfrm flipH="1">
            <a:off x="6839712" y="4462272"/>
            <a:ext cx="566928" cy="2560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Audio Recording 5 Feb 2021 at 13:36:15" descr="Audio Recording 5 Feb 2021 at 13:36:15">
            <a:hlinkClick r:id="" action="ppaction://media"/>
            <a:extLst>
              <a:ext uri="{FF2B5EF4-FFF2-40B4-BE49-F238E27FC236}">
                <a16:creationId xmlns:a16="http://schemas.microsoft.com/office/drawing/2014/main" id="{D44ACE51-D6CD-8340-B273-524AEC65B0D7}"/>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48336" y="1419225"/>
            <a:ext cx="812800" cy="812800"/>
          </a:xfrm>
          <a:prstGeom prst="rect">
            <a:avLst/>
          </a:prstGeom>
        </p:spPr>
      </p:pic>
      <p:pic>
        <p:nvPicPr>
          <p:cNvPr id="7" name="Audio Recording 5 Feb 2021 at 13:37:02" descr="Audio Recording 5 Feb 2021 at 13:37:02">
            <a:hlinkClick r:id="" action="ppaction://media"/>
            <a:extLst>
              <a:ext uri="{FF2B5EF4-FFF2-40B4-BE49-F238E27FC236}">
                <a16:creationId xmlns:a16="http://schemas.microsoft.com/office/drawing/2014/main" id="{AB11580B-6D7C-3E44-8EDE-78C41B8B4B64}"/>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10751312" y="1284288"/>
            <a:ext cx="812800" cy="812800"/>
          </a:xfrm>
          <a:prstGeom prst="rect">
            <a:avLst/>
          </a:prstGeom>
        </p:spPr>
      </p:pic>
    </p:spTree>
    <p:extLst>
      <p:ext uri="{BB962C8B-B14F-4D97-AF65-F5344CB8AC3E}">
        <p14:creationId xmlns:p14="http://schemas.microsoft.com/office/powerpoint/2010/main" val="2519056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7664" fill="hold"/>
                                        <p:tgtEl>
                                          <p:spTgt spid="5"/>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2400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5"/>
                </p:tgtEl>
              </p:cMediaNode>
            </p:audio>
            <p:audio>
              <p:cMediaNode vol="80000">
                <p:cTn id="12" fill="hold" display="0">
                  <p:stCondLst>
                    <p:cond delay="indefinite"/>
                  </p:stCondLst>
                  <p:endCondLst>
                    <p:cond evt="onStopAudio" delay="0">
                      <p:tgtEl>
                        <p:sldTgt/>
                      </p:tgtEl>
                    </p:cond>
                  </p:endCondLst>
                </p:cTn>
                <p:tgtEl>
                  <p:spTgt spid="7"/>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051B-33CD-BB46-937B-E0C5EC3CDDA0}"/>
              </a:ext>
            </a:extLst>
          </p:cNvPr>
          <p:cNvSpPr>
            <a:spLocks noGrp="1"/>
          </p:cNvSpPr>
          <p:nvPr>
            <p:ph type="title"/>
          </p:nvPr>
        </p:nvSpPr>
        <p:spPr/>
        <p:txBody>
          <a:bodyPr/>
          <a:lstStyle/>
          <a:p>
            <a:r>
              <a:rPr lang="en-US" dirty="0"/>
              <a:t>The next paragraph (Remember to leave a space before writing this.)</a:t>
            </a:r>
          </a:p>
        </p:txBody>
      </p:sp>
      <p:sp>
        <p:nvSpPr>
          <p:cNvPr id="3" name="Content Placeholder 2">
            <a:extLst>
              <a:ext uri="{FF2B5EF4-FFF2-40B4-BE49-F238E27FC236}">
                <a16:creationId xmlns:a16="http://schemas.microsoft.com/office/drawing/2014/main" id="{866CE251-118B-534C-9DD0-264EEB8008C1}"/>
              </a:ext>
            </a:extLst>
          </p:cNvPr>
          <p:cNvSpPr>
            <a:spLocks noGrp="1"/>
          </p:cNvSpPr>
          <p:nvPr>
            <p:ph idx="1"/>
          </p:nvPr>
        </p:nvSpPr>
        <p:spPr>
          <a:xfrm>
            <a:off x="838200" y="1825625"/>
            <a:ext cx="5617464" cy="4351338"/>
          </a:xfrm>
        </p:spPr>
        <p:txBody>
          <a:bodyPr>
            <a:normAutofit lnSpcReduction="10000"/>
          </a:bodyPr>
          <a:lstStyle/>
          <a:p>
            <a:pPr marL="0" indent="0">
              <a:buNone/>
            </a:pPr>
            <a:r>
              <a:rPr lang="en-US" sz="3200" dirty="0"/>
              <a:t>A macaw lived in the Kapok tree. Elegantly, the large, multicolored bird with its strong wings flew down to where the woman was sleeping. It moved close to the woman’s ear and quietly squawked “Senhora, this is a very special tree. It is home to many animals. Please do not chop it down.”</a:t>
            </a:r>
          </a:p>
        </p:txBody>
      </p:sp>
      <p:sp>
        <p:nvSpPr>
          <p:cNvPr id="4" name="TextBox 3">
            <a:extLst>
              <a:ext uri="{FF2B5EF4-FFF2-40B4-BE49-F238E27FC236}">
                <a16:creationId xmlns:a16="http://schemas.microsoft.com/office/drawing/2014/main" id="{18965165-F6FF-594D-90CD-CF8A4CA4E9EC}"/>
              </a:ext>
            </a:extLst>
          </p:cNvPr>
          <p:cNvSpPr txBox="1"/>
          <p:nvPr/>
        </p:nvSpPr>
        <p:spPr>
          <a:xfrm>
            <a:off x="7296912" y="2048256"/>
            <a:ext cx="4056888" cy="3970318"/>
          </a:xfrm>
          <a:prstGeom prst="rect">
            <a:avLst/>
          </a:prstGeom>
          <a:noFill/>
        </p:spPr>
        <p:txBody>
          <a:bodyPr wrap="square" rtlCol="0">
            <a:spAutoFit/>
          </a:bodyPr>
          <a:lstStyle/>
          <a:p>
            <a:r>
              <a:rPr lang="en-US" dirty="0"/>
              <a:t>I have introduced my first animal then described it using a fronted adverbial and an expanded noun phrase.</a:t>
            </a:r>
          </a:p>
          <a:p>
            <a:endParaRPr lang="en-US" dirty="0"/>
          </a:p>
          <a:p>
            <a:endParaRPr lang="en-US" dirty="0"/>
          </a:p>
          <a:p>
            <a:r>
              <a:rPr lang="en-US" dirty="0"/>
              <a:t>I have explained how the animal spoke using the word squawked then I have wrote down what the animal said in speech marks.</a:t>
            </a:r>
          </a:p>
          <a:p>
            <a:endParaRPr lang="en-US" dirty="0"/>
          </a:p>
          <a:p>
            <a:endParaRPr lang="en-US" dirty="0"/>
          </a:p>
          <a:p>
            <a:r>
              <a:rPr lang="en-US" dirty="0"/>
              <a:t>If your main character is a woman you would say senhora, if it’s a man you would say senhor.</a:t>
            </a:r>
          </a:p>
        </p:txBody>
      </p:sp>
      <p:cxnSp>
        <p:nvCxnSpPr>
          <p:cNvPr id="6" name="Straight Arrow Connector 5">
            <a:extLst>
              <a:ext uri="{FF2B5EF4-FFF2-40B4-BE49-F238E27FC236}">
                <a16:creationId xmlns:a16="http://schemas.microsoft.com/office/drawing/2014/main" id="{1BDD4096-84C5-DC45-8E64-85F0D8C2E77E}"/>
              </a:ext>
            </a:extLst>
          </p:cNvPr>
          <p:cNvCxnSpPr/>
          <p:nvPr/>
        </p:nvCxnSpPr>
        <p:spPr>
          <a:xfrm flipH="1" flipV="1">
            <a:off x="6455664" y="2286000"/>
            <a:ext cx="859536" cy="2743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300349E4-F444-F648-B250-072C93F24E95}"/>
              </a:ext>
            </a:extLst>
          </p:cNvPr>
          <p:cNvCxnSpPr/>
          <p:nvPr/>
        </p:nvCxnSpPr>
        <p:spPr>
          <a:xfrm flipH="1">
            <a:off x="5084064" y="3566160"/>
            <a:ext cx="2231136" cy="5486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Audio Recording 5 Feb 2021 at 13:38:24" descr="Audio Recording 5 Feb 2021 at 13:38:24">
            <a:hlinkClick r:id="" action="ppaction://media"/>
            <a:extLst>
              <a:ext uri="{FF2B5EF4-FFF2-40B4-BE49-F238E27FC236}">
                <a16:creationId xmlns:a16="http://schemas.microsoft.com/office/drawing/2014/main" id="{755D56F0-CE10-A745-84DD-DEC5C6FC087A}"/>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25400" y="1333427"/>
            <a:ext cx="812800" cy="812800"/>
          </a:xfrm>
          <a:prstGeom prst="rect">
            <a:avLst/>
          </a:prstGeom>
        </p:spPr>
      </p:pic>
      <p:pic>
        <p:nvPicPr>
          <p:cNvPr id="7" name="Audio Recording 5 Feb 2021 at 13:38:49" descr="Audio Recording 5 Feb 2021 at 13:38:49">
            <a:hlinkClick r:id="" action="ppaction://media"/>
            <a:extLst>
              <a:ext uri="{FF2B5EF4-FFF2-40B4-BE49-F238E27FC236}">
                <a16:creationId xmlns:a16="http://schemas.microsoft.com/office/drawing/2014/main" id="{C5CD30C6-913F-8B4D-9707-0F4EE78B649D}"/>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10598985" y="1351757"/>
            <a:ext cx="812800" cy="812800"/>
          </a:xfrm>
          <a:prstGeom prst="rect">
            <a:avLst/>
          </a:prstGeom>
        </p:spPr>
      </p:pic>
    </p:spTree>
    <p:extLst>
      <p:ext uri="{BB962C8B-B14F-4D97-AF65-F5344CB8AC3E}">
        <p14:creationId xmlns:p14="http://schemas.microsoft.com/office/powerpoint/2010/main" val="3125887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8560" fill="hold"/>
                                        <p:tgtEl>
                                          <p:spTgt spid="5"/>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20096"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5"/>
                </p:tgtEl>
              </p:cMediaNode>
            </p:audio>
            <p:audio>
              <p:cMediaNode vol="80000">
                <p:cTn id="12" fill="hold" display="0">
                  <p:stCondLst>
                    <p:cond delay="indefinite"/>
                  </p:stCondLst>
                  <p:endCondLst>
                    <p:cond evt="onStopAudio" delay="0">
                      <p:tgtEl>
                        <p:sldTgt/>
                      </p:tgtEl>
                    </p:cond>
                  </p:endCondLst>
                </p:cTn>
                <p:tgtEl>
                  <p:spTgt spid="7"/>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20AE3-A2DB-284E-AD9E-72C71AF077F7}"/>
              </a:ext>
            </a:extLst>
          </p:cNvPr>
          <p:cNvSpPr>
            <a:spLocks noGrp="1"/>
          </p:cNvSpPr>
          <p:nvPr>
            <p:ph type="title"/>
          </p:nvPr>
        </p:nvSpPr>
        <p:spPr/>
        <p:txBody>
          <a:bodyPr/>
          <a:lstStyle/>
          <a:p>
            <a:r>
              <a:rPr lang="en-US" dirty="0"/>
              <a:t>Use this to help you create your own beginning.</a:t>
            </a:r>
          </a:p>
        </p:txBody>
      </p:sp>
      <p:sp>
        <p:nvSpPr>
          <p:cNvPr id="3" name="Content Placeholder 2">
            <a:extLst>
              <a:ext uri="{FF2B5EF4-FFF2-40B4-BE49-F238E27FC236}">
                <a16:creationId xmlns:a16="http://schemas.microsoft.com/office/drawing/2014/main" id="{30315418-E07D-0944-A8C7-2BDB1D1F09D0}"/>
              </a:ext>
            </a:extLst>
          </p:cNvPr>
          <p:cNvSpPr>
            <a:spLocks noGrp="1"/>
          </p:cNvSpPr>
          <p:nvPr>
            <p:ph idx="1"/>
          </p:nvPr>
        </p:nvSpPr>
        <p:spPr/>
        <p:txBody>
          <a:bodyPr/>
          <a:lstStyle/>
          <a:p>
            <a:pPr marL="0" indent="0">
              <a:buNone/>
            </a:pPr>
            <a:r>
              <a:rPr lang="en-US" dirty="0"/>
              <a:t>My story is about a woman who sleeps by the river and the first character is a macaw. </a:t>
            </a:r>
          </a:p>
          <a:p>
            <a:pPr marL="0" indent="0">
              <a:buNone/>
            </a:pPr>
            <a:endParaRPr lang="en-US" dirty="0"/>
          </a:p>
          <a:p>
            <a:pPr marL="0" indent="0">
              <a:buNone/>
            </a:pPr>
            <a:r>
              <a:rPr lang="en-US" dirty="0"/>
              <a:t>Your ideas may be different to mine</a:t>
            </a:r>
            <a:r>
              <a:rPr lang="en-US"/>
              <a:t>, they </a:t>
            </a:r>
            <a:r>
              <a:rPr lang="en-US" dirty="0"/>
              <a:t>probably will be! </a:t>
            </a:r>
          </a:p>
          <a:p>
            <a:pPr marL="0" indent="0">
              <a:buNone/>
            </a:pPr>
            <a:endParaRPr lang="en-US" dirty="0"/>
          </a:p>
          <a:p>
            <a:pPr marL="0" indent="0">
              <a:buNone/>
            </a:pPr>
            <a:r>
              <a:rPr lang="en-US" dirty="0"/>
              <a:t>Use my example to help you but it’s not there for you to just copy. Take my ideas and make them your own. I’m sure you would be able to write an even better beginning to the story than mine.</a:t>
            </a:r>
          </a:p>
        </p:txBody>
      </p:sp>
      <p:pic>
        <p:nvPicPr>
          <p:cNvPr id="4" name="Audio Recording 5 Feb 2021 at 13:39:23" descr="Audio Recording 5 Feb 2021 at 13:39:23">
            <a:hlinkClick r:id="" action="ppaction://media"/>
            <a:extLst>
              <a:ext uri="{FF2B5EF4-FFF2-40B4-BE49-F238E27FC236}">
                <a16:creationId xmlns:a16="http://schemas.microsoft.com/office/drawing/2014/main" id="{D14BA109-5196-5A45-A2EA-045F0B278B99}"/>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114642" y="3188494"/>
            <a:ext cx="812800" cy="812800"/>
          </a:xfrm>
          <a:prstGeom prst="rect">
            <a:avLst/>
          </a:prstGeom>
        </p:spPr>
      </p:pic>
    </p:spTree>
    <p:extLst>
      <p:ext uri="{BB962C8B-B14F-4D97-AF65-F5344CB8AC3E}">
        <p14:creationId xmlns:p14="http://schemas.microsoft.com/office/powerpoint/2010/main" val="310154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156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581</Words>
  <Application>Microsoft Macintosh PowerPoint</Application>
  <PresentationFormat>Widescreen</PresentationFormat>
  <Paragraphs>42</Paragraphs>
  <Slides>6</Slides>
  <Notes>0</Notes>
  <HiddenSlides>0</HiddenSlides>
  <MMClips>9</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To write my version of The Great Kapok Tree</vt:lpstr>
      <vt:lpstr>Let’s recap what we have looked at this week</vt:lpstr>
      <vt:lpstr>Your story</vt:lpstr>
      <vt:lpstr>My Version (Are there ideas you like that you could magpie use?)</vt:lpstr>
      <vt:lpstr>The next paragraph (Remember to leave a space before writing this.)</vt:lpstr>
      <vt:lpstr>Use this to help you create your own beginning.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write my version of The Great Kapok Tree</dc:title>
  <dc:creator>Watson, Craig</dc:creator>
  <cp:lastModifiedBy>Watson, Craig</cp:lastModifiedBy>
  <cp:revision>6</cp:revision>
  <dcterms:created xsi:type="dcterms:W3CDTF">2021-02-05T09:27:48Z</dcterms:created>
  <dcterms:modified xsi:type="dcterms:W3CDTF">2021-02-05T13:42:56Z</dcterms:modified>
</cp:coreProperties>
</file>