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9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5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0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0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2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4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36BE-E96D-6442-89E4-4B47E2B17291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3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936BE-E96D-6442-89E4-4B47E2B17291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5FDA0-EA3D-654D-AB8E-3DCCD1E6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Learning intention: 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subtraction- exchanging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7711" y="15033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Task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Now try these ones yourself: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35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35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15 = 		5. 61 </a:t>
            </a:r>
            <a:r>
              <a:rPr lang="mr-IN" sz="35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24 = 		</a:t>
            </a: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42 </a:t>
            </a:r>
            <a:r>
              <a:rPr lang="mr-IN" sz="35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 36 </a:t>
            </a:r>
            <a:r>
              <a:rPr lang="en-GB" sz="3500" dirty="0" smtClean="0">
                <a:latin typeface="Arial" charset="0"/>
                <a:ea typeface="Arial" charset="0"/>
                <a:cs typeface="Arial" charset="0"/>
              </a:rPr>
              <a:t>=		6. 53 </a:t>
            </a:r>
            <a:r>
              <a:rPr lang="mr-IN" sz="35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3500" dirty="0" smtClean="0">
                <a:latin typeface="Arial" charset="0"/>
                <a:ea typeface="Arial" charset="0"/>
                <a:cs typeface="Arial" charset="0"/>
              </a:rPr>
              <a:t> 15 =		</a:t>
            </a: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500" dirty="0" smtClean="0">
                <a:latin typeface="Arial" charset="0"/>
                <a:ea typeface="Arial" charset="0"/>
                <a:cs typeface="Arial" charset="0"/>
              </a:rPr>
              <a:t>94 </a:t>
            </a:r>
            <a:r>
              <a:rPr lang="mr-IN" sz="35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3500" dirty="0" smtClean="0">
                <a:latin typeface="Arial" charset="0"/>
                <a:ea typeface="Arial" charset="0"/>
                <a:cs typeface="Arial" charset="0"/>
              </a:rPr>
              <a:t> 37 = 		7. 27 </a:t>
            </a:r>
            <a:r>
              <a:rPr lang="mr-IN" sz="35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3500" dirty="0" smtClean="0">
                <a:latin typeface="Arial" charset="0"/>
                <a:ea typeface="Arial" charset="0"/>
                <a:cs typeface="Arial" charset="0"/>
              </a:rPr>
              <a:t> 9 =			</a:t>
            </a:r>
          </a:p>
          <a:p>
            <a:pPr marL="514350" marR="0" lvl="0" indent="-5143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500" dirty="0" smtClean="0">
                <a:latin typeface="Arial" charset="0"/>
                <a:ea typeface="Arial" charset="0"/>
                <a:cs typeface="Arial" charset="0"/>
              </a:rPr>
              <a:t>7</a:t>
            </a:r>
            <a:r>
              <a:rPr lang="en-GB" sz="350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GB" sz="3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35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3500" dirty="0" smtClean="0">
                <a:latin typeface="Arial" charset="0"/>
                <a:ea typeface="Arial" charset="0"/>
                <a:cs typeface="Arial" charset="0"/>
              </a:rPr>
              <a:t> 4</a:t>
            </a:r>
            <a:r>
              <a:rPr lang="en-GB" sz="3500" dirty="0">
                <a:latin typeface="Arial" charset="0"/>
                <a:ea typeface="Arial" charset="0"/>
                <a:cs typeface="Arial" charset="0"/>
              </a:rPr>
              <a:t>7</a:t>
            </a:r>
            <a:r>
              <a:rPr lang="en-GB" sz="3500" dirty="0" smtClean="0">
                <a:latin typeface="Arial" charset="0"/>
                <a:ea typeface="Arial" charset="0"/>
                <a:cs typeface="Arial" charset="0"/>
              </a:rPr>
              <a:t> = 		8. 88 </a:t>
            </a:r>
            <a:r>
              <a:rPr lang="mr-IN" sz="35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3500" dirty="0" smtClean="0">
                <a:latin typeface="Arial" charset="0"/>
                <a:ea typeface="Arial" charset="0"/>
                <a:cs typeface="Arial" charset="0"/>
              </a:rPr>
              <a:t> 39 =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		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Recap-column subtraction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Complete this question: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      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61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42369"/>
              </p:ext>
            </p:extLst>
          </p:nvPr>
        </p:nvGraphicFramePr>
        <p:xfrm>
          <a:off x="7269385" y="2884811"/>
          <a:ext cx="3313725" cy="3555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466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4027" y="877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Recap-column subtraction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Answer:</a:t>
            </a:r>
            <a:endParaRPr lang="en-US" sz="4000" b="1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      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61 = 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4 – 1 =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8 – 6 =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Did you get it right?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3655"/>
              </p:ext>
            </p:extLst>
          </p:nvPr>
        </p:nvGraphicFramePr>
        <p:xfrm>
          <a:off x="7269385" y="2223497"/>
          <a:ext cx="3313725" cy="3555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466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7030A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0070C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4800" dirty="0">
                        <a:solidFill>
                          <a:srgbClr val="0070C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7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subtraction- exchanging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 understand how to use column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subtraction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numbers don’t cross the 10 barrier.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happens when the ones cross the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 barrier?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</a:t>
            </a:r>
            <a:endParaRPr lang="en-US" sz="4000" b="1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      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43 </a:t>
            </a:r>
            <a:r>
              <a:rPr lang="mr-IN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17 =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When we subtract 7 from 43 we are crossing to the next 10.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								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</a:p>
        </p:txBody>
      </p:sp>
      <p:sp>
        <p:nvSpPr>
          <p:cNvPr id="7" name="AutoShape 2" descr="Image result for simple number line to 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8928" b="80000"/>
          <a:stretch/>
        </p:blipFill>
        <p:spPr>
          <a:xfrm>
            <a:off x="18435" y="5675127"/>
            <a:ext cx="12173565" cy="10036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57163" y="5544251"/>
            <a:ext cx="12349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11 12 13 14  15 16 17 18 19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21 22 23 24  25  26 27 28 29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31 32 33 34 35  36 37 38 39 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41 42 43 44 45 46 47 48 49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9701212" y="5355524"/>
            <a:ext cx="314325" cy="404111"/>
          </a:xfrm>
          <a:prstGeom prst="arc">
            <a:avLst>
              <a:gd name="adj1" fmla="val 11056301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9385587" y="5359585"/>
            <a:ext cx="314325" cy="404111"/>
          </a:xfrm>
          <a:prstGeom prst="arc">
            <a:avLst>
              <a:gd name="adj1" fmla="val 11056301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8755637" y="5355524"/>
            <a:ext cx="629950" cy="408172"/>
            <a:chOff x="9385587" y="5355524"/>
            <a:chExt cx="629950" cy="408172"/>
          </a:xfrm>
        </p:grpSpPr>
        <p:sp>
          <p:nvSpPr>
            <p:cNvPr id="17" name="Arc 16"/>
            <p:cNvSpPr/>
            <p:nvPr/>
          </p:nvSpPr>
          <p:spPr>
            <a:xfrm>
              <a:off x="9701212" y="5355524"/>
              <a:ext cx="314325" cy="404111"/>
            </a:xfrm>
            <a:prstGeom prst="arc">
              <a:avLst>
                <a:gd name="adj1" fmla="val 11056301"/>
                <a:gd name="adj2" fmla="val 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/>
            <p:cNvSpPr/>
            <p:nvPr/>
          </p:nvSpPr>
          <p:spPr>
            <a:xfrm>
              <a:off x="9385587" y="5359585"/>
              <a:ext cx="314325" cy="404111"/>
            </a:xfrm>
            <a:prstGeom prst="arc">
              <a:avLst>
                <a:gd name="adj1" fmla="val 11056301"/>
                <a:gd name="adj2" fmla="val 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39974" y="5363946"/>
            <a:ext cx="629950" cy="408172"/>
            <a:chOff x="9385587" y="5355524"/>
            <a:chExt cx="629950" cy="408172"/>
          </a:xfrm>
        </p:grpSpPr>
        <p:sp>
          <p:nvSpPr>
            <p:cNvPr id="20" name="Arc 19"/>
            <p:cNvSpPr/>
            <p:nvPr/>
          </p:nvSpPr>
          <p:spPr>
            <a:xfrm>
              <a:off x="9701212" y="5355524"/>
              <a:ext cx="314325" cy="404111"/>
            </a:xfrm>
            <a:prstGeom prst="arc">
              <a:avLst>
                <a:gd name="adj1" fmla="val 11056301"/>
                <a:gd name="adj2" fmla="val 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c 20"/>
            <p:cNvSpPr/>
            <p:nvPr/>
          </p:nvSpPr>
          <p:spPr>
            <a:xfrm>
              <a:off x="9385587" y="5359585"/>
              <a:ext cx="314325" cy="404111"/>
            </a:xfrm>
            <a:prstGeom prst="arc">
              <a:avLst>
                <a:gd name="adj1" fmla="val 11056301"/>
                <a:gd name="adj2" fmla="val 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Arc 24"/>
          <p:cNvSpPr/>
          <p:nvPr/>
        </p:nvSpPr>
        <p:spPr>
          <a:xfrm>
            <a:off x="7839936" y="5368007"/>
            <a:ext cx="314325" cy="404111"/>
          </a:xfrm>
          <a:prstGeom prst="arc">
            <a:avLst>
              <a:gd name="adj1" fmla="val 11056301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8124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subtraction- exchanging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answer this we can still use column subtraction!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</a:t>
            </a:r>
            <a:endParaRPr lang="en-US" sz="4000" b="1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43 </a:t>
            </a:r>
            <a:r>
              <a:rPr lang="mr-IN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17 =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First we subtract the ones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5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3 – 7 = 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5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Which we can’t do!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								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</a:p>
        </p:txBody>
      </p:sp>
      <p:sp>
        <p:nvSpPr>
          <p:cNvPr id="7" name="AutoShape 2" descr="Image result for simple number line to 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473330"/>
              </p:ext>
            </p:extLst>
          </p:nvPr>
        </p:nvGraphicFramePr>
        <p:xfrm>
          <a:off x="7269385" y="2663139"/>
          <a:ext cx="3313725" cy="306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solidFill>
                          <a:srgbClr val="7030A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0070C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88331" y="877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subtraction- exchanging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answer this we can still use column subtraction!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</a:t>
            </a:r>
            <a:endParaRPr lang="en-US" sz="4000" b="1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43 </a:t>
            </a:r>
            <a:r>
              <a:rPr lang="mr-IN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17 =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First we subtract the ones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5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3 – 7 = 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5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We can’t do this!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So we exchange one 10 for 10 ones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put these 10 ones in to the ones column.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								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</a:p>
        </p:txBody>
      </p:sp>
      <p:sp>
        <p:nvSpPr>
          <p:cNvPr id="7" name="AutoShape 2" descr="Image result for simple number line to 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93429"/>
              </p:ext>
            </p:extLst>
          </p:nvPr>
        </p:nvGraphicFramePr>
        <p:xfrm>
          <a:off x="7269385" y="2663139"/>
          <a:ext cx="3313725" cy="3883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5806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</a:t>
                      </a:r>
                      <a:endParaRPr lang="en-US" sz="4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22305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4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solidFill>
                          <a:srgbClr val="7030A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0070C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 flipV="1">
            <a:off x="8686800" y="3699164"/>
            <a:ext cx="332510" cy="4294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19862" y="877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subtraction- exchanging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answer this we can still use column subtraction!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</a:t>
            </a:r>
            <a:endParaRPr lang="en-US" sz="4000" b="1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43 </a:t>
            </a:r>
            <a:r>
              <a:rPr lang="mr-IN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17 =  26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Now we can subtract the ones: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5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13 – 7 = 6</a:t>
            </a:r>
            <a:endParaRPr lang="en-US" sz="4000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Then subtract the tens: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3 – 1 = 2</a:t>
            </a:r>
            <a:endParaRPr lang="en-US" sz="3600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					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</a:p>
        </p:txBody>
      </p:sp>
      <p:sp>
        <p:nvSpPr>
          <p:cNvPr id="7" name="AutoShape 2" descr="Image result for simple number line to 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36496"/>
              </p:ext>
            </p:extLst>
          </p:nvPr>
        </p:nvGraphicFramePr>
        <p:xfrm>
          <a:off x="7269385" y="2663139"/>
          <a:ext cx="3313725" cy="3883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5806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</a:t>
                      </a:r>
                      <a:endParaRPr lang="en-US" sz="4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22305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4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7030A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0070C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4800" dirty="0">
                        <a:solidFill>
                          <a:srgbClr val="0070C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 flipV="1">
            <a:off x="8686800" y="3699164"/>
            <a:ext cx="332510" cy="4294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0310" y="783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subtraction- exchanging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Try this one:			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			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62 – 26 = 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Don’t forget to exchange!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    </a:t>
            </a:r>
          </a:p>
        </p:txBody>
      </p:sp>
      <p:sp>
        <p:nvSpPr>
          <p:cNvPr id="7" name="AutoShape 2" descr="Image result for simple number line to 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78225"/>
              </p:ext>
            </p:extLst>
          </p:nvPr>
        </p:nvGraphicFramePr>
        <p:xfrm>
          <a:off x="7601894" y="2059352"/>
          <a:ext cx="3313725" cy="3883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5806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</a:t>
                      </a:r>
                      <a:endParaRPr lang="en-US" sz="4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22305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sz="4400" dirty="0" smtClean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solidFill>
                          <a:srgbClr val="7030A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0070C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5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Column subtraction- exchanging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Answer:			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			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62 – 26 = 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36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2 – 5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36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2 – 6 = 6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5 – 2 =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   </a:t>
            </a:r>
          </a:p>
        </p:txBody>
      </p:sp>
      <p:sp>
        <p:nvSpPr>
          <p:cNvPr id="7" name="AutoShape 2" descr="Image result for simple number line to 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357632"/>
              </p:ext>
            </p:extLst>
          </p:nvPr>
        </p:nvGraphicFramePr>
        <p:xfrm>
          <a:off x="7601894" y="2059352"/>
          <a:ext cx="3313725" cy="3883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5806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</a:t>
                      </a:r>
                      <a:endParaRPr lang="en-US" sz="4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22305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4800" dirty="0" smtClean="0">
                          <a:solidFill>
                            <a:schemeClr val="accent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US" sz="4400" dirty="0" smtClean="0">
                        <a:solidFill>
                          <a:schemeClr val="accent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accent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4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0308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7030A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accent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sz="4800" dirty="0">
                        <a:solidFill>
                          <a:schemeClr val="accent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 flipV="1">
            <a:off x="8729275" y="2916382"/>
            <a:ext cx="428580" cy="70658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0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352</Words>
  <Application>Microsoft Macintosh PowerPoint</Application>
  <PresentationFormat>Widescreen</PresentationFormat>
  <Paragraphs>144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Learning intention: Subtract numbers</vt:lpstr>
      <vt:lpstr>Recap-column subtraction</vt:lpstr>
      <vt:lpstr>Recap-column subtraction</vt:lpstr>
      <vt:lpstr>Column subtraction- exchanging</vt:lpstr>
      <vt:lpstr>Column subtraction- exchanging</vt:lpstr>
      <vt:lpstr>Column subtraction- exchanging</vt:lpstr>
      <vt:lpstr>Column subtraction- exchanging</vt:lpstr>
      <vt:lpstr>Column subtraction- exchanging</vt:lpstr>
      <vt:lpstr>Column subtraction- exchanging</vt:lpstr>
      <vt:lpstr>Task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Subtract numbers</dc:title>
  <dc:creator>Charlotte Craggs</dc:creator>
  <cp:lastModifiedBy>Charlotte Craggs</cp:lastModifiedBy>
  <cp:revision>12</cp:revision>
  <dcterms:created xsi:type="dcterms:W3CDTF">2021-02-07T15:17:08Z</dcterms:created>
  <dcterms:modified xsi:type="dcterms:W3CDTF">2021-02-09T18:02:52Z</dcterms:modified>
</cp:coreProperties>
</file>