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58" r:id="rId4"/>
    <p:sldId id="259" r:id="rId5"/>
    <p:sldId id="260" r:id="rId6"/>
    <p:sldId id="261" r:id="rId7"/>
    <p:sldId id="262" r:id="rId8"/>
    <p:sldId id="264" r:id="rId9"/>
    <p:sldId id="265" r:id="rId10"/>
    <p:sldId id="266" r:id="rId11"/>
  </p:sldIdLst>
  <p:sldSz cx="9144000" cy="6858000" type="screen4x3"/>
  <p:notesSz cx="6889750" cy="9607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80" d="100"/>
          <a:sy n="80" d="100"/>
        </p:scale>
        <p:origin x="112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2046"/>
          </a:xfrm>
          <a:prstGeom prst="rect">
            <a:avLst/>
          </a:prstGeom>
        </p:spPr>
        <p:txBody>
          <a:bodyPr vert="horz" lIns="94265" tIns="47133" rIns="94265" bIns="47133" rtlCol="0"/>
          <a:lstStyle>
            <a:lvl1pPr algn="l">
              <a:defRPr sz="1200"/>
            </a:lvl1pPr>
          </a:lstStyle>
          <a:p>
            <a:endParaRPr lang="en-GB"/>
          </a:p>
        </p:txBody>
      </p:sp>
      <p:sp>
        <p:nvSpPr>
          <p:cNvPr id="3" name="Date Placeholder 2"/>
          <p:cNvSpPr>
            <a:spLocks noGrp="1"/>
          </p:cNvSpPr>
          <p:nvPr>
            <p:ph type="dt" sz="quarter" idx="1"/>
          </p:nvPr>
        </p:nvSpPr>
        <p:spPr>
          <a:xfrm>
            <a:off x="3902597" y="0"/>
            <a:ext cx="2985558" cy="482046"/>
          </a:xfrm>
          <a:prstGeom prst="rect">
            <a:avLst/>
          </a:prstGeom>
        </p:spPr>
        <p:txBody>
          <a:bodyPr vert="horz" lIns="94265" tIns="47133" rIns="94265" bIns="47133" rtlCol="0"/>
          <a:lstStyle>
            <a:lvl1pPr algn="r">
              <a:defRPr sz="1200"/>
            </a:lvl1pPr>
          </a:lstStyle>
          <a:p>
            <a:fld id="{29A0CC28-D47B-439F-8EFE-03B0585561E2}" type="datetimeFigureOut">
              <a:rPr lang="en-GB" smtClean="0"/>
              <a:t>20/02/2021</a:t>
            </a:fld>
            <a:endParaRPr lang="en-GB"/>
          </a:p>
        </p:txBody>
      </p:sp>
      <p:sp>
        <p:nvSpPr>
          <p:cNvPr id="4" name="Footer Placeholder 3"/>
          <p:cNvSpPr>
            <a:spLocks noGrp="1"/>
          </p:cNvSpPr>
          <p:nvPr>
            <p:ph type="ftr" sz="quarter" idx="2"/>
          </p:nvPr>
        </p:nvSpPr>
        <p:spPr>
          <a:xfrm>
            <a:off x="0" y="9125506"/>
            <a:ext cx="2985558" cy="482045"/>
          </a:xfrm>
          <a:prstGeom prst="rect">
            <a:avLst/>
          </a:prstGeom>
        </p:spPr>
        <p:txBody>
          <a:bodyPr vert="horz" lIns="94265" tIns="47133" rIns="94265" bIns="47133" rtlCol="0" anchor="b"/>
          <a:lstStyle>
            <a:lvl1pPr algn="l">
              <a:defRPr sz="1200"/>
            </a:lvl1pPr>
          </a:lstStyle>
          <a:p>
            <a:endParaRPr lang="en-GB"/>
          </a:p>
        </p:txBody>
      </p:sp>
      <p:sp>
        <p:nvSpPr>
          <p:cNvPr id="5" name="Slide Number Placeholder 4"/>
          <p:cNvSpPr>
            <a:spLocks noGrp="1"/>
          </p:cNvSpPr>
          <p:nvPr>
            <p:ph type="sldNum" sz="quarter" idx="3"/>
          </p:nvPr>
        </p:nvSpPr>
        <p:spPr>
          <a:xfrm>
            <a:off x="3902597" y="9125506"/>
            <a:ext cx="2985558" cy="482045"/>
          </a:xfrm>
          <a:prstGeom prst="rect">
            <a:avLst/>
          </a:prstGeom>
        </p:spPr>
        <p:txBody>
          <a:bodyPr vert="horz" lIns="94265" tIns="47133" rIns="94265" bIns="47133" rtlCol="0" anchor="b"/>
          <a:lstStyle>
            <a:lvl1pPr algn="r">
              <a:defRPr sz="1200"/>
            </a:lvl1pPr>
          </a:lstStyle>
          <a:p>
            <a:fld id="{101A2A34-6B3E-4EF3-88F4-78A28704FDCE}" type="slidenum">
              <a:rPr lang="en-GB" smtClean="0"/>
              <a:t>‹#›</a:t>
            </a:fld>
            <a:endParaRPr lang="en-GB"/>
          </a:p>
        </p:txBody>
      </p:sp>
    </p:spTree>
    <p:extLst>
      <p:ext uri="{BB962C8B-B14F-4D97-AF65-F5344CB8AC3E}">
        <p14:creationId xmlns:p14="http://schemas.microsoft.com/office/powerpoint/2010/main" val="23451186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F0332B-F833-4682-AD0D-8F246F0E62B5}"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DF693-B1A7-49E7-B6C6-02F9A495E27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F0332B-F833-4682-AD0D-8F246F0E62B5}"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DF693-B1A7-49E7-B6C6-02F9A495E27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F0332B-F833-4682-AD0D-8F246F0E62B5}"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DF693-B1A7-49E7-B6C6-02F9A495E27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F0332B-F833-4682-AD0D-8F246F0E62B5}"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DF693-B1A7-49E7-B6C6-02F9A495E27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0332B-F833-4682-AD0D-8F246F0E62B5}"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DF693-B1A7-49E7-B6C6-02F9A495E27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F0332B-F833-4682-AD0D-8F246F0E62B5}"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1DF693-B1A7-49E7-B6C6-02F9A495E27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F0332B-F833-4682-AD0D-8F246F0E62B5}" type="datetimeFigureOut">
              <a:rPr lang="en-GB" smtClean="0"/>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1DF693-B1A7-49E7-B6C6-02F9A495E27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F0332B-F833-4682-AD0D-8F246F0E62B5}" type="datetimeFigureOut">
              <a:rPr lang="en-GB" smtClean="0"/>
              <a:t>20/02/2021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1DF693-B1A7-49E7-B6C6-02F9A495E27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0332B-F833-4682-AD0D-8F246F0E62B5}" type="datetimeFigureOut">
              <a:rPr lang="en-GB" smtClean="0"/>
              <a:t>20/02/2021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1DF693-B1A7-49E7-B6C6-02F9A495E27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0332B-F833-4682-AD0D-8F246F0E62B5}"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1DF693-B1A7-49E7-B6C6-02F9A495E27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0332B-F833-4682-AD0D-8F246F0E62B5}"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1DF693-B1A7-49E7-B6C6-02F9A495E27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0332B-F833-4682-AD0D-8F246F0E62B5}" type="datetimeFigureOut">
              <a:rPr lang="en-GB" smtClean="0"/>
              <a:t>20/02/2021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DF693-B1A7-49E7-B6C6-02F9A495E27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9.wav"/><Relationship Id="rId1" Type="http://schemas.openxmlformats.org/officeDocument/2006/relationships/audio" Target="../media/audio18.wav"/><Relationship Id="rId6" Type="http://schemas.openxmlformats.org/officeDocument/2006/relationships/image" Target="../media/image17.pn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audio" Target="../media/audio2.wav"/><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audio" Target="../media/audio4.wav"/><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audio7.wav"/><Relationship Id="rId1" Type="http://schemas.openxmlformats.org/officeDocument/2006/relationships/audio" Target="../media/audio6.wav"/><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audio9.wav"/><Relationship Id="rId1" Type="http://schemas.openxmlformats.org/officeDocument/2006/relationships/audio" Target="../media/audio8.wav"/><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audio11.wav"/><Relationship Id="rId1" Type="http://schemas.openxmlformats.org/officeDocument/2006/relationships/audio" Target="../media/audio10.wav"/><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3.wav"/><Relationship Id="rId1" Type="http://schemas.openxmlformats.org/officeDocument/2006/relationships/audio" Target="../media/audio12.wav"/><Relationship Id="rId6" Type="http://schemas.openxmlformats.org/officeDocument/2006/relationships/image" Target="../media/image17.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audio15.wav"/><Relationship Id="rId1" Type="http://schemas.openxmlformats.org/officeDocument/2006/relationships/audio" Target="../media/audio14.wav"/><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audio17.wav"/><Relationship Id="rId1" Type="http://schemas.openxmlformats.org/officeDocument/2006/relationships/audio" Target="../media/audio16.wav"/><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dirty="0" smtClean="0">
                <a:latin typeface="Comic Sans MS" pitchFamily="66" charset="0"/>
              </a:rPr>
              <a:t>What we might see in the woods</a:t>
            </a:r>
            <a:endParaRPr lang="en-GB" dirty="0">
              <a:latin typeface="Comic Sans MS" pitchFamily="66" charset="0"/>
            </a:endParaRPr>
          </a:p>
        </p:txBody>
      </p:sp>
      <p:sp>
        <p:nvSpPr>
          <p:cNvPr id="11266" name="AutoShape 2" descr="Blueb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68" name="AutoShape 4" descr="Blueb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1269" name="Picture 5" descr="C:\Users\Sandra Jepson\Desktop\blue bells.jpg"/>
          <p:cNvPicPr>
            <a:picLocks noChangeAspect="1" noChangeArrowheads="1"/>
          </p:cNvPicPr>
          <p:nvPr/>
        </p:nvPicPr>
        <p:blipFill>
          <a:blip r:embed="rId3" cstate="print"/>
          <a:srcRect/>
          <a:stretch>
            <a:fillRect/>
          </a:stretch>
        </p:blipFill>
        <p:spPr bwMode="auto">
          <a:xfrm>
            <a:off x="827584" y="2060848"/>
            <a:ext cx="7473402" cy="4185105"/>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251520" y="5822032"/>
            <a:ext cx="720080" cy="7200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Comic Sans MS" pitchFamily="66" charset="0"/>
              </a:rPr>
              <a:t>Slugs</a:t>
            </a:r>
            <a:endParaRPr lang="en-GB" sz="3600" dirty="0">
              <a:latin typeface="Comic Sans MS" pitchFamily="66" charset="0"/>
            </a:endParaRPr>
          </a:p>
        </p:txBody>
      </p:sp>
      <p:pic>
        <p:nvPicPr>
          <p:cNvPr id="23554" name="Picture 2" descr="C:\Users\Sandra Jepson\Desktop\slug.jpg"/>
          <p:cNvPicPr>
            <a:picLocks noChangeAspect="1" noChangeArrowheads="1"/>
          </p:cNvPicPr>
          <p:nvPr/>
        </p:nvPicPr>
        <p:blipFill>
          <a:blip r:embed="rId4" cstate="print"/>
          <a:srcRect/>
          <a:stretch>
            <a:fillRect/>
          </a:stretch>
        </p:blipFill>
        <p:spPr bwMode="auto">
          <a:xfrm rot="1494254">
            <a:off x="5694316" y="1738912"/>
            <a:ext cx="2611110" cy="1955812"/>
          </a:xfrm>
          <a:prstGeom prst="rect">
            <a:avLst/>
          </a:prstGeom>
          <a:noFill/>
        </p:spPr>
      </p:pic>
      <p:pic>
        <p:nvPicPr>
          <p:cNvPr id="23555" name="Picture 3" descr="C:\Users\Sandra Jepson\Desktop\slugs.jpg"/>
          <p:cNvPicPr>
            <a:picLocks noChangeAspect="1" noChangeArrowheads="1"/>
          </p:cNvPicPr>
          <p:nvPr/>
        </p:nvPicPr>
        <p:blipFill>
          <a:blip r:embed="rId5" cstate="print"/>
          <a:srcRect/>
          <a:stretch>
            <a:fillRect/>
          </a:stretch>
        </p:blipFill>
        <p:spPr bwMode="auto">
          <a:xfrm rot="20570253">
            <a:off x="825207" y="1728803"/>
            <a:ext cx="2814193" cy="1872718"/>
          </a:xfrm>
          <a:prstGeom prst="rect">
            <a:avLst/>
          </a:prstGeom>
          <a:noFill/>
        </p:spPr>
      </p:pic>
      <p:sp>
        <p:nvSpPr>
          <p:cNvPr id="6" name="TextBox 5"/>
          <p:cNvSpPr txBox="1"/>
          <p:nvPr/>
        </p:nvSpPr>
        <p:spPr>
          <a:xfrm>
            <a:off x="1691680" y="4437112"/>
            <a:ext cx="5976664" cy="923330"/>
          </a:xfrm>
          <a:prstGeom prst="rect">
            <a:avLst/>
          </a:prstGeom>
          <a:noFill/>
        </p:spPr>
        <p:txBody>
          <a:bodyPr wrap="square" rtlCol="0">
            <a:spAutoFit/>
          </a:bodyPr>
          <a:lstStyle/>
          <a:p>
            <a:r>
              <a:rPr lang="en-GB" dirty="0" smtClean="0">
                <a:latin typeface="Comic Sans MS" pitchFamily="66" charset="0"/>
              </a:rPr>
              <a:t>Slugs will live where its moist or damp like under logs, rocks, branches on the ground and long grass. They like to eat plants .</a:t>
            </a:r>
            <a:endParaRPr lang="en-GB" dirty="0">
              <a:latin typeface="Comic Sans MS" pitchFamily="66" charset="0"/>
            </a:endParaRPr>
          </a:p>
        </p:txBody>
      </p:sp>
      <p:pic>
        <p:nvPicPr>
          <p:cNvPr id="7" name="Recorded Sound">
            <a:hlinkClick r:id="" action="ppaction://media"/>
          </p:cNvPr>
          <p:cNvPicPr>
            <a:picLocks noRot="1" noChangeAspect="1"/>
          </p:cNvPicPr>
          <p:nvPr>
            <a:wavAudioFile r:embed="rId1" name="Recorded Sound"/>
          </p:nvPr>
        </p:nvPicPr>
        <p:blipFill>
          <a:blip r:embed="rId6" cstate="print"/>
          <a:stretch>
            <a:fillRect/>
          </a:stretch>
        </p:blipFill>
        <p:spPr>
          <a:xfrm>
            <a:off x="5436096" y="692696"/>
            <a:ext cx="440432" cy="440432"/>
          </a:xfrm>
          <a:prstGeom prst="rect">
            <a:avLst/>
          </a:prstGeom>
        </p:spPr>
      </p:pic>
      <p:pic>
        <p:nvPicPr>
          <p:cNvPr id="8" name="Recorded Sound">
            <a:hlinkClick r:id="" action="ppaction://media"/>
          </p:cNvPr>
          <p:cNvPicPr>
            <a:picLocks noRot="1" noChangeAspect="1"/>
          </p:cNvPicPr>
          <p:nvPr>
            <a:wavAudioFile r:embed="rId2" name="Recorded Sound"/>
          </p:nvPr>
        </p:nvPicPr>
        <p:blipFill>
          <a:blip r:embed="rId6" cstate="print"/>
          <a:stretch>
            <a:fillRect/>
          </a:stretch>
        </p:blipFill>
        <p:spPr>
          <a:xfrm>
            <a:off x="827584" y="5733256"/>
            <a:ext cx="520824" cy="52082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658"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andra Jepson\Desktop\how-to-get-rid-of-woodlice-min.jpg"/>
          <p:cNvPicPr>
            <a:picLocks noChangeAspect="1" noChangeArrowheads="1"/>
          </p:cNvPicPr>
          <p:nvPr/>
        </p:nvPicPr>
        <p:blipFill>
          <a:blip r:embed="rId4" cstate="print"/>
          <a:srcRect/>
          <a:stretch>
            <a:fillRect/>
          </a:stretch>
        </p:blipFill>
        <p:spPr bwMode="auto">
          <a:xfrm rot="20841807">
            <a:off x="644828" y="2353272"/>
            <a:ext cx="3554758" cy="2014363"/>
          </a:xfrm>
          <a:prstGeom prst="rect">
            <a:avLst/>
          </a:prstGeom>
          <a:noFill/>
        </p:spPr>
      </p:pic>
      <p:pic>
        <p:nvPicPr>
          <p:cNvPr id="14339" name="Picture 3" descr="C:\Users\Sandra Jepson\Desktop\wood.jpg"/>
          <p:cNvPicPr>
            <a:picLocks noChangeAspect="1" noChangeArrowheads="1"/>
          </p:cNvPicPr>
          <p:nvPr/>
        </p:nvPicPr>
        <p:blipFill>
          <a:blip r:embed="rId5" cstate="print"/>
          <a:srcRect/>
          <a:stretch>
            <a:fillRect/>
          </a:stretch>
        </p:blipFill>
        <p:spPr bwMode="auto">
          <a:xfrm rot="1422548">
            <a:off x="5111791" y="2602427"/>
            <a:ext cx="3810000" cy="1905000"/>
          </a:xfrm>
          <a:prstGeom prst="rect">
            <a:avLst/>
          </a:prstGeom>
          <a:noFill/>
        </p:spPr>
      </p:pic>
      <p:sp>
        <p:nvSpPr>
          <p:cNvPr id="6" name="Title 5"/>
          <p:cNvSpPr>
            <a:spLocks noGrp="1"/>
          </p:cNvSpPr>
          <p:nvPr>
            <p:ph type="title"/>
          </p:nvPr>
        </p:nvSpPr>
        <p:spPr/>
        <p:txBody>
          <a:bodyPr>
            <a:normAutofit/>
          </a:bodyPr>
          <a:lstStyle/>
          <a:p>
            <a:r>
              <a:rPr lang="en-GB" sz="3600" dirty="0" smtClean="0">
                <a:latin typeface="Comic Sans MS" pitchFamily="66" charset="0"/>
              </a:rPr>
              <a:t>Woodlice</a:t>
            </a:r>
            <a:endParaRPr lang="en-GB" sz="3600" dirty="0">
              <a:latin typeface="Comic Sans MS" pitchFamily="66" charset="0"/>
            </a:endParaRPr>
          </a:p>
        </p:txBody>
      </p:sp>
      <p:sp>
        <p:nvSpPr>
          <p:cNvPr id="7" name="Title 1"/>
          <p:cNvSpPr txBox="1">
            <a:spLocks/>
          </p:cNvSpPr>
          <p:nvPr/>
        </p:nvSpPr>
        <p:spPr>
          <a:xfrm>
            <a:off x="899592" y="4797152"/>
            <a:ext cx="7704856" cy="165618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Comic Sans MS" pitchFamily="66" charset="0"/>
                <a:ea typeface="+mj-ea"/>
                <a:cs typeface="+mj-cs"/>
              </a:rPr>
              <a:t>Woodlice </a:t>
            </a:r>
            <a:r>
              <a:rPr kumimoji="0" lang="en-GB" sz="2000" b="0" i="0" u="none" strike="noStrike" kern="1200" cap="none" spc="0" normalizeH="0" baseline="0" noProof="0" dirty="0" smtClean="0">
                <a:ln>
                  <a:noFill/>
                </a:ln>
                <a:solidFill>
                  <a:schemeClr val="tx1"/>
                </a:solidFill>
                <a:effectLst/>
                <a:uLnTx/>
                <a:uFillTx/>
                <a:latin typeface="Comic Sans MS" pitchFamily="66" charset="0"/>
                <a:ea typeface="+mj-ea"/>
                <a:cs typeface="+mj-cs"/>
              </a:rPr>
              <a:t>are found under the soil, mud, rotten leaves and on the tree trunks. They eat rotten plants and leaves.</a:t>
            </a:r>
            <a:br>
              <a:rPr kumimoji="0" lang="en-GB" sz="2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endParaRPr kumimoji="0" lang="en-GB" sz="20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pic>
        <p:nvPicPr>
          <p:cNvPr id="8" name="Recorded Sound">
            <a:hlinkClick r:id="" action="ppaction://media"/>
          </p:cNvPr>
          <p:cNvPicPr>
            <a:picLocks noRot="1" noChangeAspect="1"/>
          </p:cNvPicPr>
          <p:nvPr>
            <a:wavAudioFile r:embed="rId1" name="Recorded Sound"/>
          </p:nvPr>
        </p:nvPicPr>
        <p:blipFill>
          <a:blip r:embed="rId6" cstate="print"/>
          <a:stretch>
            <a:fillRect/>
          </a:stretch>
        </p:blipFill>
        <p:spPr>
          <a:xfrm>
            <a:off x="5940152" y="620688"/>
            <a:ext cx="504056" cy="504056"/>
          </a:xfrm>
          <a:prstGeom prst="rect">
            <a:avLst/>
          </a:prstGeom>
        </p:spPr>
      </p:pic>
      <p:pic>
        <p:nvPicPr>
          <p:cNvPr id="9" name="Recorded Sound">
            <a:hlinkClick r:id="" action="ppaction://media"/>
          </p:cNvPr>
          <p:cNvPicPr>
            <a:picLocks noRot="1" noChangeAspect="1"/>
          </p:cNvPicPr>
          <p:nvPr>
            <a:wavAudioFile r:embed="rId2" name="Recorded Sound"/>
          </p:nvPr>
        </p:nvPicPr>
        <p:blipFill>
          <a:blip r:embed="rId6" cstate="print"/>
          <a:stretch>
            <a:fillRect/>
          </a:stretch>
        </p:blipFill>
        <p:spPr>
          <a:xfrm>
            <a:off x="611560" y="5949280"/>
            <a:ext cx="584448" cy="5844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998"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W</a:t>
            </a:r>
            <a:r>
              <a:rPr lang="en-GB" sz="3600" dirty="0" smtClean="0">
                <a:latin typeface="Comic Sans MS" pitchFamily="66" charset="0"/>
              </a:rPr>
              <a:t>orms</a:t>
            </a:r>
            <a:endParaRPr lang="en-GB" sz="3600" dirty="0">
              <a:latin typeface="Comic Sans MS" pitchFamily="66" charset="0"/>
            </a:endParaRPr>
          </a:p>
        </p:txBody>
      </p:sp>
      <p:pic>
        <p:nvPicPr>
          <p:cNvPr id="15362" name="Picture 2" descr="C:\Users\Sandra Jepson\Desktop\worms.jpg"/>
          <p:cNvPicPr>
            <a:picLocks noChangeAspect="1" noChangeArrowheads="1"/>
          </p:cNvPicPr>
          <p:nvPr/>
        </p:nvPicPr>
        <p:blipFill>
          <a:blip r:embed="rId4" cstate="print"/>
          <a:srcRect/>
          <a:stretch>
            <a:fillRect/>
          </a:stretch>
        </p:blipFill>
        <p:spPr bwMode="auto">
          <a:xfrm rot="1001349">
            <a:off x="5914713" y="1531352"/>
            <a:ext cx="2143125" cy="2143125"/>
          </a:xfrm>
          <a:prstGeom prst="rect">
            <a:avLst/>
          </a:prstGeom>
          <a:noFill/>
        </p:spPr>
      </p:pic>
      <p:pic>
        <p:nvPicPr>
          <p:cNvPr id="15363" name="Picture 3" descr="C:\Users\Sandra Jepson\Desktop\worms 1.jpg"/>
          <p:cNvPicPr>
            <a:picLocks noChangeAspect="1" noChangeArrowheads="1"/>
          </p:cNvPicPr>
          <p:nvPr/>
        </p:nvPicPr>
        <p:blipFill>
          <a:blip r:embed="rId5" cstate="print"/>
          <a:srcRect/>
          <a:stretch>
            <a:fillRect/>
          </a:stretch>
        </p:blipFill>
        <p:spPr bwMode="auto">
          <a:xfrm rot="20927688">
            <a:off x="786158" y="1463205"/>
            <a:ext cx="2947003" cy="2086081"/>
          </a:xfrm>
          <a:prstGeom prst="rect">
            <a:avLst/>
          </a:prstGeom>
          <a:noFill/>
        </p:spPr>
      </p:pic>
      <p:sp>
        <p:nvSpPr>
          <p:cNvPr id="8" name="TextBox 7"/>
          <p:cNvSpPr txBox="1"/>
          <p:nvPr/>
        </p:nvSpPr>
        <p:spPr>
          <a:xfrm>
            <a:off x="323528" y="4365104"/>
            <a:ext cx="8568952" cy="1200329"/>
          </a:xfrm>
          <a:prstGeom prst="rect">
            <a:avLst/>
          </a:prstGeom>
          <a:noFill/>
        </p:spPr>
        <p:txBody>
          <a:bodyPr wrap="square" rtlCol="0">
            <a:spAutoFit/>
          </a:bodyPr>
          <a:lstStyle/>
          <a:p>
            <a:r>
              <a:rPr lang="en-GB" dirty="0" smtClean="0">
                <a:latin typeface="Comic Sans MS" pitchFamily="66" charset="0"/>
              </a:rPr>
              <a:t>Worms are soft slimy and pink and its body is divided up into rings or  segments</a:t>
            </a:r>
            <a:r>
              <a:rPr lang="en-GB" dirty="0" smtClean="0">
                <a:latin typeface="Comic Sans MS" pitchFamily="66" charset="0"/>
              </a:rPr>
              <a:t>. Pointed </a:t>
            </a:r>
            <a:r>
              <a:rPr lang="en-GB" dirty="0" smtClean="0">
                <a:latin typeface="Comic Sans MS" pitchFamily="66" charset="0"/>
              </a:rPr>
              <a:t>at both ends</a:t>
            </a:r>
            <a:r>
              <a:rPr lang="en-GB" dirty="0" smtClean="0">
                <a:latin typeface="Comic Sans MS" pitchFamily="66" charset="0"/>
              </a:rPr>
              <a:t>. Worms </a:t>
            </a:r>
            <a:r>
              <a:rPr lang="en-GB" dirty="0" smtClean="0">
                <a:latin typeface="Comic Sans MS" pitchFamily="66" charset="0"/>
              </a:rPr>
              <a:t>do not have eyes or hands so they use their skin to feel with</a:t>
            </a:r>
            <a:r>
              <a:rPr lang="en-GB" dirty="0" smtClean="0">
                <a:latin typeface="Comic Sans MS" pitchFamily="66" charset="0"/>
              </a:rPr>
              <a:t>. Worms </a:t>
            </a:r>
            <a:r>
              <a:rPr lang="en-GB" dirty="0" smtClean="0">
                <a:latin typeface="Comic Sans MS" pitchFamily="66" charset="0"/>
              </a:rPr>
              <a:t>eat </a:t>
            </a:r>
            <a:r>
              <a:rPr lang="en-GB" dirty="0" smtClean="0">
                <a:latin typeface="Comic Sans MS" pitchFamily="66" charset="0"/>
              </a:rPr>
              <a:t>soil, sand </a:t>
            </a:r>
            <a:r>
              <a:rPr lang="en-GB" dirty="0" smtClean="0">
                <a:latin typeface="Comic Sans MS" pitchFamily="66" charset="0"/>
              </a:rPr>
              <a:t>or mud and even dead leaves.</a:t>
            </a:r>
          </a:p>
          <a:p>
            <a:pPr>
              <a:buFont typeface="Arial" pitchFamily="34" charset="0"/>
              <a:buChar char="•"/>
            </a:pPr>
            <a:endParaRPr lang="en-GB" dirty="0"/>
          </a:p>
        </p:txBody>
      </p:sp>
      <p:pic>
        <p:nvPicPr>
          <p:cNvPr id="9" name="Recorded Sound">
            <a:hlinkClick r:id="" action="ppaction://media"/>
          </p:cNvPr>
          <p:cNvPicPr>
            <a:picLocks noRot="1" noChangeAspect="1"/>
          </p:cNvPicPr>
          <p:nvPr>
            <a:wavAudioFile r:embed="rId1" name="Recorded Sound"/>
          </p:nvPr>
        </p:nvPicPr>
        <p:blipFill>
          <a:blip r:embed="rId6" cstate="print"/>
          <a:stretch>
            <a:fillRect/>
          </a:stretch>
        </p:blipFill>
        <p:spPr>
          <a:xfrm>
            <a:off x="5652120" y="620688"/>
            <a:ext cx="440432" cy="440432"/>
          </a:xfrm>
          <a:prstGeom prst="rect">
            <a:avLst/>
          </a:prstGeom>
        </p:spPr>
      </p:pic>
      <p:pic>
        <p:nvPicPr>
          <p:cNvPr id="10" name="Recorded Sound">
            <a:hlinkClick r:id="" action="ppaction://media"/>
          </p:cNvPr>
          <p:cNvPicPr>
            <a:picLocks noRot="1" noChangeAspect="1"/>
          </p:cNvPicPr>
          <p:nvPr>
            <a:wavAudioFile r:embed="rId2" name="Recorded Sound"/>
          </p:nvPr>
        </p:nvPicPr>
        <p:blipFill>
          <a:blip r:embed="rId6" cstate="print"/>
          <a:stretch>
            <a:fillRect/>
          </a:stretch>
        </p:blipFill>
        <p:spPr>
          <a:xfrm>
            <a:off x="251520" y="6093296"/>
            <a:ext cx="512440" cy="5124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558"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a:bodyPr>
          <a:lstStyle/>
          <a:p>
            <a:r>
              <a:rPr lang="en-GB" sz="3600" dirty="0" smtClean="0">
                <a:latin typeface="Comic Sans MS" pitchFamily="66" charset="0"/>
              </a:rPr>
              <a:t>Snails</a:t>
            </a:r>
            <a:endParaRPr lang="en-GB" sz="3600" dirty="0">
              <a:latin typeface="Comic Sans MS" pitchFamily="66" charset="0"/>
            </a:endParaRPr>
          </a:p>
        </p:txBody>
      </p:sp>
      <p:pic>
        <p:nvPicPr>
          <p:cNvPr id="16386" name="Picture 2" descr="C:\Users\Sandra Jepson\Desktop\snails.jpg"/>
          <p:cNvPicPr>
            <a:picLocks noChangeAspect="1" noChangeArrowheads="1"/>
          </p:cNvPicPr>
          <p:nvPr/>
        </p:nvPicPr>
        <p:blipFill>
          <a:blip r:embed="rId4" cstate="print"/>
          <a:srcRect/>
          <a:stretch>
            <a:fillRect/>
          </a:stretch>
        </p:blipFill>
        <p:spPr bwMode="auto">
          <a:xfrm rot="760294">
            <a:off x="6082820" y="1009145"/>
            <a:ext cx="2476500" cy="2232248"/>
          </a:xfrm>
          <a:prstGeom prst="rect">
            <a:avLst/>
          </a:prstGeom>
          <a:noFill/>
        </p:spPr>
      </p:pic>
      <p:pic>
        <p:nvPicPr>
          <p:cNvPr id="16387" name="Picture 3" descr="C:\Users\Sandra Jepson\Desktop\snails 1.jpg"/>
          <p:cNvPicPr>
            <a:picLocks noChangeAspect="1" noChangeArrowheads="1"/>
          </p:cNvPicPr>
          <p:nvPr/>
        </p:nvPicPr>
        <p:blipFill>
          <a:blip r:embed="rId5" cstate="print"/>
          <a:srcRect/>
          <a:stretch>
            <a:fillRect/>
          </a:stretch>
        </p:blipFill>
        <p:spPr bwMode="auto">
          <a:xfrm rot="20784920">
            <a:off x="419588" y="1191959"/>
            <a:ext cx="2619375" cy="1743075"/>
          </a:xfrm>
          <a:prstGeom prst="rect">
            <a:avLst/>
          </a:prstGeom>
          <a:noFill/>
        </p:spPr>
      </p:pic>
      <p:pic>
        <p:nvPicPr>
          <p:cNvPr id="16388" name="Picture 4" descr="C:\Users\Sandra Jepson\Desktop\eat.jpg"/>
          <p:cNvPicPr>
            <a:picLocks noChangeAspect="1" noChangeArrowheads="1"/>
          </p:cNvPicPr>
          <p:nvPr/>
        </p:nvPicPr>
        <p:blipFill>
          <a:blip r:embed="rId6" cstate="print"/>
          <a:srcRect/>
          <a:stretch>
            <a:fillRect/>
          </a:stretch>
        </p:blipFill>
        <p:spPr bwMode="auto">
          <a:xfrm>
            <a:off x="3203848" y="2996952"/>
            <a:ext cx="2466975" cy="1857375"/>
          </a:xfrm>
          <a:prstGeom prst="rect">
            <a:avLst/>
          </a:prstGeom>
          <a:noFill/>
        </p:spPr>
      </p:pic>
      <p:sp>
        <p:nvSpPr>
          <p:cNvPr id="7" name="TextBox 6"/>
          <p:cNvSpPr txBox="1"/>
          <p:nvPr/>
        </p:nvSpPr>
        <p:spPr>
          <a:xfrm>
            <a:off x="1187624" y="5013176"/>
            <a:ext cx="6912768" cy="1200329"/>
          </a:xfrm>
          <a:prstGeom prst="rect">
            <a:avLst/>
          </a:prstGeom>
          <a:noFill/>
        </p:spPr>
        <p:txBody>
          <a:bodyPr wrap="square" rtlCol="0">
            <a:spAutoFit/>
          </a:bodyPr>
          <a:lstStyle/>
          <a:p>
            <a:r>
              <a:rPr lang="en-GB" dirty="0" smtClean="0">
                <a:latin typeface="Comic Sans MS" pitchFamily="66" charset="0"/>
              </a:rPr>
              <a:t>Snails eat fruit, vegetables and leaves. They carry their house on their back and when they get frighten or in danger they go into their shells to protected them selves</a:t>
            </a:r>
            <a:r>
              <a:rPr lang="en-GB" dirty="0" smtClean="0">
                <a:latin typeface="Comic Sans MS" pitchFamily="66" charset="0"/>
              </a:rPr>
              <a:t>. If </a:t>
            </a:r>
            <a:r>
              <a:rPr lang="en-GB" dirty="0" smtClean="0">
                <a:latin typeface="Comic Sans MS" pitchFamily="66" charset="0"/>
              </a:rPr>
              <a:t>you look at the picture you will see a baby snail on top of the big snail.</a:t>
            </a:r>
            <a:endParaRPr lang="en-GB" dirty="0">
              <a:latin typeface="Comic Sans MS" pitchFamily="66" charset="0"/>
            </a:endParaRPr>
          </a:p>
        </p:txBody>
      </p:sp>
      <p:pic>
        <p:nvPicPr>
          <p:cNvPr id="8" name="Recorded Sound">
            <a:hlinkClick r:id="" action="ppaction://media"/>
          </p:cNvPr>
          <p:cNvPicPr>
            <a:picLocks noRot="1" noChangeAspect="1"/>
          </p:cNvPicPr>
          <p:nvPr>
            <a:wavAudioFile r:embed="rId1" name="Recorded Sound"/>
          </p:nvPr>
        </p:nvPicPr>
        <p:blipFill>
          <a:blip r:embed="rId7" cstate="print"/>
          <a:stretch>
            <a:fillRect/>
          </a:stretch>
        </p:blipFill>
        <p:spPr>
          <a:xfrm>
            <a:off x="5436096" y="620688"/>
            <a:ext cx="440432" cy="440432"/>
          </a:xfrm>
          <a:prstGeom prst="rect">
            <a:avLst/>
          </a:prstGeom>
        </p:spPr>
      </p:pic>
      <p:pic>
        <p:nvPicPr>
          <p:cNvPr id="9" name="Recorded Sound">
            <a:hlinkClick r:id="" action="ppaction://media"/>
          </p:cNvPr>
          <p:cNvPicPr>
            <a:picLocks noRot="1" noChangeAspect="1"/>
          </p:cNvPicPr>
          <p:nvPr>
            <a:wavAudioFile r:embed="rId2" name="Recorded Sound"/>
          </p:nvPr>
        </p:nvPicPr>
        <p:blipFill>
          <a:blip r:embed="rId7" cstate="print"/>
          <a:stretch>
            <a:fillRect/>
          </a:stretch>
        </p:blipFill>
        <p:spPr>
          <a:xfrm>
            <a:off x="539552" y="5733256"/>
            <a:ext cx="440432" cy="4404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038"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Comic Sans MS" pitchFamily="66" charset="0"/>
              </a:rPr>
              <a:t>Caterpillar</a:t>
            </a:r>
            <a:endParaRPr lang="en-GB" sz="3600" dirty="0">
              <a:latin typeface="Comic Sans MS" pitchFamily="66" charset="0"/>
            </a:endParaRPr>
          </a:p>
        </p:txBody>
      </p:sp>
      <p:pic>
        <p:nvPicPr>
          <p:cNvPr id="17414" name="Picture 6" descr="C:\Users\Sandra Jepson\Desktop\caterpillar.jpg"/>
          <p:cNvPicPr>
            <a:picLocks noChangeAspect="1" noChangeArrowheads="1"/>
          </p:cNvPicPr>
          <p:nvPr/>
        </p:nvPicPr>
        <p:blipFill>
          <a:blip r:embed="rId4" cstate="print"/>
          <a:srcRect/>
          <a:stretch>
            <a:fillRect/>
          </a:stretch>
        </p:blipFill>
        <p:spPr bwMode="auto">
          <a:xfrm rot="1196985">
            <a:off x="6037356" y="986107"/>
            <a:ext cx="2466975" cy="1847850"/>
          </a:xfrm>
          <a:prstGeom prst="rect">
            <a:avLst/>
          </a:prstGeom>
          <a:noFill/>
        </p:spPr>
      </p:pic>
      <p:pic>
        <p:nvPicPr>
          <p:cNvPr id="17415" name="Picture 7" descr="C:\Users\Sandra Jepson\Desktop\caterpillar 1.jpg"/>
          <p:cNvPicPr>
            <a:picLocks noChangeAspect="1" noChangeArrowheads="1"/>
          </p:cNvPicPr>
          <p:nvPr/>
        </p:nvPicPr>
        <p:blipFill>
          <a:blip r:embed="rId5" cstate="print"/>
          <a:srcRect/>
          <a:stretch>
            <a:fillRect/>
          </a:stretch>
        </p:blipFill>
        <p:spPr bwMode="auto">
          <a:xfrm rot="20909819">
            <a:off x="466556" y="871390"/>
            <a:ext cx="2686050" cy="1704975"/>
          </a:xfrm>
          <a:prstGeom prst="rect">
            <a:avLst/>
          </a:prstGeom>
          <a:noFill/>
        </p:spPr>
      </p:pic>
      <p:pic>
        <p:nvPicPr>
          <p:cNvPr id="17416" name="Picture 8" descr="C:\Users\Sandra Jepson\Desktop\cacoon.jpg"/>
          <p:cNvPicPr>
            <a:picLocks noChangeAspect="1" noChangeArrowheads="1"/>
          </p:cNvPicPr>
          <p:nvPr/>
        </p:nvPicPr>
        <p:blipFill>
          <a:blip r:embed="rId6" cstate="print"/>
          <a:srcRect/>
          <a:stretch>
            <a:fillRect/>
          </a:stretch>
        </p:blipFill>
        <p:spPr bwMode="auto">
          <a:xfrm>
            <a:off x="2627784" y="2708920"/>
            <a:ext cx="3678839" cy="1516749"/>
          </a:xfrm>
          <a:prstGeom prst="rect">
            <a:avLst/>
          </a:prstGeom>
          <a:noFill/>
        </p:spPr>
      </p:pic>
      <p:sp>
        <p:nvSpPr>
          <p:cNvPr id="13" name="TextBox 12"/>
          <p:cNvSpPr txBox="1"/>
          <p:nvPr/>
        </p:nvSpPr>
        <p:spPr>
          <a:xfrm>
            <a:off x="611560" y="4869160"/>
            <a:ext cx="7488832" cy="923330"/>
          </a:xfrm>
          <a:prstGeom prst="rect">
            <a:avLst/>
          </a:prstGeom>
          <a:noFill/>
        </p:spPr>
        <p:txBody>
          <a:bodyPr wrap="square" rtlCol="0">
            <a:spAutoFit/>
          </a:bodyPr>
          <a:lstStyle/>
          <a:p>
            <a:r>
              <a:rPr lang="en-GB" dirty="0" smtClean="0">
                <a:latin typeface="Comic Sans MS" pitchFamily="66" charset="0"/>
              </a:rPr>
              <a:t>Caterpillars like to eat grass, leaves, bark, </a:t>
            </a:r>
            <a:r>
              <a:rPr lang="en-GB" dirty="0" smtClean="0">
                <a:latin typeface="Comic Sans MS" pitchFamily="66" charset="0"/>
              </a:rPr>
              <a:t>twigs, </a:t>
            </a:r>
            <a:r>
              <a:rPr lang="en-GB" dirty="0" smtClean="0">
                <a:latin typeface="Comic Sans MS" pitchFamily="66" charset="0"/>
              </a:rPr>
              <a:t>flowers and moss. When they have had enough to eat the make a cocoon and stay inside the cocoon for </a:t>
            </a:r>
            <a:r>
              <a:rPr lang="en-GB" dirty="0" smtClean="0">
                <a:latin typeface="Comic Sans MS" pitchFamily="66" charset="0"/>
              </a:rPr>
              <a:t>ten</a:t>
            </a:r>
            <a:r>
              <a:rPr lang="en-GB" dirty="0" smtClean="0">
                <a:latin typeface="Comic Sans MS" pitchFamily="66" charset="0"/>
              </a:rPr>
              <a:t> </a:t>
            </a:r>
            <a:r>
              <a:rPr lang="en-GB" dirty="0" smtClean="0">
                <a:latin typeface="Comic Sans MS" pitchFamily="66" charset="0"/>
              </a:rPr>
              <a:t>to </a:t>
            </a:r>
            <a:r>
              <a:rPr lang="en-GB" dirty="0" smtClean="0">
                <a:latin typeface="Comic Sans MS" pitchFamily="66" charset="0"/>
              </a:rPr>
              <a:t>14fourteen days</a:t>
            </a:r>
            <a:r>
              <a:rPr lang="en-GB" dirty="0" smtClean="0">
                <a:latin typeface="Comic Sans MS" pitchFamily="66" charset="0"/>
              </a:rPr>
              <a:t>.</a:t>
            </a:r>
            <a:endParaRPr lang="en-GB" dirty="0">
              <a:latin typeface="Comic Sans MS" pitchFamily="66" charset="0"/>
            </a:endParaRPr>
          </a:p>
        </p:txBody>
      </p:sp>
      <p:pic>
        <p:nvPicPr>
          <p:cNvPr id="14" name="Recorded Sound">
            <a:hlinkClick r:id="" action="ppaction://media"/>
          </p:cNvPr>
          <p:cNvPicPr>
            <a:picLocks noRot="1" noChangeAspect="1"/>
          </p:cNvPicPr>
          <p:nvPr>
            <a:wavAudioFile r:embed="rId1" name="Recorded Sound"/>
          </p:nvPr>
        </p:nvPicPr>
        <p:blipFill>
          <a:blip r:embed="rId7" cstate="print"/>
          <a:stretch>
            <a:fillRect/>
          </a:stretch>
        </p:blipFill>
        <p:spPr>
          <a:xfrm>
            <a:off x="4355976" y="1196752"/>
            <a:ext cx="576064" cy="576064"/>
          </a:xfrm>
          <a:prstGeom prst="rect">
            <a:avLst/>
          </a:prstGeom>
        </p:spPr>
      </p:pic>
      <p:pic>
        <p:nvPicPr>
          <p:cNvPr id="15" name="Recorded Sound">
            <a:hlinkClick r:id="" action="ppaction://media"/>
          </p:cNvPr>
          <p:cNvPicPr>
            <a:picLocks noRot="1" noChangeAspect="1"/>
          </p:cNvPicPr>
          <p:nvPr>
            <a:wavAudioFile r:embed="rId2" name="Recorded Sound"/>
          </p:nvPr>
        </p:nvPicPr>
        <p:blipFill>
          <a:blip r:embed="rId7" cstate="print"/>
          <a:stretch>
            <a:fillRect/>
          </a:stretch>
        </p:blipFill>
        <p:spPr>
          <a:xfrm>
            <a:off x="323528" y="6093296"/>
            <a:ext cx="512440" cy="5124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8" fill="hold"/>
                                        <p:tgtEl>
                                          <p:spTgt spid="14"/>
                                        </p:tgtEl>
                                      </p:cBhvr>
                                    </p:cmd>
                                  </p:childTnLst>
                                </p:cTn>
                              </p:par>
                            </p:childTnLst>
                          </p:cTn>
                        </p:par>
                      </p:childTnLst>
                    </p:cTn>
                  </p:par>
                </p:childTnLst>
              </p:cTn>
              <p:nextCondLst>
                <p:cond evt="onClick" delay="0">
                  <p:tgtEl>
                    <p:spTgt spid="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868" fill="hold"/>
                                        <p:tgtEl>
                                          <p:spTgt spid="15"/>
                                        </p:tgtEl>
                                      </p:cBhvr>
                                    </p:cmd>
                                  </p:childTnLst>
                                </p:cTn>
                              </p:par>
                            </p:childTnLst>
                          </p:cTn>
                        </p:par>
                      </p:childTnLst>
                    </p:cTn>
                  </p:par>
                </p:childTnLst>
              </p:cTn>
              <p:nextCondLst>
                <p:cond evt="onClick" delay="0">
                  <p:tgtEl>
                    <p:spTgt spid="1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Comic Sans MS" pitchFamily="66" charset="0"/>
              </a:rPr>
              <a:t>Butterfly</a:t>
            </a:r>
            <a:endParaRPr lang="en-GB" sz="3600" dirty="0">
              <a:latin typeface="Comic Sans MS" pitchFamily="66" charset="0"/>
            </a:endParaRPr>
          </a:p>
        </p:txBody>
      </p:sp>
      <p:pic>
        <p:nvPicPr>
          <p:cNvPr id="18434" name="Picture 2" descr="C:\Users\Sandra Jepson\Desktop\butterf;y.jpg"/>
          <p:cNvPicPr>
            <a:picLocks noChangeAspect="1" noChangeArrowheads="1"/>
          </p:cNvPicPr>
          <p:nvPr/>
        </p:nvPicPr>
        <p:blipFill>
          <a:blip r:embed="rId4" cstate="print"/>
          <a:srcRect/>
          <a:stretch>
            <a:fillRect/>
          </a:stretch>
        </p:blipFill>
        <p:spPr bwMode="auto">
          <a:xfrm rot="1130783">
            <a:off x="5833979" y="895310"/>
            <a:ext cx="2857500" cy="1600200"/>
          </a:xfrm>
          <a:prstGeom prst="rect">
            <a:avLst/>
          </a:prstGeom>
          <a:noFill/>
        </p:spPr>
      </p:pic>
      <p:pic>
        <p:nvPicPr>
          <p:cNvPr id="18435" name="Picture 3" descr="C:\Users\Sandra Jepson\Desktop\butterfly 1.jpg"/>
          <p:cNvPicPr>
            <a:picLocks noChangeAspect="1" noChangeArrowheads="1"/>
          </p:cNvPicPr>
          <p:nvPr/>
        </p:nvPicPr>
        <p:blipFill>
          <a:blip r:embed="rId5" cstate="print"/>
          <a:srcRect/>
          <a:stretch>
            <a:fillRect/>
          </a:stretch>
        </p:blipFill>
        <p:spPr bwMode="auto">
          <a:xfrm rot="20287356">
            <a:off x="488650" y="893797"/>
            <a:ext cx="2581275" cy="1771650"/>
          </a:xfrm>
          <a:prstGeom prst="rect">
            <a:avLst/>
          </a:prstGeom>
          <a:noFill/>
        </p:spPr>
      </p:pic>
      <p:pic>
        <p:nvPicPr>
          <p:cNvPr id="18436" name="Picture 4" descr="C:\Users\Sandra Jepson\Desktop\cacoon 1.jpg"/>
          <p:cNvPicPr>
            <a:picLocks noChangeAspect="1" noChangeArrowheads="1"/>
          </p:cNvPicPr>
          <p:nvPr/>
        </p:nvPicPr>
        <p:blipFill>
          <a:blip r:embed="rId6" cstate="print"/>
          <a:srcRect/>
          <a:stretch>
            <a:fillRect/>
          </a:stretch>
        </p:blipFill>
        <p:spPr bwMode="auto">
          <a:xfrm>
            <a:off x="3203848" y="2348880"/>
            <a:ext cx="2378780" cy="1579481"/>
          </a:xfrm>
          <a:prstGeom prst="rect">
            <a:avLst/>
          </a:prstGeom>
          <a:noFill/>
        </p:spPr>
      </p:pic>
      <p:sp>
        <p:nvSpPr>
          <p:cNvPr id="7" name="TextBox 6"/>
          <p:cNvSpPr txBox="1"/>
          <p:nvPr/>
        </p:nvSpPr>
        <p:spPr>
          <a:xfrm>
            <a:off x="899592" y="4615968"/>
            <a:ext cx="7416824" cy="1200329"/>
          </a:xfrm>
          <a:prstGeom prst="rect">
            <a:avLst/>
          </a:prstGeom>
          <a:noFill/>
        </p:spPr>
        <p:txBody>
          <a:bodyPr wrap="square" rtlCol="0">
            <a:spAutoFit/>
          </a:bodyPr>
          <a:lstStyle/>
          <a:p>
            <a:r>
              <a:rPr lang="en-GB" dirty="0">
                <a:latin typeface="Comic Sans MS" pitchFamily="66" charset="0"/>
              </a:rPr>
              <a:t>After hatching, the butterfly hangs upside down, flapping its wings to straighten and dry them. The pumping action helps blood flow through the </a:t>
            </a:r>
            <a:r>
              <a:rPr lang="en-GB" dirty="0" smtClean="0">
                <a:latin typeface="Comic Sans MS" pitchFamily="66" charset="0"/>
              </a:rPr>
              <a:t>wings. </a:t>
            </a:r>
            <a:r>
              <a:rPr lang="en-GB" dirty="0">
                <a:latin typeface="Comic Sans MS" pitchFamily="66" charset="0"/>
              </a:rPr>
              <a:t>It takes about a day for the wings to fully harden, though the butterflies may be flying within an hour or two.</a:t>
            </a:r>
          </a:p>
        </p:txBody>
      </p:sp>
      <p:pic>
        <p:nvPicPr>
          <p:cNvPr id="8" name="Recorded Sound">
            <a:hlinkClick r:id="" action="ppaction://media"/>
          </p:cNvPr>
          <p:cNvPicPr>
            <a:picLocks noRot="1" noChangeAspect="1"/>
          </p:cNvPicPr>
          <p:nvPr>
            <a:wavAudioFile r:embed="rId1" name="Recorded Sound"/>
          </p:nvPr>
        </p:nvPicPr>
        <p:blipFill>
          <a:blip r:embed="rId7" cstate="print"/>
          <a:stretch>
            <a:fillRect/>
          </a:stretch>
        </p:blipFill>
        <p:spPr>
          <a:xfrm>
            <a:off x="4355976" y="1285528"/>
            <a:ext cx="432048" cy="432048"/>
          </a:xfrm>
          <a:prstGeom prst="rect">
            <a:avLst/>
          </a:prstGeom>
        </p:spPr>
      </p:pic>
      <p:pic>
        <p:nvPicPr>
          <p:cNvPr id="9" name="Recorded Sound">
            <a:hlinkClick r:id="" action="ppaction://media"/>
          </p:cNvPr>
          <p:cNvPicPr>
            <a:picLocks noRot="1" noChangeAspect="1"/>
          </p:cNvPicPr>
          <p:nvPr>
            <a:wavAudioFile r:embed="rId2" name="Recorded Sound"/>
          </p:nvPr>
        </p:nvPicPr>
        <p:blipFill>
          <a:blip r:embed="rId8" cstate="print"/>
          <a:stretch>
            <a:fillRect/>
          </a:stretch>
        </p:blipFill>
        <p:spPr>
          <a:xfrm>
            <a:off x="395536" y="5949280"/>
            <a:ext cx="584448" cy="5844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788"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Comic Sans MS" pitchFamily="66" charset="0"/>
              </a:rPr>
              <a:t>Ants</a:t>
            </a:r>
            <a:endParaRPr lang="en-GB" sz="3600" dirty="0">
              <a:latin typeface="Comic Sans MS" pitchFamily="66" charset="0"/>
            </a:endParaRPr>
          </a:p>
        </p:txBody>
      </p:sp>
      <p:pic>
        <p:nvPicPr>
          <p:cNvPr id="19458" name="Picture 2" descr="C:\Users\Sandra Jepson\Desktop\ants.jpg"/>
          <p:cNvPicPr>
            <a:picLocks noChangeAspect="1" noChangeArrowheads="1"/>
          </p:cNvPicPr>
          <p:nvPr/>
        </p:nvPicPr>
        <p:blipFill>
          <a:blip r:embed="rId4" cstate="print"/>
          <a:srcRect/>
          <a:stretch>
            <a:fillRect/>
          </a:stretch>
        </p:blipFill>
        <p:spPr bwMode="auto">
          <a:xfrm rot="20626495">
            <a:off x="359585" y="1944061"/>
            <a:ext cx="4087085" cy="1871537"/>
          </a:xfrm>
          <a:prstGeom prst="rect">
            <a:avLst/>
          </a:prstGeom>
          <a:noFill/>
        </p:spPr>
      </p:pic>
      <p:pic>
        <p:nvPicPr>
          <p:cNvPr id="19459" name="Picture 3" descr="C:\Users\Sandra Jepson\Desktop\ants 1.jpg"/>
          <p:cNvPicPr>
            <a:picLocks noChangeAspect="1" noChangeArrowheads="1"/>
          </p:cNvPicPr>
          <p:nvPr/>
        </p:nvPicPr>
        <p:blipFill>
          <a:blip r:embed="rId5" cstate="print"/>
          <a:srcRect/>
          <a:stretch>
            <a:fillRect/>
          </a:stretch>
        </p:blipFill>
        <p:spPr bwMode="auto">
          <a:xfrm rot="1092285">
            <a:off x="5261937" y="1879897"/>
            <a:ext cx="3305175" cy="1964694"/>
          </a:xfrm>
          <a:prstGeom prst="rect">
            <a:avLst/>
          </a:prstGeom>
          <a:noFill/>
        </p:spPr>
      </p:pic>
      <p:sp>
        <p:nvSpPr>
          <p:cNvPr id="7" name="TextBox 6"/>
          <p:cNvSpPr txBox="1"/>
          <p:nvPr/>
        </p:nvSpPr>
        <p:spPr>
          <a:xfrm>
            <a:off x="1691680" y="4653136"/>
            <a:ext cx="6120680" cy="1200329"/>
          </a:xfrm>
          <a:prstGeom prst="rect">
            <a:avLst/>
          </a:prstGeom>
          <a:noFill/>
        </p:spPr>
        <p:txBody>
          <a:bodyPr wrap="square" rtlCol="0">
            <a:spAutoFit/>
          </a:bodyPr>
          <a:lstStyle/>
          <a:p>
            <a:r>
              <a:rPr lang="en-GB" dirty="0" smtClean="0">
                <a:latin typeface="Comic Sans MS" pitchFamily="66" charset="0"/>
              </a:rPr>
              <a:t>Ants </a:t>
            </a:r>
            <a:r>
              <a:rPr lang="en-GB" dirty="0">
                <a:latin typeface="Comic Sans MS" pitchFamily="66" charset="0"/>
              </a:rPr>
              <a:t>make their nests in the ground and they will </a:t>
            </a:r>
            <a:r>
              <a:rPr lang="en-GB" dirty="0" smtClean="0">
                <a:latin typeface="Comic Sans MS" pitchFamily="66" charset="0"/>
              </a:rPr>
              <a:t>build tunnels to put their</a:t>
            </a:r>
            <a:r>
              <a:rPr lang="en-GB" dirty="0">
                <a:latin typeface="Comic Sans MS" pitchFamily="66" charset="0"/>
              </a:rPr>
              <a:t> eggs, food and their young </a:t>
            </a:r>
            <a:r>
              <a:rPr lang="en-GB" dirty="0" smtClean="0">
                <a:latin typeface="Comic Sans MS" pitchFamily="66" charset="0"/>
              </a:rPr>
              <a:t>underground to keep it all safe. Ants will eat anything like live or dead insects, leaves, crisp and sweet things.</a:t>
            </a:r>
            <a:endParaRPr lang="en-GB" dirty="0">
              <a:latin typeface="Comic Sans MS" pitchFamily="66" charset="0"/>
            </a:endParaRPr>
          </a:p>
        </p:txBody>
      </p:sp>
      <p:pic>
        <p:nvPicPr>
          <p:cNvPr id="8" name="Recorded Sound">
            <a:hlinkClick r:id="" action="ppaction://media"/>
          </p:cNvPr>
          <p:cNvPicPr>
            <a:picLocks noRot="1" noChangeAspect="1"/>
          </p:cNvPicPr>
          <p:nvPr>
            <a:wavAudioFile r:embed="rId1" name="Recorded Sound"/>
          </p:nvPr>
        </p:nvPicPr>
        <p:blipFill>
          <a:blip r:embed="rId6" cstate="print"/>
          <a:stretch>
            <a:fillRect/>
          </a:stretch>
        </p:blipFill>
        <p:spPr>
          <a:xfrm>
            <a:off x="5508104" y="620688"/>
            <a:ext cx="440432" cy="440432"/>
          </a:xfrm>
          <a:prstGeom prst="rect">
            <a:avLst/>
          </a:prstGeom>
        </p:spPr>
      </p:pic>
      <p:pic>
        <p:nvPicPr>
          <p:cNvPr id="9" name="Recorded Sound">
            <a:hlinkClick r:id="" action="ppaction://media"/>
          </p:cNvPr>
          <p:cNvPicPr>
            <a:picLocks noRot="1" noChangeAspect="1"/>
          </p:cNvPicPr>
          <p:nvPr>
            <a:wavAudioFile r:embed="rId2" name="Recorded Sound"/>
          </p:nvPr>
        </p:nvPicPr>
        <p:blipFill>
          <a:blip r:embed="rId6" cstate="print"/>
          <a:stretch>
            <a:fillRect/>
          </a:stretch>
        </p:blipFill>
        <p:spPr>
          <a:xfrm>
            <a:off x="539552" y="5877272"/>
            <a:ext cx="512440" cy="5124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608"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Comic Sans MS" pitchFamily="66" charset="0"/>
              </a:rPr>
              <a:t>Ladybug/lady bird</a:t>
            </a:r>
            <a:endParaRPr lang="en-GB" sz="3600" dirty="0">
              <a:latin typeface="Comic Sans MS" pitchFamily="66" charset="0"/>
            </a:endParaRPr>
          </a:p>
        </p:txBody>
      </p:sp>
      <p:pic>
        <p:nvPicPr>
          <p:cNvPr id="21506" name="Picture 2" descr="C:\Users\Sandra Jepson\Desktop\lady bug.jpg"/>
          <p:cNvPicPr>
            <a:picLocks noChangeAspect="1" noChangeArrowheads="1"/>
          </p:cNvPicPr>
          <p:nvPr/>
        </p:nvPicPr>
        <p:blipFill>
          <a:blip r:embed="rId4" cstate="print"/>
          <a:srcRect/>
          <a:stretch>
            <a:fillRect/>
          </a:stretch>
        </p:blipFill>
        <p:spPr bwMode="auto">
          <a:xfrm rot="20802555">
            <a:off x="467544" y="1700808"/>
            <a:ext cx="2466975" cy="1847850"/>
          </a:xfrm>
          <a:prstGeom prst="rect">
            <a:avLst/>
          </a:prstGeom>
          <a:noFill/>
        </p:spPr>
      </p:pic>
      <p:pic>
        <p:nvPicPr>
          <p:cNvPr id="21507" name="Picture 3" descr="C:\Users\Sandra Jepson\Desktop\wings.jpg"/>
          <p:cNvPicPr>
            <a:picLocks noChangeAspect="1" noChangeArrowheads="1"/>
          </p:cNvPicPr>
          <p:nvPr/>
        </p:nvPicPr>
        <p:blipFill>
          <a:blip r:embed="rId5" cstate="print"/>
          <a:srcRect/>
          <a:stretch>
            <a:fillRect/>
          </a:stretch>
        </p:blipFill>
        <p:spPr bwMode="auto">
          <a:xfrm>
            <a:off x="3491880" y="2276872"/>
            <a:ext cx="2047875" cy="2228850"/>
          </a:xfrm>
          <a:prstGeom prst="rect">
            <a:avLst/>
          </a:prstGeom>
          <a:noFill/>
        </p:spPr>
      </p:pic>
      <p:pic>
        <p:nvPicPr>
          <p:cNvPr id="21508" name="Picture 4" descr="C:\Users\Sandra Jepson\Desktop\grass.jpg"/>
          <p:cNvPicPr>
            <a:picLocks noChangeAspect="1" noChangeArrowheads="1"/>
          </p:cNvPicPr>
          <p:nvPr/>
        </p:nvPicPr>
        <p:blipFill>
          <a:blip r:embed="rId6" cstate="print"/>
          <a:srcRect/>
          <a:stretch>
            <a:fillRect/>
          </a:stretch>
        </p:blipFill>
        <p:spPr bwMode="auto">
          <a:xfrm rot="1186042">
            <a:off x="5999152" y="2131178"/>
            <a:ext cx="2823189" cy="1596315"/>
          </a:xfrm>
          <a:prstGeom prst="rect">
            <a:avLst/>
          </a:prstGeom>
          <a:noFill/>
        </p:spPr>
      </p:pic>
      <p:sp>
        <p:nvSpPr>
          <p:cNvPr id="8" name="TextBox 7"/>
          <p:cNvSpPr txBox="1"/>
          <p:nvPr/>
        </p:nvSpPr>
        <p:spPr>
          <a:xfrm>
            <a:off x="899592" y="4797153"/>
            <a:ext cx="6912768" cy="2031325"/>
          </a:xfrm>
          <a:prstGeom prst="rect">
            <a:avLst/>
          </a:prstGeom>
          <a:noFill/>
        </p:spPr>
        <p:txBody>
          <a:bodyPr wrap="square" rtlCol="0">
            <a:spAutoFit/>
          </a:bodyPr>
          <a:lstStyle/>
          <a:p>
            <a:r>
              <a:rPr lang="en-GB" dirty="0" smtClean="0">
                <a:latin typeface="Comic Sans MS" pitchFamily="66" charset="0"/>
              </a:rPr>
              <a:t>Ladybug </a:t>
            </a:r>
            <a:r>
              <a:rPr lang="en-GB" dirty="0" smtClean="0">
                <a:latin typeface="Comic Sans MS" pitchFamily="66" charset="0"/>
              </a:rPr>
              <a:t>are also called lady birds or lady beetles. They have small oval shaped wings. Red with black spots or black with red spots on the wings. The number of spots  identifies the type of ladybug. They eat small insects.</a:t>
            </a:r>
          </a:p>
          <a:p>
            <a:endParaRPr lang="en-GB" dirty="0" smtClean="0">
              <a:latin typeface="Comic Sans MS" pitchFamily="66" charset="0"/>
            </a:endParaRPr>
          </a:p>
          <a:p>
            <a:endParaRPr lang="en-GB" dirty="0" smtClean="0">
              <a:latin typeface="Comic Sans MS" pitchFamily="66" charset="0"/>
            </a:endParaRPr>
          </a:p>
          <a:p>
            <a:endParaRPr lang="en-GB" dirty="0" smtClean="0">
              <a:latin typeface="Comic Sans MS" pitchFamily="66" charset="0"/>
            </a:endParaRPr>
          </a:p>
        </p:txBody>
      </p:sp>
      <p:pic>
        <p:nvPicPr>
          <p:cNvPr id="9" name="Recorded Sound">
            <a:hlinkClick r:id="" action="ppaction://media"/>
          </p:cNvPr>
          <p:cNvPicPr>
            <a:picLocks noRot="1" noChangeAspect="1"/>
          </p:cNvPicPr>
          <p:nvPr>
            <a:wavAudioFile r:embed="rId1" name="Recorded Sound"/>
          </p:nvPr>
        </p:nvPicPr>
        <p:blipFill>
          <a:blip r:embed="rId7" cstate="print"/>
          <a:stretch>
            <a:fillRect/>
          </a:stretch>
        </p:blipFill>
        <p:spPr>
          <a:xfrm>
            <a:off x="6876256" y="548680"/>
            <a:ext cx="432048" cy="432048"/>
          </a:xfrm>
          <a:prstGeom prst="rect">
            <a:avLst/>
          </a:prstGeom>
        </p:spPr>
      </p:pic>
      <p:pic>
        <p:nvPicPr>
          <p:cNvPr id="11" name="Recorded Sound">
            <a:hlinkClick r:id="" action="ppaction://media"/>
          </p:cNvPr>
          <p:cNvPicPr>
            <a:picLocks noRot="1" noChangeAspect="1"/>
          </p:cNvPicPr>
          <p:nvPr>
            <a:wavAudioFile r:embed="rId2" name="Recorded Sound"/>
          </p:nvPr>
        </p:nvPicPr>
        <p:blipFill>
          <a:blip r:embed="rId7" cstate="print"/>
          <a:stretch>
            <a:fillRect/>
          </a:stretch>
        </p:blipFill>
        <p:spPr>
          <a:xfrm>
            <a:off x="323528" y="5949280"/>
            <a:ext cx="512440" cy="5124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858"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Comic Sans MS" pitchFamily="66" charset="0"/>
              </a:rPr>
              <a:t>Spiders</a:t>
            </a:r>
            <a:endParaRPr lang="en-GB" sz="3600" dirty="0">
              <a:latin typeface="Comic Sans MS" pitchFamily="66" charset="0"/>
            </a:endParaRPr>
          </a:p>
        </p:txBody>
      </p:sp>
      <p:pic>
        <p:nvPicPr>
          <p:cNvPr id="22530" name="Picture 2" descr="C:\Users\Sandra Jepson\Desktop\web.jpg"/>
          <p:cNvPicPr>
            <a:picLocks noChangeAspect="1" noChangeArrowheads="1"/>
          </p:cNvPicPr>
          <p:nvPr/>
        </p:nvPicPr>
        <p:blipFill>
          <a:blip r:embed="rId4" cstate="print"/>
          <a:srcRect/>
          <a:stretch>
            <a:fillRect/>
          </a:stretch>
        </p:blipFill>
        <p:spPr bwMode="auto">
          <a:xfrm>
            <a:off x="3131840" y="2780928"/>
            <a:ext cx="2619375" cy="1743075"/>
          </a:xfrm>
          <a:prstGeom prst="rect">
            <a:avLst/>
          </a:prstGeom>
          <a:noFill/>
        </p:spPr>
      </p:pic>
      <p:pic>
        <p:nvPicPr>
          <p:cNvPr id="22531" name="Picture 3" descr="C:\Users\Sandra Jepson\Desktop\spider on a web.jpg"/>
          <p:cNvPicPr>
            <a:picLocks noChangeAspect="1" noChangeArrowheads="1"/>
          </p:cNvPicPr>
          <p:nvPr/>
        </p:nvPicPr>
        <p:blipFill>
          <a:blip r:embed="rId5" cstate="print"/>
          <a:srcRect/>
          <a:stretch>
            <a:fillRect/>
          </a:stretch>
        </p:blipFill>
        <p:spPr bwMode="auto">
          <a:xfrm rot="1197120">
            <a:off x="6230310" y="719010"/>
            <a:ext cx="1851007" cy="2448272"/>
          </a:xfrm>
          <a:prstGeom prst="rect">
            <a:avLst/>
          </a:prstGeom>
          <a:noFill/>
        </p:spPr>
      </p:pic>
      <p:pic>
        <p:nvPicPr>
          <p:cNvPr id="22532" name="Picture 4" descr="C:\Users\Sandra Jepson\Desktop\spiders.jpg"/>
          <p:cNvPicPr>
            <a:picLocks noChangeAspect="1" noChangeArrowheads="1"/>
          </p:cNvPicPr>
          <p:nvPr/>
        </p:nvPicPr>
        <p:blipFill>
          <a:blip r:embed="rId6" cstate="print"/>
          <a:srcRect/>
          <a:stretch>
            <a:fillRect/>
          </a:stretch>
        </p:blipFill>
        <p:spPr bwMode="auto">
          <a:xfrm rot="20765381">
            <a:off x="725492" y="962134"/>
            <a:ext cx="2466975" cy="1847850"/>
          </a:xfrm>
          <a:prstGeom prst="rect">
            <a:avLst/>
          </a:prstGeom>
          <a:noFill/>
        </p:spPr>
      </p:pic>
      <p:sp>
        <p:nvSpPr>
          <p:cNvPr id="7" name="TextBox 6"/>
          <p:cNvSpPr txBox="1"/>
          <p:nvPr/>
        </p:nvSpPr>
        <p:spPr>
          <a:xfrm>
            <a:off x="1403648" y="5157192"/>
            <a:ext cx="5904656" cy="923330"/>
          </a:xfrm>
          <a:prstGeom prst="rect">
            <a:avLst/>
          </a:prstGeom>
          <a:noFill/>
        </p:spPr>
        <p:txBody>
          <a:bodyPr wrap="square" rtlCol="0">
            <a:spAutoFit/>
          </a:bodyPr>
          <a:lstStyle/>
          <a:p>
            <a:r>
              <a:rPr lang="en-GB" dirty="0" smtClean="0">
                <a:latin typeface="Comic Sans MS" pitchFamily="66" charset="0"/>
              </a:rPr>
              <a:t>Spiders feed on leaves and insects or bugs that are stuck on their web. Spiders </a:t>
            </a:r>
            <a:r>
              <a:rPr lang="en-GB" dirty="0" smtClean="0">
                <a:latin typeface="Comic Sans MS" pitchFamily="66" charset="0"/>
              </a:rPr>
              <a:t>web </a:t>
            </a:r>
            <a:r>
              <a:rPr lang="en-GB" dirty="0" smtClean="0">
                <a:latin typeface="Comic Sans MS" pitchFamily="66" charset="0"/>
              </a:rPr>
              <a:t>is made from silk that the spider makes and its very strong.</a:t>
            </a:r>
            <a:endParaRPr lang="en-GB" dirty="0">
              <a:latin typeface="Comic Sans MS" pitchFamily="66" charset="0"/>
            </a:endParaRPr>
          </a:p>
        </p:txBody>
      </p:sp>
      <p:pic>
        <p:nvPicPr>
          <p:cNvPr id="8" name="Recorded Sound">
            <a:hlinkClick r:id="" action="ppaction://media"/>
          </p:cNvPr>
          <p:cNvPicPr>
            <a:picLocks noRot="1" noChangeAspect="1"/>
          </p:cNvPicPr>
          <p:nvPr>
            <a:wavAudioFile r:embed="rId1" name="Recorded Sound"/>
          </p:nvPr>
        </p:nvPicPr>
        <p:blipFill>
          <a:blip r:embed="rId7" cstate="print"/>
          <a:stretch>
            <a:fillRect/>
          </a:stretch>
        </p:blipFill>
        <p:spPr>
          <a:xfrm>
            <a:off x="4427984" y="1285528"/>
            <a:ext cx="432048" cy="432048"/>
          </a:xfrm>
          <a:prstGeom prst="rect">
            <a:avLst/>
          </a:prstGeom>
        </p:spPr>
      </p:pic>
      <p:pic>
        <p:nvPicPr>
          <p:cNvPr id="9" name="Recorded Sound">
            <a:hlinkClick r:id="" action="ppaction://media"/>
          </p:cNvPr>
          <p:cNvPicPr>
            <a:picLocks noRot="1" noChangeAspect="1"/>
          </p:cNvPicPr>
          <p:nvPr>
            <a:wavAudioFile r:embed="rId2" name="Recorded Sound"/>
          </p:nvPr>
        </p:nvPicPr>
        <p:blipFill>
          <a:blip r:embed="rId7" cstate="print"/>
          <a:stretch>
            <a:fillRect/>
          </a:stretch>
        </p:blipFill>
        <p:spPr>
          <a:xfrm>
            <a:off x="395536" y="5949280"/>
            <a:ext cx="448816" cy="44881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448"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303</Words>
  <Application>Microsoft Office PowerPoint</Application>
  <PresentationFormat>On-screen Show (4:3)</PresentationFormat>
  <Paragraphs>20</Paragraphs>
  <Slides>10</Slides>
  <Notes>0</Notes>
  <HiddenSlides>0</HiddenSlides>
  <MMClips>19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Office Theme</vt:lpstr>
      <vt:lpstr>What we might see in the woods</vt:lpstr>
      <vt:lpstr>Woodlice</vt:lpstr>
      <vt:lpstr>Worms</vt:lpstr>
      <vt:lpstr>Snails</vt:lpstr>
      <vt:lpstr>Caterpillar</vt:lpstr>
      <vt:lpstr>Butterfly</vt:lpstr>
      <vt:lpstr>Ants</vt:lpstr>
      <vt:lpstr>Ladybug/lady bird</vt:lpstr>
      <vt:lpstr>Spiders</vt:lpstr>
      <vt:lpstr>Slugs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might see in the woods</dc:title>
  <dc:creator>Sandra Jepson</dc:creator>
  <cp:lastModifiedBy>Linda Hall</cp:lastModifiedBy>
  <cp:revision>39</cp:revision>
  <cp:lastPrinted>2021-02-20T15:58:46Z</cp:lastPrinted>
  <dcterms:created xsi:type="dcterms:W3CDTF">2021-02-03T17:59:44Z</dcterms:created>
  <dcterms:modified xsi:type="dcterms:W3CDTF">2021-02-20T16:02:42Z</dcterms:modified>
</cp:coreProperties>
</file>