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C62AC1-5674-47D9-8AE4-65B5F73996E0}"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98526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C62AC1-5674-47D9-8AE4-65B5F73996E0}"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152024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C62AC1-5674-47D9-8AE4-65B5F73996E0}"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371366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C62AC1-5674-47D9-8AE4-65B5F73996E0}"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29559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62AC1-5674-47D9-8AE4-65B5F73996E0}"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146578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C62AC1-5674-47D9-8AE4-65B5F73996E0}"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331544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C62AC1-5674-47D9-8AE4-65B5F73996E0}"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3985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C62AC1-5674-47D9-8AE4-65B5F73996E0}"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186867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62AC1-5674-47D9-8AE4-65B5F73996E0}"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113102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62AC1-5674-47D9-8AE4-65B5F73996E0}"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64922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62AC1-5674-47D9-8AE4-65B5F73996E0}"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4BEFF-8741-4066-B978-109C33E73A0B}" type="slidenum">
              <a:rPr lang="en-GB" smtClean="0"/>
              <a:t>‹#›</a:t>
            </a:fld>
            <a:endParaRPr lang="en-GB"/>
          </a:p>
        </p:txBody>
      </p:sp>
    </p:spTree>
    <p:extLst>
      <p:ext uri="{BB962C8B-B14F-4D97-AF65-F5344CB8AC3E}">
        <p14:creationId xmlns:p14="http://schemas.microsoft.com/office/powerpoint/2010/main" val="217581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62AC1-5674-47D9-8AE4-65B5F73996E0}" type="datetimeFigureOut">
              <a:rPr lang="en-GB" smtClean="0"/>
              <a:t>10/02/2021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4BEFF-8741-4066-B978-109C33E73A0B}" type="slidenum">
              <a:rPr lang="en-GB" smtClean="0"/>
              <a:t>‹#›</a:t>
            </a:fld>
            <a:endParaRPr lang="en-GB"/>
          </a:p>
        </p:txBody>
      </p:sp>
    </p:spTree>
    <p:extLst>
      <p:ext uri="{BB962C8B-B14F-4D97-AF65-F5344CB8AC3E}">
        <p14:creationId xmlns:p14="http://schemas.microsoft.com/office/powerpoint/2010/main" val="87390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1.png"/><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png"/><Relationship Id="rId4" Type="http://schemas.openxmlformats.org/officeDocument/2006/relationships/image" Target="../media/image12.tm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png"/><Relationship Id="rId4" Type="http://schemas.openxmlformats.org/officeDocument/2006/relationships/image" Target="../media/image13.tmp"/></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1.png"/><Relationship Id="rId4" Type="http://schemas.openxmlformats.org/officeDocument/2006/relationships/image" Target="../media/image14.tmp"/></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1.png"/><Relationship Id="rId4" Type="http://schemas.openxmlformats.org/officeDocument/2006/relationships/image" Target="../media/image15.tmp"/></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1.png"/><Relationship Id="rId4" Type="http://schemas.openxmlformats.org/officeDocument/2006/relationships/image" Target="../media/image16.tmp"/></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1.png"/><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2.tm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png"/><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1.png"/><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png"/><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png"/><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latin typeface="Arial" panose="020B0604020202020204" pitchFamily="34" charset="0"/>
                <a:cs typeface="Arial" panose="020B0604020202020204" pitchFamily="34" charset="0"/>
              </a:rPr>
              <a:t>Learning </a:t>
            </a:r>
            <a:r>
              <a:rPr lang="en-GB" dirty="0" smtClean="0">
                <a:latin typeface="Arial" panose="020B0604020202020204" pitchFamily="34" charset="0"/>
                <a:cs typeface="Arial" panose="020B0604020202020204" pitchFamily="34" charset="0"/>
              </a:rPr>
              <a:t>intention</a:t>
            </a:r>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to talk about Chinese New Year </a:t>
            </a:r>
            <a:endParaRPr lang="en-GB" dirty="0">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80112" y="4437112"/>
            <a:ext cx="609600" cy="609600"/>
          </a:xfrm>
          <a:prstGeom prst="rect">
            <a:avLst/>
          </a:prstGeom>
        </p:spPr>
      </p:pic>
    </p:spTree>
    <p:extLst>
      <p:ext uri="{BB962C8B-B14F-4D97-AF65-F5344CB8AC3E}">
        <p14:creationId xmlns:p14="http://schemas.microsoft.com/office/powerpoint/2010/main" val="26321704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fontScale="90000"/>
          </a:bodyPr>
          <a:lstStyle/>
          <a:p>
            <a:pPr lvl="0">
              <a:spcBef>
                <a:spcPts val="0"/>
              </a:spcBef>
              <a:defRPr/>
            </a:pPr>
            <a:r>
              <a:rPr lang="en-GB" sz="2200" dirty="0">
                <a:solidFill>
                  <a:srgbClr val="1C1C1C"/>
                </a:solidFill>
                <a:latin typeface="Arial" panose="020B0604020202020204" pitchFamily="34" charset="0"/>
                <a:ea typeface="+mn-ea"/>
                <a:cs typeface="Arial" panose="020B0604020202020204" pitchFamily="34" charset="0"/>
              </a:rPr>
              <a:t>Taking fifth place was the dragon. “How come you didn’t win the race, when you could fly across?” the Emperor asked. </a:t>
            </a:r>
            <a:br>
              <a:rPr lang="en-GB" sz="2200" dirty="0">
                <a:solidFill>
                  <a:srgbClr val="1C1C1C"/>
                </a:solidFill>
                <a:latin typeface="Arial" panose="020B0604020202020204" pitchFamily="34" charset="0"/>
                <a:ea typeface="+mn-ea"/>
                <a:cs typeface="Arial" panose="020B0604020202020204" pitchFamily="34" charset="0"/>
              </a:rPr>
            </a:br>
            <a:r>
              <a:rPr lang="en-GB" sz="2200" dirty="0">
                <a:solidFill>
                  <a:srgbClr val="1C1C1C"/>
                </a:solidFill>
                <a:latin typeface="Arial" panose="020B0604020202020204" pitchFamily="34" charset="0"/>
                <a:ea typeface="+mn-ea"/>
                <a:cs typeface="Arial" panose="020B0604020202020204" pitchFamily="34" charset="0"/>
              </a:rPr>
              <a:t>“I stopped to help some animals,” the dragon explained.</a:t>
            </a:r>
            <a:r>
              <a:rPr lang="en-GB" sz="1800" dirty="0">
                <a:solidFill>
                  <a:srgbClr val="1C1C1C"/>
                </a:solidFill>
                <a:latin typeface="Twinkl"/>
                <a:ea typeface="+mn-ea"/>
                <a:cs typeface="+mn-cs"/>
              </a:rPr>
              <a:t/>
            </a:r>
            <a:br>
              <a:rPr lang="en-GB" sz="1800" dirty="0">
                <a:solidFill>
                  <a:srgbClr val="1C1C1C"/>
                </a:solidFill>
                <a:latin typeface="Twinkl"/>
                <a:ea typeface="+mn-ea"/>
                <a:cs typeface="+mn-cs"/>
              </a:rPr>
            </a:br>
            <a:endParaRPr lang="en-GB" dirty="0"/>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31640" y="1628800"/>
            <a:ext cx="6762601" cy="3786612"/>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52320" y="5661248"/>
            <a:ext cx="609600" cy="609600"/>
          </a:xfrm>
          <a:prstGeom prst="rect">
            <a:avLst/>
          </a:prstGeom>
        </p:spPr>
      </p:pic>
    </p:spTree>
    <p:extLst>
      <p:ext uri="{BB962C8B-B14F-4D97-AF65-F5344CB8AC3E}">
        <p14:creationId xmlns:p14="http://schemas.microsoft.com/office/powerpoint/2010/main" val="920994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4077072"/>
            <a:ext cx="8229600" cy="2049091"/>
          </a:xfrm>
        </p:spPr>
        <p:txBody>
          <a:bodyPr/>
          <a:lstStyle/>
          <a:p>
            <a:pPr marL="0" lvl="0" indent="0" algn="just">
              <a:spcBef>
                <a:spcPts val="0"/>
              </a:spcBef>
              <a:buNone/>
              <a:defRPr/>
            </a:pPr>
            <a:r>
              <a:rPr lang="en-GB" sz="1800" dirty="0">
                <a:solidFill>
                  <a:srgbClr val="1C1C1C"/>
                </a:solidFill>
                <a:latin typeface="Twinkl"/>
              </a:rPr>
              <a:t>Heading towards the line was the horse. Just as the Emperor thought the horse would cross, the sly snake wriggled around one of the horse’s hooves. The horse was so surprised that he jumped backwards, giving the snake a chance to slither forward and take sixth place. The horse made it for </a:t>
            </a:r>
            <a:br>
              <a:rPr lang="en-GB" sz="1800" dirty="0">
                <a:solidFill>
                  <a:srgbClr val="1C1C1C"/>
                </a:solidFill>
                <a:latin typeface="Twinkl"/>
              </a:rPr>
            </a:br>
            <a:r>
              <a:rPr lang="en-GB" sz="1800" dirty="0">
                <a:solidFill>
                  <a:srgbClr val="1C1C1C"/>
                </a:solidFill>
                <a:latin typeface="Twinkl"/>
              </a:rPr>
              <a:t>seventh place.</a:t>
            </a:r>
          </a:p>
          <a:p>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0"/>
            <a:ext cx="5772956" cy="391532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6136" y="5229200"/>
            <a:ext cx="609600" cy="609600"/>
          </a:xfrm>
          <a:prstGeom prst="rect">
            <a:avLst/>
          </a:prstGeom>
        </p:spPr>
      </p:pic>
    </p:spTree>
    <p:extLst>
      <p:ext uri="{BB962C8B-B14F-4D97-AF65-F5344CB8AC3E}">
        <p14:creationId xmlns:p14="http://schemas.microsoft.com/office/powerpoint/2010/main" val="827956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1143000"/>
          </a:xfrm>
        </p:spPr>
        <p:txBody>
          <a:bodyPr>
            <a:normAutofit fontScale="90000"/>
          </a:bodyPr>
          <a:lstStyle/>
          <a:p>
            <a:pPr lvl="0">
              <a:spcBef>
                <a:spcPts val="0"/>
              </a:spcBef>
              <a:defRPr/>
            </a:pPr>
            <a:r>
              <a:rPr lang="en-GB" sz="1800" dirty="0">
                <a:solidFill>
                  <a:srgbClr val="1C1C1C"/>
                </a:solidFill>
                <a:latin typeface="Arial" panose="020B0604020202020204" pitchFamily="34" charset="0"/>
                <a:ea typeface="+mn-ea"/>
                <a:cs typeface="Arial" panose="020B0604020202020204" pitchFamily="34" charset="0"/>
              </a:rPr>
              <a:t>Not long afterwards, a raft arrived carrying the goat, the monkey and the rooster. They explained how they had worked as a team to get across. The </a:t>
            </a:r>
            <a:br>
              <a:rPr lang="en-GB" sz="1800" dirty="0">
                <a:solidFill>
                  <a:srgbClr val="1C1C1C"/>
                </a:solidFill>
                <a:latin typeface="Arial" panose="020B0604020202020204" pitchFamily="34" charset="0"/>
                <a:ea typeface="+mn-ea"/>
                <a:cs typeface="Arial" panose="020B0604020202020204" pitchFamily="34" charset="0"/>
              </a:rPr>
            </a:br>
            <a:r>
              <a:rPr lang="en-GB" sz="1800" dirty="0">
                <a:solidFill>
                  <a:srgbClr val="1C1C1C"/>
                </a:solidFill>
                <a:latin typeface="Arial" panose="020B0604020202020204" pitchFamily="34" charset="0"/>
                <a:ea typeface="+mn-ea"/>
                <a:cs typeface="Arial" panose="020B0604020202020204" pitchFamily="34" charset="0"/>
              </a:rPr>
              <a:t>Emperor was very pleased. He said the goat would be the eighth year, the monkey the ninth and the rooster the tenth.</a:t>
            </a:r>
            <a:br>
              <a:rPr lang="en-GB" sz="1800" dirty="0">
                <a:solidFill>
                  <a:srgbClr val="1C1C1C"/>
                </a:solidFill>
                <a:latin typeface="Arial" panose="020B0604020202020204" pitchFamily="34" charset="0"/>
                <a:ea typeface="+mn-ea"/>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3648" y="2132856"/>
            <a:ext cx="5541146" cy="3702493"/>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8304" y="4365104"/>
            <a:ext cx="609600" cy="609600"/>
          </a:xfrm>
          <a:prstGeom prst="rect">
            <a:avLst/>
          </a:prstGeom>
        </p:spPr>
      </p:pic>
    </p:spTree>
    <p:extLst>
      <p:ext uri="{BB962C8B-B14F-4D97-AF65-F5344CB8AC3E}">
        <p14:creationId xmlns:p14="http://schemas.microsoft.com/office/powerpoint/2010/main" val="39280536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62474"/>
          </a:xfrm>
        </p:spPr>
        <p:txBody>
          <a:bodyPr/>
          <a:lstStyle/>
          <a:p>
            <a:endParaRPr lang="en-GB" dirty="0"/>
          </a:p>
        </p:txBody>
      </p:sp>
      <p:sp>
        <p:nvSpPr>
          <p:cNvPr id="3" name="Content Placeholder 2"/>
          <p:cNvSpPr>
            <a:spLocks noGrp="1"/>
          </p:cNvSpPr>
          <p:nvPr>
            <p:ph idx="1"/>
          </p:nvPr>
        </p:nvSpPr>
        <p:spPr>
          <a:xfrm>
            <a:off x="457200" y="4725144"/>
            <a:ext cx="8229600" cy="1401019"/>
          </a:xfrm>
        </p:spPr>
        <p:txBody>
          <a:bodyPr/>
          <a:lstStyle/>
          <a:p>
            <a:pPr marL="0" lvl="0" indent="0" algn="just">
              <a:spcBef>
                <a:spcPts val="0"/>
              </a:spcBef>
              <a:buNone/>
              <a:defRPr/>
            </a:pPr>
            <a:r>
              <a:rPr lang="en-GB" sz="1800" dirty="0">
                <a:solidFill>
                  <a:srgbClr val="1C1C1C"/>
                </a:solidFill>
                <a:latin typeface="Twinkl"/>
              </a:rPr>
              <a:t>The next animal to arrive was the dog. “What took you so long, when you’re such a good swimmer?” asked the Emperor. </a:t>
            </a:r>
          </a:p>
          <a:p>
            <a:pPr marL="0" lvl="0" indent="0" algn="just">
              <a:spcBef>
                <a:spcPts val="0"/>
              </a:spcBef>
              <a:buNone/>
              <a:defRPr/>
            </a:pPr>
            <a:r>
              <a:rPr lang="en-GB" sz="1800" dirty="0">
                <a:solidFill>
                  <a:srgbClr val="1C1C1C"/>
                </a:solidFill>
                <a:latin typeface="Twinkl"/>
              </a:rPr>
              <a:t>“The river was so clean that I decided to have a bath along the way,” the dog explained. He was rewarded with the eleventh year.</a:t>
            </a:r>
          </a:p>
          <a:p>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620688"/>
            <a:ext cx="5391902" cy="3410426"/>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8304" y="5589240"/>
            <a:ext cx="609600" cy="609600"/>
          </a:xfrm>
          <a:prstGeom prst="rect">
            <a:avLst/>
          </a:prstGeom>
        </p:spPr>
      </p:pic>
    </p:spTree>
    <p:extLst>
      <p:ext uri="{BB962C8B-B14F-4D97-AF65-F5344CB8AC3E}">
        <p14:creationId xmlns:p14="http://schemas.microsoft.com/office/powerpoint/2010/main" val="4264637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a:bodyPr>
          <a:lstStyle/>
          <a:p>
            <a:pPr lvl="0">
              <a:spcBef>
                <a:spcPts val="0"/>
              </a:spcBef>
              <a:defRPr/>
            </a:pPr>
            <a:r>
              <a:rPr lang="en-GB" sz="1800" dirty="0">
                <a:solidFill>
                  <a:srgbClr val="1C1C1C"/>
                </a:solidFill>
                <a:latin typeface="Twinkl"/>
                <a:ea typeface="+mn-ea"/>
                <a:cs typeface="+mn-cs"/>
              </a:rPr>
              <a:t>There was one place left in the Zodiac and the Emperor wondered who the last winner would be. All of a sudden, the pig turned up. “You took a long time. What happened?” the Emperor asked. </a:t>
            </a:r>
            <a:br>
              <a:rPr lang="en-GB" sz="1800" dirty="0">
                <a:solidFill>
                  <a:srgbClr val="1C1C1C"/>
                </a:solidFill>
                <a:latin typeface="Twinkl"/>
                <a:ea typeface="+mn-ea"/>
                <a:cs typeface="+mn-cs"/>
              </a:rPr>
            </a:br>
            <a:r>
              <a:rPr lang="en-GB" sz="1800" dirty="0">
                <a:solidFill>
                  <a:srgbClr val="1C1C1C"/>
                </a:solidFill>
                <a:latin typeface="Twinkl"/>
                <a:ea typeface="+mn-ea"/>
                <a:cs typeface="+mn-cs"/>
              </a:rPr>
              <a:t>“I was hungry and stopped to eat, then I fell asleep,” said the pig. The twelfth year was given to the pig.</a:t>
            </a:r>
            <a:br>
              <a:rPr lang="en-GB" sz="1800" dirty="0">
                <a:solidFill>
                  <a:srgbClr val="1C1C1C"/>
                </a:solidFill>
                <a:latin typeface="Twinkl"/>
                <a:ea typeface="+mn-ea"/>
                <a:cs typeface="+mn-cs"/>
              </a:rPr>
            </a:br>
            <a:endParaRPr lang="en-GB" dirty="0"/>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28390" y="2405606"/>
            <a:ext cx="5687219" cy="3591426"/>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8424" y="5589240"/>
            <a:ext cx="609600" cy="609600"/>
          </a:xfrm>
          <a:prstGeom prst="rect">
            <a:avLst/>
          </a:prstGeom>
        </p:spPr>
      </p:pic>
    </p:spTree>
    <p:extLst>
      <p:ext uri="{BB962C8B-B14F-4D97-AF65-F5344CB8AC3E}">
        <p14:creationId xmlns:p14="http://schemas.microsoft.com/office/powerpoint/2010/main" val="3899595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30426"/>
          </a:xfrm>
        </p:spPr>
        <p:txBody>
          <a:bodyPr/>
          <a:lstStyle/>
          <a:p>
            <a:endParaRPr lang="en-GB" dirty="0"/>
          </a:p>
        </p:txBody>
      </p:sp>
      <p:sp>
        <p:nvSpPr>
          <p:cNvPr id="3" name="Content Placeholder 2"/>
          <p:cNvSpPr>
            <a:spLocks noGrp="1"/>
          </p:cNvSpPr>
          <p:nvPr>
            <p:ph idx="1"/>
          </p:nvPr>
        </p:nvSpPr>
        <p:spPr>
          <a:xfrm>
            <a:off x="457200" y="4581128"/>
            <a:ext cx="8229600" cy="1545035"/>
          </a:xfrm>
        </p:spPr>
        <p:txBody>
          <a:bodyPr/>
          <a:lstStyle/>
          <a:p>
            <a:pPr marL="0" lvl="0" indent="0" algn="just">
              <a:spcBef>
                <a:spcPts val="0"/>
              </a:spcBef>
              <a:buNone/>
              <a:defRPr/>
            </a:pPr>
            <a:r>
              <a:rPr lang="en-GB" sz="1800" dirty="0">
                <a:solidFill>
                  <a:srgbClr val="1C1C1C"/>
                </a:solidFill>
                <a:latin typeface="Twinkl"/>
              </a:rPr>
              <a:t>As for the cat, he finally crawled out of the river, but was too late to have a year named after him. He was very angry with the rat for pushing him in and since then, cats have never been friends with rats!</a:t>
            </a:r>
          </a:p>
          <a:p>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476672"/>
            <a:ext cx="7103165" cy="3816424"/>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28184" y="5805264"/>
            <a:ext cx="609600" cy="609600"/>
          </a:xfrm>
          <a:prstGeom prst="rect">
            <a:avLst/>
          </a:prstGeom>
        </p:spPr>
      </p:pic>
    </p:spTree>
    <p:extLst>
      <p:ext uri="{BB962C8B-B14F-4D97-AF65-F5344CB8AC3E}">
        <p14:creationId xmlns:p14="http://schemas.microsoft.com/office/powerpoint/2010/main" val="2411867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defRPr/>
            </a:pPr>
            <a:r>
              <a:rPr lang="en-GB" sz="1800" dirty="0">
                <a:solidFill>
                  <a:srgbClr val="1C1C1C"/>
                </a:solidFill>
                <a:latin typeface="Arial" panose="020B0604020202020204" pitchFamily="34" charset="0"/>
                <a:ea typeface="+mn-ea"/>
                <a:cs typeface="Arial" panose="020B0604020202020204" pitchFamily="34" charset="0"/>
              </a:rPr>
              <a:t>From that day to this, the Chinese Zodiac has followed this cycle of years, named after the twelve animals.</a:t>
            </a:r>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63688" y="1196752"/>
            <a:ext cx="5278434" cy="5314180"/>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8384" y="4149080"/>
            <a:ext cx="609600" cy="609600"/>
          </a:xfrm>
          <a:prstGeom prst="rect">
            <a:avLst/>
          </a:prstGeom>
        </p:spPr>
      </p:pic>
    </p:spTree>
    <p:extLst>
      <p:ext uri="{BB962C8B-B14F-4D97-AF65-F5344CB8AC3E}">
        <p14:creationId xmlns:p14="http://schemas.microsoft.com/office/powerpoint/2010/main" val="3115914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229600" cy="1143000"/>
          </a:xfrm>
        </p:spPr>
        <p:txBody>
          <a:bodyPr/>
          <a:lstStyle/>
          <a:p>
            <a:r>
              <a:rPr lang="en-GB" dirty="0" smtClean="0"/>
              <a:t>Chinese New Year</a:t>
            </a:r>
            <a:endParaRPr lang="en-GB" dirty="0"/>
          </a:p>
        </p:txBody>
      </p:sp>
      <p:sp>
        <p:nvSpPr>
          <p:cNvPr id="3" name="Content Placeholder 2"/>
          <p:cNvSpPr>
            <a:spLocks noGrp="1"/>
          </p:cNvSpPr>
          <p:nvPr>
            <p:ph idx="1"/>
          </p:nvPr>
        </p:nvSpPr>
        <p:spPr>
          <a:xfrm>
            <a:off x="251520" y="836712"/>
            <a:ext cx="8229600" cy="4525963"/>
          </a:xfrm>
        </p:spPr>
        <p:txBody>
          <a:bodyPr>
            <a:normAutofit/>
          </a:bodyPr>
          <a:lstStyle/>
          <a:p>
            <a:pPr fontAlgn="base"/>
            <a:r>
              <a:rPr lang="en-GB" b="1" i="0" dirty="0" smtClean="0">
                <a:solidFill>
                  <a:srgbClr val="FFFFFF"/>
                </a:solidFill>
                <a:effectLst/>
                <a:latin typeface="Nunito"/>
              </a:rPr>
              <a:t>The Chinese New Year</a:t>
            </a:r>
          </a:p>
          <a:p>
            <a:pPr marL="0" indent="0" fontAlgn="base">
              <a:buNone/>
            </a:pPr>
            <a:r>
              <a:rPr lang="en-GB" sz="2800" b="1" dirty="0" smtClean="0">
                <a:effectLst/>
                <a:latin typeface="Arial" panose="020B0604020202020204" pitchFamily="34" charset="0"/>
                <a:cs typeface="Arial" panose="020B0604020202020204" pitchFamily="34" charset="0"/>
              </a:rPr>
              <a:t>Chinese New Year</a:t>
            </a:r>
            <a:r>
              <a:rPr lang="en-GB" sz="2800" dirty="0" smtClean="0">
                <a:effectLst/>
                <a:latin typeface="Arial" panose="020B0604020202020204" pitchFamily="34" charset="0"/>
                <a:cs typeface="Arial" panose="020B0604020202020204" pitchFamily="34" charset="0"/>
              </a:rPr>
              <a:t>, also known as the </a:t>
            </a:r>
            <a:r>
              <a:rPr lang="en-GB" sz="2800" b="1" dirty="0" smtClean="0">
                <a:effectLst/>
                <a:latin typeface="Arial" panose="020B0604020202020204" pitchFamily="34" charset="0"/>
                <a:cs typeface="Arial" panose="020B0604020202020204" pitchFamily="34" charset="0"/>
              </a:rPr>
              <a:t>Spring Festival</a:t>
            </a:r>
            <a:r>
              <a:rPr lang="en-GB" sz="2800" dirty="0" smtClean="0">
                <a:effectLst/>
                <a:latin typeface="Arial" panose="020B0604020202020204" pitchFamily="34" charset="0"/>
                <a:cs typeface="Arial" panose="020B0604020202020204" pitchFamily="34" charset="0"/>
              </a:rPr>
              <a:t>, is the main Chinese festival of the year. As the Chinese use the </a:t>
            </a:r>
            <a:r>
              <a:rPr lang="en-GB" sz="2800" b="1" dirty="0" smtClean="0">
                <a:effectLst/>
                <a:latin typeface="Arial" panose="020B0604020202020204" pitchFamily="34" charset="0"/>
                <a:cs typeface="Arial" panose="020B0604020202020204" pitchFamily="34" charset="0"/>
              </a:rPr>
              <a:t>lunar calendar</a:t>
            </a:r>
            <a:r>
              <a:rPr lang="en-GB" sz="2800" dirty="0" smtClean="0">
                <a:effectLst/>
                <a:latin typeface="Arial" panose="020B0604020202020204" pitchFamily="34" charset="0"/>
                <a:cs typeface="Arial" panose="020B0604020202020204" pitchFamily="34" charset="0"/>
              </a:rPr>
              <a:t> for their festivals the date of Chinese New Year changes from year to year. The date corresponds to the </a:t>
            </a:r>
            <a:r>
              <a:rPr lang="en-GB" sz="2800" b="1" dirty="0" smtClean="0">
                <a:effectLst/>
                <a:latin typeface="Arial" panose="020B0604020202020204" pitchFamily="34" charset="0"/>
                <a:cs typeface="Arial" panose="020B0604020202020204" pitchFamily="34" charset="0"/>
              </a:rPr>
              <a:t>new moon</a:t>
            </a:r>
            <a:r>
              <a:rPr lang="en-GB" sz="2800" dirty="0" smtClean="0">
                <a:effectLst/>
                <a:latin typeface="Arial" panose="020B0604020202020204" pitchFamily="34" charset="0"/>
                <a:cs typeface="Arial" panose="020B0604020202020204" pitchFamily="34" charset="0"/>
              </a:rPr>
              <a:t> (black moon) in either late January or February. The spring festival celebrates the start of new life and the season of ploughing and sowing.</a:t>
            </a:r>
          </a:p>
          <a:p>
            <a:pPr marL="0" indent="0" fontAlgn="base">
              <a:buNone/>
            </a:pPr>
            <a:endParaRPr lang="en-GB" dirty="0" smtClean="0">
              <a:effectLst/>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5013175"/>
            <a:ext cx="1944216" cy="1722723"/>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27984" y="5264936"/>
            <a:ext cx="609600" cy="609600"/>
          </a:xfrm>
          <a:prstGeom prst="rect">
            <a:avLst/>
          </a:prstGeom>
        </p:spPr>
      </p:pic>
    </p:spTree>
    <p:extLst>
      <p:ext uri="{BB962C8B-B14F-4D97-AF65-F5344CB8AC3E}">
        <p14:creationId xmlns:p14="http://schemas.microsoft.com/office/powerpoint/2010/main" val="1725709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fontAlgn="base">
              <a:buNone/>
            </a:pPr>
            <a:r>
              <a:rPr lang="en-GB" sz="2000" dirty="0">
                <a:solidFill>
                  <a:prstClr val="black"/>
                </a:solidFill>
                <a:latin typeface="Arial" panose="020B0604020202020204" pitchFamily="34" charset="0"/>
                <a:cs typeface="Arial" panose="020B0604020202020204" pitchFamily="34" charset="0"/>
              </a:rPr>
              <a:t>Traditionally, </a:t>
            </a:r>
            <a:r>
              <a:rPr lang="en-GB" sz="2000" b="1" dirty="0">
                <a:solidFill>
                  <a:prstClr val="black"/>
                </a:solidFill>
                <a:latin typeface="Arial" panose="020B0604020202020204" pitchFamily="34" charset="0"/>
                <a:cs typeface="Arial" panose="020B0604020202020204" pitchFamily="34" charset="0"/>
              </a:rPr>
              <a:t>celebrations last for fifteen days</a:t>
            </a:r>
            <a:r>
              <a:rPr lang="en-GB" sz="2000" dirty="0">
                <a:solidFill>
                  <a:prstClr val="black"/>
                </a:solidFill>
                <a:latin typeface="Arial" panose="020B0604020202020204" pitchFamily="34" charset="0"/>
                <a:cs typeface="Arial" panose="020B0604020202020204" pitchFamily="34" charset="0"/>
              </a:rPr>
              <a:t>, ending on the date of the full moon, when it is at its brightest. The</a:t>
            </a:r>
            <a:r>
              <a:rPr lang="en-GB" sz="2000" b="1" dirty="0">
                <a:solidFill>
                  <a:prstClr val="black"/>
                </a:solidFill>
                <a:latin typeface="Arial" panose="020B0604020202020204" pitchFamily="34" charset="0"/>
                <a:cs typeface="Arial" panose="020B0604020202020204" pitchFamily="34" charset="0"/>
              </a:rPr>
              <a:t> first week</a:t>
            </a:r>
            <a:r>
              <a:rPr lang="en-GB" sz="2000" dirty="0">
                <a:solidFill>
                  <a:prstClr val="black"/>
                </a:solidFill>
                <a:latin typeface="Arial" panose="020B0604020202020204" pitchFamily="34" charset="0"/>
                <a:cs typeface="Arial" panose="020B0604020202020204" pitchFamily="34" charset="0"/>
              </a:rPr>
              <a:t> is celebrated with visits to friends and family following special traditions designed to bring good luck. The </a:t>
            </a:r>
            <a:r>
              <a:rPr lang="en-GB" sz="2000" b="1" dirty="0">
                <a:solidFill>
                  <a:prstClr val="black"/>
                </a:solidFill>
                <a:latin typeface="Arial" panose="020B0604020202020204" pitchFamily="34" charset="0"/>
                <a:cs typeface="Arial" panose="020B0604020202020204" pitchFamily="34" charset="0"/>
              </a:rPr>
              <a:t>second week</a:t>
            </a:r>
            <a:r>
              <a:rPr lang="en-GB" sz="2000" dirty="0">
                <a:solidFill>
                  <a:prstClr val="black"/>
                </a:solidFill>
                <a:latin typeface="Arial" panose="020B0604020202020204" pitchFamily="34" charset="0"/>
                <a:cs typeface="Arial" panose="020B0604020202020204" pitchFamily="34" charset="0"/>
              </a:rPr>
              <a:t> ends with the </a:t>
            </a:r>
            <a:r>
              <a:rPr lang="en-GB" sz="2000" b="1" dirty="0">
                <a:solidFill>
                  <a:prstClr val="black"/>
                </a:solidFill>
                <a:latin typeface="Arial" panose="020B0604020202020204" pitchFamily="34" charset="0"/>
                <a:cs typeface="Arial" panose="020B0604020202020204" pitchFamily="34" charset="0"/>
              </a:rPr>
              <a:t>Lantern Festival</a:t>
            </a:r>
            <a:r>
              <a:rPr lang="en-GB" sz="2000" dirty="0">
                <a:solidFill>
                  <a:prstClr val="black"/>
                </a:solidFill>
                <a:latin typeface="Arial" panose="020B0604020202020204" pitchFamily="34" charset="0"/>
                <a:cs typeface="Arial" panose="020B0604020202020204" pitchFamily="34" charset="0"/>
              </a:rPr>
              <a:t> on the evening of the 15th day of the lunar month.</a:t>
            </a:r>
          </a:p>
          <a:p>
            <a:pPr marL="0" lvl="0" indent="0" fontAlgn="base">
              <a:buNone/>
            </a:pPr>
            <a:r>
              <a:rPr lang="en-GB" sz="2000" dirty="0">
                <a:solidFill>
                  <a:prstClr val="black"/>
                </a:solidFill>
                <a:latin typeface="Arial" panose="020B0604020202020204" pitchFamily="34" charset="0"/>
                <a:cs typeface="Arial" panose="020B0604020202020204" pitchFamily="34" charset="0"/>
              </a:rPr>
              <a:t>In China, the </a:t>
            </a:r>
            <a:r>
              <a:rPr lang="en-GB" sz="2000" b="1" dirty="0">
                <a:solidFill>
                  <a:prstClr val="black"/>
                </a:solidFill>
                <a:latin typeface="Arial" panose="020B0604020202020204" pitchFamily="34" charset="0"/>
                <a:cs typeface="Arial" panose="020B0604020202020204" pitchFamily="34" charset="0"/>
              </a:rPr>
              <a:t>public holiday</a:t>
            </a:r>
            <a:r>
              <a:rPr lang="en-GB" sz="2000" dirty="0">
                <a:solidFill>
                  <a:prstClr val="black"/>
                </a:solidFill>
                <a:latin typeface="Arial" panose="020B0604020202020204" pitchFamily="34" charset="0"/>
                <a:cs typeface="Arial" panose="020B0604020202020204" pitchFamily="34" charset="0"/>
              </a:rPr>
              <a:t> lasts for three days and this is the biggest and most extravagant celebration of the year.</a:t>
            </a:r>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211247"/>
            <a:ext cx="2551019" cy="170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4176438"/>
            <a:ext cx="2673627" cy="177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on Dance, Chinese New Year, China Town, Múa Lâ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4077072"/>
            <a:ext cx="2752693" cy="183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534363" y="5911926"/>
            <a:ext cx="609600" cy="609600"/>
          </a:xfrm>
          <a:prstGeom prst="rect">
            <a:avLst/>
          </a:prstGeom>
        </p:spPr>
      </p:pic>
    </p:spTree>
    <p:extLst>
      <p:ext uri="{BB962C8B-B14F-4D97-AF65-F5344CB8AC3E}">
        <p14:creationId xmlns:p14="http://schemas.microsoft.com/office/powerpoint/2010/main" val="35789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107"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The Chinese calendar</a:t>
            </a:r>
            <a:endParaRPr lang="en-GB" u="sng" dirty="0"/>
          </a:p>
        </p:txBody>
      </p:sp>
      <p:sp>
        <p:nvSpPr>
          <p:cNvPr id="3" name="Content Placeholder 2"/>
          <p:cNvSpPr>
            <a:spLocks noGrp="1"/>
          </p:cNvSpPr>
          <p:nvPr>
            <p:ph idx="1"/>
          </p:nvPr>
        </p:nvSpPr>
        <p:spPr/>
        <p:txBody>
          <a:bodyPr/>
          <a:lstStyle/>
          <a:p>
            <a:pPr marL="0" indent="0">
              <a:buNone/>
            </a:pPr>
            <a:r>
              <a:rPr lang="en-GB" b="0" i="0" dirty="0" smtClean="0">
                <a:solidFill>
                  <a:srgbClr val="333333"/>
                </a:solidFill>
                <a:effectLst/>
                <a:latin typeface="Arial" panose="020B0604020202020204" pitchFamily="34" charset="0"/>
                <a:cs typeface="Arial" panose="020B0604020202020204" pitchFamily="34" charset="0"/>
              </a:rPr>
              <a:t>The Chinese calendar is different from that used in the United Kingdom. It is made up of a cycle of twelve years, each of them being named after an </a:t>
            </a:r>
            <a:r>
              <a:rPr lang="en-GB" b="1" i="0" dirty="0" smtClean="0">
                <a:solidFill>
                  <a:srgbClr val="333333"/>
                </a:solidFill>
                <a:effectLst/>
                <a:latin typeface="Arial" panose="020B0604020202020204" pitchFamily="34" charset="0"/>
                <a:cs typeface="Arial" panose="020B0604020202020204" pitchFamily="34" charset="0"/>
              </a:rPr>
              <a:t>animal</a:t>
            </a:r>
            <a:r>
              <a:rPr lang="en-GB" b="0" i="0" dirty="0" smtClean="0">
                <a:solidFill>
                  <a:srgbClr val="333333"/>
                </a:solidFill>
                <a:effectLst/>
                <a:latin typeface="Arial" panose="020B0604020202020204" pitchFamily="34" charset="0"/>
                <a:cs typeface="Arial" panose="020B0604020202020204" pitchFamily="34" charset="0"/>
              </a:rPr>
              <a:t>. There is a story told about how each animal became a year.</a:t>
            </a:r>
            <a:endParaRPr lang="en-GB" dirty="0">
              <a:latin typeface="Arial" panose="020B0604020202020204" pitchFamily="34" charset="0"/>
              <a:cs typeface="Arial" panose="020B0604020202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72200" y="5013176"/>
            <a:ext cx="609600" cy="609600"/>
          </a:xfrm>
          <a:prstGeom prst="rect">
            <a:avLst/>
          </a:prstGeom>
        </p:spPr>
      </p:pic>
    </p:spTree>
    <p:extLst>
      <p:ext uri="{BB962C8B-B14F-4D97-AF65-F5344CB8AC3E}">
        <p14:creationId xmlns:p14="http://schemas.microsoft.com/office/powerpoint/2010/main" val="3367101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Chinese New Year story.</a:t>
            </a:r>
            <a:endParaRPr lang="en-GB" dirty="0"/>
          </a:p>
        </p:txBody>
      </p:sp>
      <p:sp>
        <p:nvSpPr>
          <p:cNvPr id="3" name="Content Placeholder 2"/>
          <p:cNvSpPr>
            <a:spLocks noGrp="1"/>
          </p:cNvSpPr>
          <p:nvPr>
            <p:ph idx="1"/>
          </p:nvPr>
        </p:nvSpPr>
        <p:spPr/>
        <p:txBody>
          <a:bodyPr/>
          <a:lstStyle/>
          <a:p>
            <a:pPr marL="0" indent="0">
              <a:buNone/>
            </a:pPr>
            <a:r>
              <a:rPr lang="en-GB" sz="2000" dirty="0" smtClean="0">
                <a:latin typeface="Arial" panose="020B0604020202020204" pitchFamily="34" charset="0"/>
                <a:cs typeface="Arial" panose="020B0604020202020204" pitchFamily="34" charset="0"/>
              </a:rPr>
              <a:t>A long time ago, in China, the Jade Emperor decided there should be a way to measure time. He told the animals that they were to compete in a race. The first twelve animals would be rewarded by having a year named after them.</a:t>
            </a:r>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892" y="3068960"/>
            <a:ext cx="3631597" cy="3384376"/>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12360" y="4456348"/>
            <a:ext cx="609600" cy="609600"/>
          </a:xfrm>
          <a:prstGeom prst="rect">
            <a:avLst/>
          </a:prstGeom>
        </p:spPr>
      </p:pic>
    </p:spTree>
    <p:extLst>
      <p:ext uri="{BB962C8B-B14F-4D97-AF65-F5344CB8AC3E}">
        <p14:creationId xmlns:p14="http://schemas.microsoft.com/office/powerpoint/2010/main" val="1411583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GB" sz="2400" dirty="0" smtClean="0">
                <a:latin typeface="Arial" panose="020B0604020202020204" pitchFamily="34" charset="0"/>
                <a:cs typeface="Arial" panose="020B0604020202020204" pitchFamily="34" charset="0"/>
              </a:rPr>
              <a:t>On the day of the race, all the animals lined up beside the river. The rat and the cat, who were good friends, were worried as they were not very good at swimming. They asked the ox if he would carry them across on his back.</a:t>
            </a: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3648" y="2420888"/>
            <a:ext cx="5790134" cy="3489251"/>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68344" y="4941168"/>
            <a:ext cx="609600" cy="609600"/>
          </a:xfrm>
          <a:prstGeom prst="rect">
            <a:avLst/>
          </a:prstGeom>
        </p:spPr>
      </p:pic>
    </p:spTree>
    <p:extLst>
      <p:ext uri="{BB962C8B-B14F-4D97-AF65-F5344CB8AC3E}">
        <p14:creationId xmlns:p14="http://schemas.microsoft.com/office/powerpoint/2010/main" val="3851342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50306"/>
          </a:xfrm>
        </p:spPr>
        <p:txBody>
          <a:bodyPr/>
          <a:lstStyle/>
          <a:p>
            <a:endParaRPr lang="en-GB" dirty="0"/>
          </a:p>
        </p:txBody>
      </p:sp>
      <p:sp>
        <p:nvSpPr>
          <p:cNvPr id="3" name="Content Placeholder 2"/>
          <p:cNvSpPr>
            <a:spLocks noGrp="1"/>
          </p:cNvSpPr>
          <p:nvPr>
            <p:ph idx="1"/>
          </p:nvPr>
        </p:nvSpPr>
        <p:spPr>
          <a:xfrm>
            <a:off x="539552" y="4725144"/>
            <a:ext cx="8229600" cy="1512168"/>
          </a:xfrm>
        </p:spPr>
        <p:txBody>
          <a:bodyPr/>
          <a:lstStyle/>
          <a:p>
            <a:pPr marL="0" lvl="0" indent="0" algn="just">
              <a:spcBef>
                <a:spcPts val="0"/>
              </a:spcBef>
              <a:buNone/>
              <a:defRPr/>
            </a:pPr>
            <a:r>
              <a:rPr lang="en-GB" sz="2000" dirty="0">
                <a:solidFill>
                  <a:srgbClr val="1C1C1C"/>
                </a:solidFill>
                <a:latin typeface="Arial" panose="020B0604020202020204" pitchFamily="34" charset="0"/>
                <a:cs typeface="Arial" panose="020B0604020202020204" pitchFamily="34" charset="0"/>
              </a:rPr>
              <a:t>The ox agreed and they jumped on his back. When the race started, the rat and the cat were very pleased that the ox had taken the lead. They were almost across at the other side when the rat pushed the cat into the water and jumped on the bank to finish first!</a:t>
            </a:r>
          </a:p>
          <a:p>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88640"/>
            <a:ext cx="6170417" cy="4293096"/>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30049" y="5733256"/>
            <a:ext cx="609600" cy="609600"/>
          </a:xfrm>
          <a:prstGeom prst="rect">
            <a:avLst/>
          </a:prstGeom>
        </p:spPr>
      </p:pic>
    </p:spTree>
    <p:extLst>
      <p:ext uri="{BB962C8B-B14F-4D97-AF65-F5344CB8AC3E}">
        <p14:creationId xmlns:p14="http://schemas.microsoft.com/office/powerpoint/2010/main" val="1585268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4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normAutofit/>
          </a:bodyPr>
          <a:lstStyle/>
          <a:p>
            <a:pPr lvl="0">
              <a:spcBef>
                <a:spcPts val="0"/>
              </a:spcBef>
              <a:defRPr/>
            </a:pPr>
            <a:r>
              <a:rPr lang="en-GB" sz="1800" dirty="0">
                <a:solidFill>
                  <a:srgbClr val="1C1C1C"/>
                </a:solidFill>
                <a:latin typeface="Twinkl"/>
                <a:ea typeface="+mn-ea"/>
                <a:cs typeface="+mn-cs"/>
              </a:rPr>
              <a:t>“</a:t>
            </a:r>
            <a:r>
              <a:rPr lang="en-GB" sz="1800" dirty="0">
                <a:solidFill>
                  <a:srgbClr val="1C1C1C"/>
                </a:solidFill>
                <a:latin typeface="Arial" panose="020B0604020202020204" pitchFamily="34" charset="0"/>
                <a:ea typeface="+mn-ea"/>
                <a:cs typeface="Arial" panose="020B0604020202020204" pitchFamily="34" charset="0"/>
              </a:rPr>
              <a:t>Well done!” said the Jade Emperor to the rat. “The first year of the Zodiac will be named after you.” The poor ox was tricked into second place and so the second year of the Zodiac was named after him.</a:t>
            </a:r>
            <a:r>
              <a:rPr lang="en-GB" sz="1800" dirty="0">
                <a:solidFill>
                  <a:srgbClr val="1C1C1C"/>
                </a:solidFill>
                <a:latin typeface="Twinkl"/>
                <a:ea typeface="+mn-ea"/>
                <a:cs typeface="+mn-cs"/>
              </a:rPr>
              <a:t/>
            </a:r>
            <a:br>
              <a:rPr lang="en-GB" sz="1800" dirty="0">
                <a:solidFill>
                  <a:srgbClr val="1C1C1C"/>
                </a:solidFill>
                <a:latin typeface="Twinkl"/>
                <a:ea typeface="+mn-ea"/>
                <a:cs typeface="+mn-cs"/>
              </a:rPr>
            </a:br>
            <a:endParaRPr lang="en-GB" dirty="0"/>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07704" y="1916832"/>
            <a:ext cx="5186858" cy="3963346"/>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12360" y="4725144"/>
            <a:ext cx="609600" cy="609600"/>
          </a:xfrm>
          <a:prstGeom prst="rect">
            <a:avLst/>
          </a:prstGeom>
        </p:spPr>
      </p:pic>
    </p:spTree>
    <p:extLst>
      <p:ext uri="{BB962C8B-B14F-4D97-AF65-F5344CB8AC3E}">
        <p14:creationId xmlns:p14="http://schemas.microsoft.com/office/powerpoint/2010/main" val="2254124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pPr lvl="0">
              <a:spcBef>
                <a:spcPts val="0"/>
              </a:spcBef>
              <a:defRPr/>
            </a:pPr>
            <a:r>
              <a:rPr lang="en-GB" sz="1800" dirty="0">
                <a:solidFill>
                  <a:srgbClr val="1C1C1C"/>
                </a:solidFill>
                <a:latin typeface="Arial" panose="020B0604020202020204" pitchFamily="34" charset="0"/>
                <a:ea typeface="+mn-ea"/>
                <a:cs typeface="Arial" panose="020B0604020202020204" pitchFamily="34" charset="0"/>
              </a:rPr>
              <a:t>The next to arrive was the rabbit, who hadn’t swum across but hopped across on some stepping stones and then onto a floating log which carried him to the river bank. “I shall call the fourth year after you,” the surprised Jade Emperor said.</a:t>
            </a:r>
            <a:r>
              <a:rPr lang="en-GB" sz="1800" dirty="0">
                <a:solidFill>
                  <a:srgbClr val="1C1C1C"/>
                </a:solidFill>
                <a:latin typeface="Twinkl"/>
                <a:ea typeface="+mn-ea"/>
                <a:cs typeface="+mn-cs"/>
              </a:rPr>
              <a:t/>
            </a:r>
            <a:br>
              <a:rPr lang="en-GB" sz="1800" dirty="0">
                <a:solidFill>
                  <a:srgbClr val="1C1C1C"/>
                </a:solidFill>
                <a:latin typeface="Twinkl"/>
                <a:ea typeface="+mn-ea"/>
                <a:cs typeface="+mn-cs"/>
              </a:rPr>
            </a:br>
            <a:endParaRPr lang="en-GB" dirty="0"/>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75656" y="1772816"/>
            <a:ext cx="5617179" cy="3771052"/>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8384" y="5229200"/>
            <a:ext cx="609600" cy="609600"/>
          </a:xfrm>
          <a:prstGeom prst="rect">
            <a:avLst/>
          </a:prstGeom>
        </p:spPr>
      </p:pic>
    </p:spTree>
    <p:extLst>
      <p:ext uri="{BB962C8B-B14F-4D97-AF65-F5344CB8AC3E}">
        <p14:creationId xmlns:p14="http://schemas.microsoft.com/office/powerpoint/2010/main" val="339538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6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602</Words>
  <Application>Microsoft Office PowerPoint</Application>
  <PresentationFormat>On-screen Show (4:3)</PresentationFormat>
  <Paragraphs>22</Paragraphs>
  <Slides>16</Slides>
  <Notes>0</Notes>
  <HiddenSlides>0</HiddenSlides>
  <MMClips>16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Learning intention: to talk about Chinese New Year </vt:lpstr>
      <vt:lpstr>Chinese New Year</vt:lpstr>
      <vt:lpstr>PowerPoint Presentation</vt:lpstr>
      <vt:lpstr>The Chinese calendar</vt:lpstr>
      <vt:lpstr>The Chinese New Year story.</vt:lpstr>
      <vt:lpstr>On the day of the race, all the animals lined up beside the river. The rat and the cat, who were good friends, were worried as they were not very good at swimming. They asked the ox if he would carry them across on his back. </vt:lpstr>
      <vt:lpstr>PowerPoint Presentation</vt:lpstr>
      <vt:lpstr>“Well done!” said the Jade Emperor to the rat. “The first year of the Zodiac will be named after you.” The poor ox was tricked into second place and so the second year of the Zodiac was named after him. </vt:lpstr>
      <vt:lpstr>The next to arrive was the rabbit, who hadn’t swum across but hopped across on some stepping stones and then onto a floating log which carried him to the river bank. “I shall call the fourth year after you,” the surprised Jade Emperor said. </vt:lpstr>
      <vt:lpstr>Taking fifth place was the dragon. “How come you didn’t win the race, when you could fly across?” the Emperor asked.  “I stopped to help some animals,” the dragon explained. </vt:lpstr>
      <vt:lpstr>PowerPoint Presentation</vt:lpstr>
      <vt:lpstr>Not long afterwards, a raft arrived carrying the goat, the monkey and the rooster. They explained how they had worked as a team to get across. The  Emperor was very pleased. He said the goat would be the eighth year, the monkey the ninth and the rooster the tenth. </vt:lpstr>
      <vt:lpstr>PowerPoint Presentation</vt:lpstr>
      <vt:lpstr>There was one place left in the Zodiac and the Emperor wondered who the last winner would be. All of a sudden, the pig turned up. “You took a long time. What happened?” the Emperor asked.  “I was hungry and stopped to eat, then I fell asleep,” said the pig. The twelfth year was given to the pig. </vt:lpstr>
      <vt:lpstr>PowerPoint Presentation</vt:lpstr>
      <vt:lpstr>From that day to this, the Chinese Zodiac has followed this cycle of years, named after the twelve animals.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understand what Chinese New Year is.</dc:title>
  <dc:creator>Cook, Sarah</dc:creator>
  <cp:lastModifiedBy>Cook, Sarah</cp:lastModifiedBy>
  <cp:revision>5</cp:revision>
  <dcterms:created xsi:type="dcterms:W3CDTF">2021-02-10T10:02:44Z</dcterms:created>
  <dcterms:modified xsi:type="dcterms:W3CDTF">2021-02-10T11:15:19Z</dcterms:modified>
</cp:coreProperties>
</file>