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8" r:id="rId4"/>
    <p:sldId id="259" r:id="rId5"/>
    <p:sldId id="257" r:id="rId6"/>
    <p:sldId id="267" r:id="rId7"/>
    <p:sldId id="258" r:id="rId8"/>
    <p:sldId id="260" r:id="rId9"/>
    <p:sldId id="261" r:id="rId10"/>
    <p:sldId id="262" r:id="rId11"/>
    <p:sldId id="263" r:id="rId12"/>
    <p:sldId id="264"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82"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FA2E-1516-4270-926F-081C1F581B02}"/>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4F26B23-92C8-47C0-A7C2-6C7867A420FF}"/>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t>
            </a:r>
          </a:p>
          <a:p>
            <a:r>
              <a:rPr lang="en-US" dirty="0"/>
              <a:t> Master subtitle style</a:t>
            </a:r>
            <a:endParaRPr lang="en-GB" dirty="0"/>
          </a:p>
        </p:txBody>
      </p:sp>
      <p:sp>
        <p:nvSpPr>
          <p:cNvPr id="4" name="Date Placeholder 3">
            <a:extLst>
              <a:ext uri="{FF2B5EF4-FFF2-40B4-BE49-F238E27FC236}">
                <a16:creationId xmlns:a16="http://schemas.microsoft.com/office/drawing/2014/main" id="{63DDFFE0-F377-4313-8A35-2856700F83FE}"/>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F6B39EC2-28A6-436F-83AF-BA595D6F2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128F3D-4B13-4B9A-A466-B267E4667EAC}"/>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2211260906"/>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23EF-4AC0-4BF7-855D-13D19B0C98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46860C-6572-4414-8C0A-9D153E45D5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E2583F-35B9-43BD-AC4C-3405021663A0}"/>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1EDB7BDC-5F9C-4050-960F-E7B5115CF5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14A440-76D3-4A98-84F4-212883834605}"/>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4018804208"/>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E90ED-6D88-4996-A04D-556E69FA70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A15CF6-8C76-4FB6-A3F1-201C07FCE9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82A1A2-B0E4-4BD2-9177-4D10C227BA1B}"/>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01C71D21-AE62-471B-9355-96EA8E0C26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1D9415-47C4-4ABC-B450-5F1EAEF29BD0}"/>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407638456"/>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1E58-5500-4D4D-896B-28349F74F82D}"/>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5004BF2-F548-4DCF-852C-4803D581CC5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52FB682-2D7E-4B81-945A-DBE9D1AF3714}"/>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F69465EC-06C6-434D-891B-C61ABB8F20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877F7C-FF94-4DEC-B2C4-18644EAE5703}"/>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4128237762"/>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95AC-B7AD-47E9-8710-9B03B100BE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7047FC-442D-44D2-96F0-A0E07FD89E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BBBC6-FA19-4ECF-8B1B-AAB41F51DC7A}"/>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6F7F617F-C772-4F7C-8B6A-FA35E39B55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D8FFBF-68FE-419F-9725-62E020FF8363}"/>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3561091672"/>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70CE-068A-4329-843A-145DA21BDD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629E87-5FB8-4ED3-B57A-65C9958191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F54E4E-EB44-454F-9EE4-B8A5F07143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8E07CD-BD25-4CD5-B5C4-F07D6BE73FF6}"/>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6" name="Footer Placeholder 5">
            <a:extLst>
              <a:ext uri="{FF2B5EF4-FFF2-40B4-BE49-F238E27FC236}">
                <a16:creationId xmlns:a16="http://schemas.microsoft.com/office/drawing/2014/main" id="{D1DB5F71-3B1F-47E7-B0B4-90E7401F24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167CC6-BC59-4FD0-BFF5-461DF56B2E42}"/>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3971129785"/>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2615-E040-4E7F-A85B-7004F974AB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2C9CC7-B03F-4D35-A720-2F528552C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E2F0D5-BFF2-43B8-9DA1-5799ECC702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6016D5A-C9F3-48B6-9294-7527292B0D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A4312B-5797-4421-B4B7-903CF2CCBE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A153CE-E81D-4B3F-B776-DC4930B77B27}"/>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8" name="Footer Placeholder 7">
            <a:extLst>
              <a:ext uri="{FF2B5EF4-FFF2-40B4-BE49-F238E27FC236}">
                <a16:creationId xmlns:a16="http://schemas.microsoft.com/office/drawing/2014/main" id="{AE5C732A-BE9C-4DD8-ACF9-5D2E84475E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B90E83-2CEE-4186-AB1A-59B1140E0FA1}"/>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1913554784"/>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66E8-0358-47F5-97A9-AD6A7765FD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C45114-70C0-4B31-9788-68F872FE0575}"/>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4" name="Footer Placeholder 3">
            <a:extLst>
              <a:ext uri="{FF2B5EF4-FFF2-40B4-BE49-F238E27FC236}">
                <a16:creationId xmlns:a16="http://schemas.microsoft.com/office/drawing/2014/main" id="{B862ABE8-CB7A-469D-84E6-19EB883996A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1D58E06-E77C-46D3-98A5-E6B7408FEA8C}"/>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1662547572"/>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74082-0413-4B40-BA7A-3DE7BF1E89C8}"/>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3" name="Footer Placeholder 2">
            <a:extLst>
              <a:ext uri="{FF2B5EF4-FFF2-40B4-BE49-F238E27FC236}">
                <a16:creationId xmlns:a16="http://schemas.microsoft.com/office/drawing/2014/main" id="{E303629A-0A86-4F44-8A22-EDA8E8E59E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42A96E-77F7-4678-88A2-789E3DA37C1E}"/>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1863165428"/>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D321C-EF74-4444-A9AE-D52BCD20C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CAE009-EE62-4860-9829-805CD74882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FFF52C-86BE-44A6-A662-C203077D7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BA4878-5FC7-4056-8350-2CC5632F07A4}"/>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6" name="Footer Placeholder 5">
            <a:extLst>
              <a:ext uri="{FF2B5EF4-FFF2-40B4-BE49-F238E27FC236}">
                <a16:creationId xmlns:a16="http://schemas.microsoft.com/office/drawing/2014/main" id="{EF57C8EF-B70D-45D3-97BF-E264EAB1E2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E05179-745A-4459-AFD4-5774A04ABE3B}"/>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78610117"/>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CBC2F-BDF5-4E6B-88D0-0C65EE23F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815829-D524-40E3-9E5E-0AEF6B612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35ADF7-5107-4BB7-9CF3-D716521E5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365F8-2FE6-4693-A5E0-6BA8A341A5C2}"/>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6" name="Footer Placeholder 5">
            <a:extLst>
              <a:ext uri="{FF2B5EF4-FFF2-40B4-BE49-F238E27FC236}">
                <a16:creationId xmlns:a16="http://schemas.microsoft.com/office/drawing/2014/main" id="{B40F5662-FEE0-439C-B132-D570AC3EAA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012359-6624-45DA-B3FF-05BF057B1F50}"/>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451681117"/>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42317-E705-49CE-8062-75992909D7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9B95F0-A18C-4C5F-BA0B-B3304EF893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30A535-E584-43F8-864A-78C1E1241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055A63BD-C889-4968-830B-A12977E75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F4AF564-BBDB-48F7-A06E-D3B40533BB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BEC5F-F236-44A5-A987-490393DC29EC}" type="slidenum">
              <a:rPr lang="en-GB" smtClean="0"/>
              <a:t>‹#›</a:t>
            </a:fld>
            <a:endParaRPr lang="en-GB"/>
          </a:p>
        </p:txBody>
      </p:sp>
    </p:spTree>
    <p:extLst>
      <p:ext uri="{BB962C8B-B14F-4D97-AF65-F5344CB8AC3E}">
        <p14:creationId xmlns:p14="http://schemas.microsoft.com/office/powerpoint/2010/main" val="3387648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9.m4a"/><Relationship Id="rId7" Type="http://schemas.microsoft.com/office/2007/relationships/hdphoto" Target="../media/hdphoto8.wdp"/><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19.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7.m4a"/><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9.m4a"/><Relationship Id="rId7" Type="http://schemas.microsoft.com/office/2007/relationships/hdphoto" Target="../media/hdphoto2.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audio" Target="../media/media15.m4a"/><Relationship Id="rId3" Type="http://schemas.microsoft.com/office/2007/relationships/media" Target="../media/media13.m4a"/><Relationship Id="rId7" Type="http://schemas.microsoft.com/office/2007/relationships/media" Target="../media/media15.m4a"/><Relationship Id="rId12"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11" Type="http://schemas.microsoft.com/office/2007/relationships/hdphoto" Target="../media/hdphoto5.wdp"/><Relationship Id="rId5" Type="http://schemas.microsoft.com/office/2007/relationships/media" Target="../media/media14.m4a"/><Relationship Id="rId10" Type="http://schemas.openxmlformats.org/officeDocument/2006/relationships/image" Target="../media/image8.png"/><Relationship Id="rId4" Type="http://schemas.openxmlformats.org/officeDocument/2006/relationships/audio" Target="../media/media13.m4a"/><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7.m4a"/><Relationship Id="rId7" Type="http://schemas.microsoft.com/office/2007/relationships/hdphoto" Target="../media/hdphoto6.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audio" Target="../media/media17.m4a"/><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4A12D-8E60-4D50-B18C-944436850EA5}"/>
              </a:ext>
            </a:extLst>
          </p:cNvPr>
          <p:cNvSpPr>
            <a:spLocks noGrp="1"/>
          </p:cNvSpPr>
          <p:nvPr>
            <p:ph type="ctrTitle"/>
          </p:nvPr>
        </p:nvSpPr>
        <p:spPr>
          <a:xfrm>
            <a:off x="7350314" y="142876"/>
            <a:ext cx="4574986" cy="2152650"/>
          </a:xfrm>
        </p:spPr>
        <p:txBody>
          <a:bodyPr anchor="b">
            <a:normAutofit/>
          </a:bodyPr>
          <a:lstStyle/>
          <a:p>
            <a:pPr algn="l"/>
            <a:r>
              <a:rPr lang="en-GB" sz="4200" dirty="0"/>
              <a:t>Fantastic Mr Fox</a:t>
            </a:r>
            <a:br>
              <a:rPr lang="en-GB" sz="4200" dirty="0"/>
            </a:br>
            <a:r>
              <a:rPr lang="en-GB" sz="4200" dirty="0"/>
              <a:t>Chapter four</a:t>
            </a:r>
            <a:br>
              <a:rPr lang="en-GB" sz="4200" dirty="0"/>
            </a:br>
            <a:r>
              <a:rPr lang="en-GB" sz="4200" dirty="0"/>
              <a:t>Terrible Shovels</a:t>
            </a:r>
          </a:p>
        </p:txBody>
      </p:sp>
      <p:sp>
        <p:nvSpPr>
          <p:cNvPr id="3" name="Subtitle 2">
            <a:extLst>
              <a:ext uri="{FF2B5EF4-FFF2-40B4-BE49-F238E27FC236}">
                <a16:creationId xmlns:a16="http://schemas.microsoft.com/office/drawing/2014/main" id="{D45ED249-B62F-43EF-A235-9E51477CCF3F}"/>
              </a:ext>
            </a:extLst>
          </p:cNvPr>
          <p:cNvSpPr>
            <a:spLocks noGrp="1"/>
          </p:cNvSpPr>
          <p:nvPr>
            <p:ph type="subTitle" idx="1"/>
          </p:nvPr>
        </p:nvSpPr>
        <p:spPr>
          <a:xfrm>
            <a:off x="7028496" y="2565647"/>
            <a:ext cx="4820604" cy="3939928"/>
          </a:xfrm>
        </p:spPr>
        <p:txBody>
          <a:bodyPr anchor="t">
            <a:normAutofit fontScale="92500"/>
          </a:bodyPr>
          <a:lstStyle/>
          <a:p>
            <a:pPr algn="l"/>
            <a:r>
              <a:rPr lang="en-GB" dirty="0"/>
              <a:t>What has happened so far?</a:t>
            </a:r>
          </a:p>
          <a:p>
            <a:pPr algn="l"/>
            <a:endParaRPr lang="en-GB" dirty="0"/>
          </a:p>
          <a:p>
            <a:pPr algn="l"/>
            <a:r>
              <a:rPr lang="en-GB" dirty="0"/>
              <a:t>What do you think will happen in chapter four?</a:t>
            </a:r>
          </a:p>
          <a:p>
            <a:pPr algn="l"/>
            <a:r>
              <a:rPr lang="en-GB" dirty="0"/>
              <a:t>Remember what the last sentences were from chapter three:</a:t>
            </a:r>
          </a:p>
          <a:p>
            <a:pPr algn="l"/>
            <a:r>
              <a:rPr lang="en-GB" dirty="0"/>
              <a:t>‘I reckon there’s a whole family of them down that hole,’ Bunce said.</a:t>
            </a:r>
          </a:p>
          <a:p>
            <a:pPr algn="l"/>
            <a:r>
              <a:rPr lang="en-GB" dirty="0"/>
              <a:t>‘Then we’ll have the lot,’ said Bean. ‘Get the shovels!’</a:t>
            </a:r>
          </a:p>
          <a:p>
            <a:pPr algn="l"/>
            <a:endParaRPr lang="en-GB" dirty="0"/>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D037E66B-C48D-4C04-ACA0-5A51D80AFB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8281"/>
          <a:stretch/>
        </p:blipFill>
        <p:spPr bwMode="auto">
          <a:xfrm>
            <a:off x="1" y="0"/>
            <a:ext cx="7028495" cy="6858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64F8358B-38A7-42DF-BA24-E1F082BCA3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2318" y="2941637"/>
            <a:ext cx="487363" cy="487363"/>
          </a:xfrm>
          <a:prstGeom prst="rect">
            <a:avLst/>
          </a:prstGeom>
        </p:spPr>
      </p:pic>
      <p:pic>
        <p:nvPicPr>
          <p:cNvPr id="6" name="Recorded Sound">
            <a:hlinkClick r:id="" action="ppaction://media"/>
            <a:extLst>
              <a:ext uri="{FF2B5EF4-FFF2-40B4-BE49-F238E27FC236}">
                <a16:creationId xmlns:a16="http://schemas.microsoft.com/office/drawing/2014/main" id="{4B541733-E9CA-45D6-935E-5D354E8A1BE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98027457"/>
      </p:ext>
    </p:extLst>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424" fill="hold"/>
                                        <p:tgtEl>
                                          <p:spTgt spid="6"/>
                                        </p:tgtEl>
                                      </p:cBhvr>
                                    </p:cmd>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65C2F-B88F-472A-BBC4-D23F6EAF532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3383B9A-C1D0-49C2-AE58-1E0872D95218}"/>
              </a:ext>
            </a:extLst>
          </p:cNvPr>
          <p:cNvSpPr>
            <a:spLocks noGrp="1"/>
          </p:cNvSpPr>
          <p:nvPr>
            <p:ph idx="1"/>
          </p:nvPr>
        </p:nvSpPr>
        <p:spPr>
          <a:xfrm>
            <a:off x="736600" y="812800"/>
            <a:ext cx="3257550" cy="5374640"/>
          </a:xfrm>
          <a:ln>
            <a:solidFill>
              <a:srgbClr val="00B0F0"/>
            </a:solidFill>
          </a:ln>
        </p:spPr>
        <p:txBody>
          <a:bodyPr>
            <a:normAutofit/>
          </a:bodyPr>
          <a:lstStyle/>
          <a:p>
            <a:r>
              <a:rPr lang="en-GB" dirty="0"/>
              <a:t>When Mrs Fox says that her husband is, ‘a fantastic fox,’  how does Mr Fox feel? </a:t>
            </a:r>
          </a:p>
          <a:p>
            <a:endParaRPr lang="en-GB" dirty="0"/>
          </a:p>
          <a:p>
            <a:r>
              <a:rPr lang="en-GB" dirty="0"/>
              <a:t>What words could we use to describe his feelings now?</a:t>
            </a:r>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555A3ED2-AFAC-467C-BBF4-D5897BB62AD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40000" contrast="-40000"/>
                    </a14:imgEffect>
                  </a14:imgLayer>
                </a14:imgProps>
              </a:ext>
            </a:extLst>
          </a:blip>
          <a:stretch>
            <a:fillRect/>
          </a:stretch>
        </p:blipFill>
        <p:spPr>
          <a:xfrm rot="16200000">
            <a:off x="6223853" y="-171971"/>
            <a:ext cx="3267288" cy="6992606"/>
          </a:xfrm>
          <a:prstGeom prst="rect">
            <a:avLst/>
          </a:prstGeom>
        </p:spPr>
      </p:pic>
      <p:pic>
        <p:nvPicPr>
          <p:cNvPr id="8" name="Recorded Sound">
            <a:hlinkClick r:id="" action="ppaction://media"/>
            <a:extLst>
              <a:ext uri="{FF2B5EF4-FFF2-40B4-BE49-F238E27FC236}">
                <a16:creationId xmlns:a16="http://schemas.microsoft.com/office/drawing/2014/main" id="{738A2264-691F-4077-BD1F-FBC7310A01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9" name="Recorded Sound">
            <a:hlinkClick r:id="" action="ppaction://media"/>
            <a:extLst>
              <a:ext uri="{FF2B5EF4-FFF2-40B4-BE49-F238E27FC236}">
                <a16:creationId xmlns:a16="http://schemas.microsoft.com/office/drawing/2014/main" id="{675FEA71-998D-4FF6-8698-CB57427A5AD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1510718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19"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920"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audio>
              <p:cMediaNode vol="80000">
                <p:cTn id="21" fill="hold" display="0">
                  <p:stCondLst>
                    <p:cond delay="indefinite"/>
                  </p:stCondLst>
                  <p:endCondLst>
                    <p:cond evt="onStopAudio" delay="0">
                      <p:tgtEl>
                        <p:sldTgt/>
                      </p:tgtEl>
                    </p:cond>
                  </p:endCondLst>
                </p:cTn>
                <p:tgtEl>
                  <p:spTgt spid="9"/>
                </p:tgtEl>
              </p:cMediaNode>
            </p:audio>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E813-2DBB-48D2-A40D-98EE7F8AF65D}"/>
              </a:ext>
            </a:extLst>
          </p:cNvPr>
          <p:cNvSpPr>
            <a:spLocks noGrp="1"/>
          </p:cNvSpPr>
          <p:nvPr>
            <p:ph type="title"/>
          </p:nvPr>
        </p:nvSpPr>
        <p:spPr/>
        <p:txBody>
          <a:bodyPr/>
          <a:lstStyle/>
          <a:p>
            <a:r>
              <a:rPr lang="en-GB" u="sng" dirty="0"/>
              <a:t>Emotion graph</a:t>
            </a:r>
          </a:p>
        </p:txBody>
      </p:sp>
      <p:sp>
        <p:nvSpPr>
          <p:cNvPr id="3" name="Content Placeholder 2">
            <a:extLst>
              <a:ext uri="{FF2B5EF4-FFF2-40B4-BE49-F238E27FC236}">
                <a16:creationId xmlns:a16="http://schemas.microsoft.com/office/drawing/2014/main" id="{FBCAE685-DDC3-4008-BF5B-7281394BD0D3}"/>
              </a:ext>
            </a:extLst>
          </p:cNvPr>
          <p:cNvSpPr>
            <a:spLocks noGrp="1"/>
          </p:cNvSpPr>
          <p:nvPr>
            <p:ph idx="1"/>
          </p:nvPr>
        </p:nvSpPr>
        <p:spPr>
          <a:xfrm>
            <a:off x="838200" y="1825624"/>
            <a:ext cx="10515600" cy="5032375"/>
          </a:xfrm>
        </p:spPr>
        <p:txBody>
          <a:bodyPr>
            <a:normAutofit fontScale="77500" lnSpcReduction="20000"/>
          </a:bodyPr>
          <a:lstStyle/>
          <a:p>
            <a:r>
              <a:rPr lang="en-GB" dirty="0"/>
              <a:t>An emotion graph shows how a characters emotions and feelings change through a story or part of a story.</a:t>
            </a:r>
          </a:p>
          <a:p>
            <a:endParaRPr lang="en-GB" dirty="0"/>
          </a:p>
          <a:p>
            <a:r>
              <a:rPr lang="en-GB" dirty="0"/>
              <a:t>They key events or actions that take place in this chapter are;</a:t>
            </a:r>
          </a:p>
          <a:p>
            <a:pPr marL="514350" indent="-514350">
              <a:buFont typeface="+mj-lt"/>
              <a:buAutoNum type="arabicPeriod"/>
            </a:pPr>
            <a:r>
              <a:rPr lang="en-GB" dirty="0"/>
              <a:t>Mr Fox has had his tail shot off.</a:t>
            </a:r>
          </a:p>
          <a:p>
            <a:pPr marL="514350" indent="-514350">
              <a:buFont typeface="+mj-lt"/>
              <a:buAutoNum type="arabicPeriod"/>
            </a:pPr>
            <a:r>
              <a:rPr lang="en-GB" dirty="0"/>
              <a:t>They hear the sound of shovels.</a:t>
            </a:r>
          </a:p>
          <a:p>
            <a:pPr marL="514350" indent="-514350">
              <a:buFont typeface="+mj-lt"/>
              <a:buAutoNum type="arabicPeriod"/>
            </a:pPr>
            <a:r>
              <a:rPr lang="en-GB" dirty="0"/>
              <a:t>Mrs Fox thinks her family is going to die, Mr Fox says, ‘Never!’</a:t>
            </a:r>
          </a:p>
          <a:p>
            <a:pPr marL="514350" indent="-514350">
              <a:buFont typeface="+mj-lt"/>
              <a:buAutoNum type="arabicPeriod"/>
            </a:pPr>
            <a:r>
              <a:rPr lang="en-GB" dirty="0"/>
              <a:t>The shovels breaking through the ceiling, has an effect on Mr Fox.</a:t>
            </a:r>
          </a:p>
          <a:p>
            <a:pPr marL="514350" indent="-514350">
              <a:buFont typeface="+mj-lt"/>
              <a:buAutoNum type="arabicPeriod"/>
            </a:pPr>
            <a:r>
              <a:rPr lang="en-GB" dirty="0"/>
              <a:t>Sounds of the shovels gets less and less as the foxes dig.</a:t>
            </a:r>
          </a:p>
          <a:p>
            <a:pPr marL="514350" indent="-514350">
              <a:buFont typeface="+mj-lt"/>
              <a:buAutoNum type="arabicPeriod"/>
            </a:pPr>
            <a:r>
              <a:rPr lang="en-GB" dirty="0"/>
              <a:t>Finally can no longer hear the shovels and Mrs Fox says Mr Fox is, ‘fantastic.’</a:t>
            </a:r>
          </a:p>
          <a:p>
            <a:endParaRPr lang="en-GB" dirty="0"/>
          </a:p>
          <a:p>
            <a:r>
              <a:rPr lang="en-GB" dirty="0"/>
              <a:t>You need to decide how Mr Fox felt at each of these key events and label the axis of you graph with these emotion words and then plot them on a graph. Look at the next slide to see an example.</a:t>
            </a:r>
          </a:p>
        </p:txBody>
      </p:sp>
      <p:pic>
        <p:nvPicPr>
          <p:cNvPr id="5" name="Recorded Sound">
            <a:hlinkClick r:id="" action="ppaction://media"/>
            <a:extLst>
              <a:ext uri="{FF2B5EF4-FFF2-40B4-BE49-F238E27FC236}">
                <a16:creationId xmlns:a16="http://schemas.microsoft.com/office/drawing/2014/main" id="{8E30F610-50B4-4563-8268-B918CFD007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7324225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6053-2072-4AC7-86B4-BB31742C5CE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BBBEBBE-4A4D-433C-9AF2-EDBAECB69160}"/>
              </a:ext>
            </a:extLst>
          </p:cNvPr>
          <p:cNvSpPr>
            <a:spLocks noGrp="1"/>
          </p:cNvSpPr>
          <p:nvPr>
            <p:ph idx="1"/>
          </p:nvPr>
        </p:nvSpPr>
        <p:spPr>
          <a:xfrm>
            <a:off x="6595914" y="1825625"/>
            <a:ext cx="4757885" cy="4351338"/>
          </a:xfrm>
          <a:ln>
            <a:solidFill>
              <a:srgbClr val="00B050"/>
            </a:solidFill>
          </a:ln>
        </p:spPr>
        <p:txBody>
          <a:bodyPr/>
          <a:lstStyle/>
          <a:p>
            <a:r>
              <a:rPr lang="en-GB" dirty="0"/>
              <a:t>Here is an example of an emotion graph. You can use the emotion words or draw smiley faces to show the emotions. You plot the emotions on the graph then join the dots in order, to show you understand how a characters feelings have changed.</a:t>
            </a:r>
          </a:p>
        </p:txBody>
      </p:sp>
      <p:pic>
        <p:nvPicPr>
          <p:cNvPr id="20" name="Picture 19">
            <a:extLst>
              <a:ext uri="{FF2B5EF4-FFF2-40B4-BE49-F238E27FC236}">
                <a16:creationId xmlns:a16="http://schemas.microsoft.com/office/drawing/2014/main" id="{15EA1E22-02EF-406D-A04F-21B225BC0E50}"/>
              </a:ext>
            </a:extLst>
          </p:cNvPr>
          <p:cNvPicPr>
            <a:picLocks noChangeAspect="1"/>
          </p:cNvPicPr>
          <p:nvPr/>
        </p:nvPicPr>
        <p:blipFill>
          <a:blip r:embed="rId4"/>
          <a:stretch>
            <a:fillRect/>
          </a:stretch>
        </p:blipFill>
        <p:spPr>
          <a:xfrm>
            <a:off x="194221" y="681037"/>
            <a:ext cx="6401693" cy="4229690"/>
          </a:xfrm>
          <a:prstGeom prst="rect">
            <a:avLst/>
          </a:prstGeom>
        </p:spPr>
      </p:pic>
      <p:cxnSp>
        <p:nvCxnSpPr>
          <p:cNvPr id="22" name="Straight Connector 21">
            <a:extLst>
              <a:ext uri="{FF2B5EF4-FFF2-40B4-BE49-F238E27FC236}">
                <a16:creationId xmlns:a16="http://schemas.microsoft.com/office/drawing/2014/main" id="{301862EB-D0A0-4AC7-909B-EBFED36A9E01}"/>
              </a:ext>
            </a:extLst>
          </p:cNvPr>
          <p:cNvCxnSpPr/>
          <p:nvPr/>
        </p:nvCxnSpPr>
        <p:spPr>
          <a:xfrm>
            <a:off x="1242874" y="1027906"/>
            <a:ext cx="763479" cy="662782"/>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5D2F916-46C1-429B-BB64-DDB265942C84}"/>
              </a:ext>
            </a:extLst>
          </p:cNvPr>
          <p:cNvCxnSpPr>
            <a:cxnSpLocks/>
          </p:cNvCxnSpPr>
          <p:nvPr/>
        </p:nvCxnSpPr>
        <p:spPr>
          <a:xfrm>
            <a:off x="2006353" y="1706166"/>
            <a:ext cx="736847" cy="877236"/>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12B3813-9FB6-4A42-885A-B7DA1068CA2F}"/>
              </a:ext>
            </a:extLst>
          </p:cNvPr>
          <p:cNvCxnSpPr>
            <a:cxnSpLocks/>
          </p:cNvCxnSpPr>
          <p:nvPr/>
        </p:nvCxnSpPr>
        <p:spPr>
          <a:xfrm>
            <a:off x="2743200" y="2583402"/>
            <a:ext cx="727969" cy="736847"/>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0F46CDF1-5E16-4045-AFD1-32D3431FBCBB}"/>
              </a:ext>
            </a:extLst>
          </p:cNvPr>
          <p:cNvCxnSpPr>
            <a:cxnSpLocks/>
          </p:cNvCxnSpPr>
          <p:nvPr/>
        </p:nvCxnSpPr>
        <p:spPr>
          <a:xfrm flipV="1">
            <a:off x="3471169" y="2583402"/>
            <a:ext cx="639192" cy="736847"/>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7C61518-C41F-475B-BBB3-B27D03553310}"/>
              </a:ext>
            </a:extLst>
          </p:cNvPr>
          <p:cNvCxnSpPr>
            <a:cxnSpLocks/>
          </p:cNvCxnSpPr>
          <p:nvPr/>
        </p:nvCxnSpPr>
        <p:spPr>
          <a:xfrm flipV="1">
            <a:off x="4110361" y="1890944"/>
            <a:ext cx="656674" cy="692458"/>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9411F3D-2578-4A63-BAA7-6C240474D9BC}"/>
              </a:ext>
            </a:extLst>
          </p:cNvPr>
          <p:cNvCxnSpPr>
            <a:cxnSpLocks/>
          </p:cNvCxnSpPr>
          <p:nvPr/>
        </p:nvCxnSpPr>
        <p:spPr>
          <a:xfrm>
            <a:off x="4767035" y="1905782"/>
            <a:ext cx="639192" cy="1414467"/>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5E7640D4-3997-46B8-BD4D-0ABD16D569BA}"/>
              </a:ext>
            </a:extLst>
          </p:cNvPr>
          <p:cNvCxnSpPr>
            <a:cxnSpLocks/>
          </p:cNvCxnSpPr>
          <p:nvPr/>
        </p:nvCxnSpPr>
        <p:spPr>
          <a:xfrm flipV="1">
            <a:off x="5423709" y="2648348"/>
            <a:ext cx="631949" cy="686739"/>
          </a:xfrm>
          <a:prstGeom prst="line">
            <a:avLst/>
          </a:prstGeom>
          <a:ln w="28575"/>
        </p:spPr>
        <p:style>
          <a:lnRef idx="1">
            <a:schemeClr val="dk1"/>
          </a:lnRef>
          <a:fillRef idx="0">
            <a:schemeClr val="dk1"/>
          </a:fillRef>
          <a:effectRef idx="0">
            <a:schemeClr val="dk1"/>
          </a:effectRef>
          <a:fontRef idx="minor">
            <a:schemeClr val="tx1"/>
          </a:fontRef>
        </p:style>
      </p:cxnSp>
      <p:pic>
        <p:nvPicPr>
          <p:cNvPr id="41" name="Recorded Sound">
            <a:hlinkClick r:id="" action="ppaction://media"/>
            <a:extLst>
              <a:ext uri="{FF2B5EF4-FFF2-40B4-BE49-F238E27FC236}">
                <a16:creationId xmlns:a16="http://schemas.microsoft.com/office/drawing/2014/main" id="{1CACCA54-AC4A-40E7-9F1F-0844A3F42F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6247225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9"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88A4D-942B-4A5C-820F-CBF59AA3AA15}"/>
              </a:ext>
            </a:extLst>
          </p:cNvPr>
          <p:cNvSpPr>
            <a:spLocks noGrp="1"/>
          </p:cNvSpPr>
          <p:nvPr>
            <p:ph type="title"/>
          </p:nvPr>
        </p:nvSpPr>
        <p:spPr/>
        <p:txBody>
          <a:bodyPr>
            <a:noAutofit/>
          </a:bodyPr>
          <a:lstStyle/>
          <a:p>
            <a:r>
              <a:rPr lang="en-GB" sz="2000" dirty="0"/>
              <a:t>Your graph could look like this. Start by drawing the axis as below, label each event along the bottom and emotion words up the side. Then just put the crosses to show Mr Fox’s emotions at each event and join the crosses in order.</a:t>
            </a:r>
          </a:p>
        </p:txBody>
      </p:sp>
      <p:sp>
        <p:nvSpPr>
          <p:cNvPr id="3" name="Content Placeholder 2">
            <a:extLst>
              <a:ext uri="{FF2B5EF4-FFF2-40B4-BE49-F238E27FC236}">
                <a16:creationId xmlns:a16="http://schemas.microsoft.com/office/drawing/2014/main" id="{9D380216-866C-4A21-9968-F49EFDDAEEA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3ED04FD-CA12-42CB-B339-B28E7D029EA4}"/>
              </a:ext>
            </a:extLst>
          </p:cNvPr>
          <p:cNvPicPr>
            <a:picLocks noChangeAspect="1"/>
          </p:cNvPicPr>
          <p:nvPr/>
        </p:nvPicPr>
        <p:blipFill>
          <a:blip r:embed="rId6"/>
          <a:stretch>
            <a:fillRect/>
          </a:stretch>
        </p:blipFill>
        <p:spPr>
          <a:xfrm>
            <a:off x="1431787" y="1566400"/>
            <a:ext cx="8644369" cy="5174447"/>
          </a:xfrm>
          <a:prstGeom prst="rect">
            <a:avLst/>
          </a:prstGeom>
        </p:spPr>
      </p:pic>
      <p:pic>
        <p:nvPicPr>
          <p:cNvPr id="6" name="Picture 5">
            <a:extLst>
              <a:ext uri="{FF2B5EF4-FFF2-40B4-BE49-F238E27FC236}">
                <a16:creationId xmlns:a16="http://schemas.microsoft.com/office/drawing/2014/main" id="{D0931B0D-8C1A-43AC-9CAF-04D5430CDBD2}"/>
              </a:ext>
            </a:extLst>
          </p:cNvPr>
          <p:cNvPicPr>
            <a:picLocks noChangeAspect="1"/>
          </p:cNvPicPr>
          <p:nvPr/>
        </p:nvPicPr>
        <p:blipFill rotWithShape="1">
          <a:blip r:embed="rId6"/>
          <a:srcRect l="14213" b="15907"/>
          <a:stretch/>
        </p:blipFill>
        <p:spPr>
          <a:xfrm>
            <a:off x="2660374" y="1566400"/>
            <a:ext cx="7415782" cy="4351338"/>
          </a:xfrm>
          <a:prstGeom prst="rect">
            <a:avLst/>
          </a:prstGeom>
        </p:spPr>
      </p:pic>
      <p:pic>
        <p:nvPicPr>
          <p:cNvPr id="7" name="Recorded Sound">
            <a:hlinkClick r:id="" action="ppaction://media"/>
            <a:extLst>
              <a:ext uri="{FF2B5EF4-FFF2-40B4-BE49-F238E27FC236}">
                <a16:creationId xmlns:a16="http://schemas.microsoft.com/office/drawing/2014/main" id="{A16C2D08-B4D6-4189-A2A0-CAAE24AD73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
        <p:nvSpPr>
          <p:cNvPr id="8" name="TextBox 7">
            <a:extLst>
              <a:ext uri="{FF2B5EF4-FFF2-40B4-BE49-F238E27FC236}">
                <a16:creationId xmlns:a16="http://schemas.microsoft.com/office/drawing/2014/main" id="{029FB64E-EA83-472C-B613-B3517E44B26E}"/>
              </a:ext>
            </a:extLst>
          </p:cNvPr>
          <p:cNvSpPr txBox="1"/>
          <p:nvPr/>
        </p:nvSpPr>
        <p:spPr>
          <a:xfrm>
            <a:off x="3139440" y="2307188"/>
            <a:ext cx="362600" cy="584775"/>
          </a:xfrm>
          <a:prstGeom prst="rect">
            <a:avLst/>
          </a:prstGeom>
          <a:noFill/>
        </p:spPr>
        <p:txBody>
          <a:bodyPr wrap="none" rtlCol="0">
            <a:spAutoFit/>
          </a:bodyPr>
          <a:lstStyle/>
          <a:p>
            <a:r>
              <a:rPr lang="en-GB" sz="3200" dirty="0"/>
              <a:t>x</a:t>
            </a:r>
          </a:p>
        </p:txBody>
      </p:sp>
      <p:pic>
        <p:nvPicPr>
          <p:cNvPr id="9" name="Recorded Sound">
            <a:hlinkClick r:id="" action="ppaction://media"/>
            <a:extLst>
              <a:ext uri="{FF2B5EF4-FFF2-40B4-BE49-F238E27FC236}">
                <a16:creationId xmlns:a16="http://schemas.microsoft.com/office/drawing/2014/main" id="{B21FC6B8-3493-4F69-BC38-6C206C75C83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8465221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66" fill="hold"/>
                                        <p:tgtEl>
                                          <p:spTgt spid="7"/>
                                        </p:tgtEl>
                                      </p:cBhvr>
                                    </p:cmd>
                                  </p:childTnLst>
                                </p:cTn>
                              </p:par>
                              <p:par>
                                <p:cTn id="7" presetID="10" presetClass="entr" presetSubtype="0" fill="hold" nodeType="withEffect">
                                  <p:stCondLst>
                                    <p:cond delay="7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2" presetClass="entr" presetSubtype="4" fill="hold" grpId="0" nodeType="withEffect">
                                  <p:stCondLst>
                                    <p:cond delay="1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9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743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Shape&#10;&#10;Description automatically generated">
            <a:extLst>
              <a:ext uri="{FF2B5EF4-FFF2-40B4-BE49-F238E27FC236}">
                <a16:creationId xmlns:a16="http://schemas.microsoft.com/office/drawing/2014/main" id="{6403C1D8-5757-46CA-A9D4-C62F8F43270A}"/>
              </a:ext>
            </a:extLst>
          </p:cNvPr>
          <p:cNvPicPr>
            <a:picLocks noChangeAspect="1"/>
          </p:cNvPicPr>
          <p:nvPr/>
        </p:nvPicPr>
        <p:blipFill>
          <a:blip r:embed="rId3"/>
          <a:stretch>
            <a:fillRect/>
          </a:stretch>
        </p:blipFill>
        <p:spPr>
          <a:xfrm>
            <a:off x="3236181" y="1450208"/>
            <a:ext cx="5462546" cy="4001315"/>
          </a:xfrm>
          <a:prstGeom prst="rect">
            <a:avLst/>
          </a:prstGeom>
        </p:spPr>
      </p:pic>
    </p:spTree>
    <p:extLst>
      <p:ext uri="{BB962C8B-B14F-4D97-AF65-F5344CB8AC3E}">
        <p14:creationId xmlns:p14="http://schemas.microsoft.com/office/powerpoint/2010/main" val="32353896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C635-9202-4C55-B3EA-2F7D7EDA3ECB}"/>
              </a:ext>
            </a:extLst>
          </p:cNvPr>
          <p:cNvSpPr>
            <a:spLocks noGrp="1"/>
          </p:cNvSpPr>
          <p:nvPr>
            <p:ph type="title"/>
          </p:nvPr>
        </p:nvSpPr>
        <p:spPr>
          <a:xfrm>
            <a:off x="838200" y="365125"/>
            <a:ext cx="10515600" cy="4863823"/>
          </a:xfrm>
        </p:spPr>
        <p:txBody>
          <a:bodyPr>
            <a:noAutofit/>
          </a:bodyPr>
          <a:lstStyle/>
          <a:p>
            <a:r>
              <a:rPr lang="en-GB" sz="3600" dirty="0"/>
              <a:t>Todays focus is to look at the emotions of Mr Fox. We will read each page and discuss how Mr Fox feels.</a:t>
            </a:r>
            <a:br>
              <a:rPr lang="en-GB" sz="3600" dirty="0"/>
            </a:br>
            <a:br>
              <a:rPr lang="en-GB" sz="3600" dirty="0"/>
            </a:br>
            <a:r>
              <a:rPr lang="en-GB" sz="3600" dirty="0"/>
              <a:t>We will see how his feelings and emotions change as we go through the chapter.</a:t>
            </a:r>
            <a:br>
              <a:rPr lang="en-GB" sz="3600" dirty="0"/>
            </a:br>
            <a:br>
              <a:rPr lang="en-GB" sz="3600" dirty="0"/>
            </a:br>
            <a:r>
              <a:rPr lang="en-GB" sz="3600" dirty="0"/>
              <a:t>We will make an emotion graph at the end to describe how his feelings and emotions change. We will talk more about this at the end </a:t>
            </a:r>
          </a:p>
        </p:txBody>
      </p:sp>
      <p:sp>
        <p:nvSpPr>
          <p:cNvPr id="3" name="Content Placeholder 2">
            <a:extLst>
              <a:ext uri="{FF2B5EF4-FFF2-40B4-BE49-F238E27FC236}">
                <a16:creationId xmlns:a16="http://schemas.microsoft.com/office/drawing/2014/main" id="{851C325B-9CD9-4EAC-BD9E-882C1537F119}"/>
              </a:ext>
            </a:extLst>
          </p:cNvPr>
          <p:cNvSpPr>
            <a:spLocks noGrp="1"/>
          </p:cNvSpPr>
          <p:nvPr>
            <p:ph idx="1"/>
          </p:nvPr>
        </p:nvSpPr>
        <p:spPr>
          <a:xfrm>
            <a:off x="838200" y="4350058"/>
            <a:ext cx="10515600" cy="1826904"/>
          </a:xfrm>
        </p:spPr>
        <p:txBody>
          <a:bodyPr>
            <a:normAutofit/>
          </a:bodyPr>
          <a:lstStyle/>
          <a:p>
            <a:endParaRPr lang="en-GB" dirty="0"/>
          </a:p>
        </p:txBody>
      </p:sp>
      <p:pic>
        <p:nvPicPr>
          <p:cNvPr id="6" name="Recorded Sound">
            <a:hlinkClick r:id="" action="ppaction://media"/>
            <a:extLst>
              <a:ext uri="{FF2B5EF4-FFF2-40B4-BE49-F238E27FC236}">
                <a16:creationId xmlns:a16="http://schemas.microsoft.com/office/drawing/2014/main" id="{CBD830BF-FE0E-4451-B2F8-FB0AEC313B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5609576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F0DE2-E859-4380-983C-12782471DCE0}"/>
              </a:ext>
            </a:extLst>
          </p:cNvPr>
          <p:cNvSpPr>
            <a:spLocks noGrp="1"/>
          </p:cNvSpPr>
          <p:nvPr>
            <p:ph idx="1"/>
          </p:nvPr>
        </p:nvSpPr>
        <p:spPr>
          <a:xfrm>
            <a:off x="838200" y="4279037"/>
            <a:ext cx="10515600" cy="1897926"/>
          </a:xfrm>
        </p:spPr>
        <p:txBody>
          <a:bodyPr/>
          <a:lstStyle/>
          <a:p>
            <a:r>
              <a:rPr lang="en-GB" dirty="0"/>
              <a:t>We will begin by reading the first page. I want you to think about how Mr Fox feels at the end of it?</a:t>
            </a:r>
          </a:p>
          <a:p>
            <a:r>
              <a:rPr lang="en-GB" dirty="0"/>
              <a:t>What word is used to describe how he feels?</a:t>
            </a:r>
          </a:p>
          <a:p>
            <a:r>
              <a:rPr lang="en-GB" dirty="0"/>
              <a:t>Why does he feel like this? </a:t>
            </a:r>
          </a:p>
          <a:p>
            <a:endParaRPr lang="en-GB" dirty="0"/>
          </a:p>
        </p:txBody>
      </p:sp>
      <p:sp>
        <p:nvSpPr>
          <p:cNvPr id="4" name="TextBox 3">
            <a:extLst>
              <a:ext uri="{FF2B5EF4-FFF2-40B4-BE49-F238E27FC236}">
                <a16:creationId xmlns:a16="http://schemas.microsoft.com/office/drawing/2014/main" id="{846A0ABD-CAB1-444B-9BB2-E56A3E6577D0}"/>
              </a:ext>
            </a:extLst>
          </p:cNvPr>
          <p:cNvSpPr txBox="1"/>
          <p:nvPr/>
        </p:nvSpPr>
        <p:spPr>
          <a:xfrm>
            <a:off x="982462" y="497150"/>
            <a:ext cx="10227075" cy="3539430"/>
          </a:xfrm>
          <a:prstGeom prst="rect">
            <a:avLst/>
          </a:prstGeom>
          <a:noFill/>
        </p:spPr>
        <p:txBody>
          <a:bodyPr wrap="square" rtlCol="0">
            <a:spAutoFit/>
          </a:bodyPr>
          <a:lstStyle/>
          <a:p>
            <a:r>
              <a:rPr lang="en-GB" sz="3200" b="1" u="sng" dirty="0"/>
              <a:t>Key vocabulary</a:t>
            </a:r>
          </a:p>
          <a:p>
            <a:r>
              <a:rPr lang="en-GB" sz="3200" dirty="0"/>
              <a:t>  glum		annoyed			upset		excited				brave				anxious			worried			determined		proud 		petrified		terrified			frightened		relieved					</a:t>
            </a:r>
          </a:p>
        </p:txBody>
      </p:sp>
      <p:pic>
        <p:nvPicPr>
          <p:cNvPr id="5" name="Recorded Sound">
            <a:hlinkClick r:id="" action="ppaction://media"/>
            <a:extLst>
              <a:ext uri="{FF2B5EF4-FFF2-40B4-BE49-F238E27FC236}">
                <a16:creationId xmlns:a16="http://schemas.microsoft.com/office/drawing/2014/main" id="{B34C238E-B51E-4B25-8CAE-974FCC7980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6" name="Recorded Sound">
            <a:hlinkClick r:id="" action="ppaction://media"/>
            <a:extLst>
              <a:ext uri="{FF2B5EF4-FFF2-40B4-BE49-F238E27FC236}">
                <a16:creationId xmlns:a16="http://schemas.microsoft.com/office/drawing/2014/main" id="{F228E8CE-634C-411F-A20D-CD5AD72E629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4429735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9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7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2041-E658-4A41-89B7-54650F13B67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41DA816-7EA6-466B-A430-A08F54576501}"/>
              </a:ext>
            </a:extLst>
          </p:cNvPr>
          <p:cNvSpPr>
            <a:spLocks noGrp="1"/>
          </p:cNvSpPr>
          <p:nvPr>
            <p:ph idx="1"/>
          </p:nvPr>
        </p:nvSpPr>
        <p:spPr>
          <a:xfrm>
            <a:off x="8037070" y="518160"/>
            <a:ext cx="3316729" cy="5658803"/>
          </a:xfrm>
          <a:ln>
            <a:solidFill>
              <a:srgbClr val="00B0F0"/>
            </a:solidFill>
          </a:ln>
        </p:spPr>
        <p:txBody>
          <a:bodyPr>
            <a:normAutofit lnSpcReduction="10000"/>
          </a:bodyPr>
          <a:lstStyle/>
          <a:p>
            <a:r>
              <a:rPr lang="en-GB" dirty="0"/>
              <a:t>What word has been used to describe how Mr Fox feels?</a:t>
            </a:r>
          </a:p>
          <a:p>
            <a:endParaRPr lang="en-GB" dirty="0"/>
          </a:p>
          <a:p>
            <a:r>
              <a:rPr lang="en-GB" dirty="0"/>
              <a:t>Glum</a:t>
            </a:r>
          </a:p>
          <a:p>
            <a:endParaRPr lang="en-GB" dirty="0"/>
          </a:p>
          <a:p>
            <a:r>
              <a:rPr lang="en-GB" dirty="0"/>
              <a:t>Do you know any other words that mean the same?</a:t>
            </a:r>
          </a:p>
          <a:p>
            <a:endParaRPr lang="en-GB" dirty="0"/>
          </a:p>
          <a:p>
            <a:r>
              <a:rPr lang="en-GB" dirty="0"/>
              <a:t>down     sad     unhappy  gloomy</a:t>
            </a:r>
          </a:p>
        </p:txBody>
      </p:sp>
      <p:pic>
        <p:nvPicPr>
          <p:cNvPr id="5" name="Picture 4">
            <a:extLst>
              <a:ext uri="{FF2B5EF4-FFF2-40B4-BE49-F238E27FC236}">
                <a16:creationId xmlns:a16="http://schemas.microsoft.com/office/drawing/2014/main" id="{E8D34E9E-1204-4080-90E0-55A90ECA6E3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40000" contrast="-40000"/>
                    </a14:imgEffect>
                  </a14:imgLayer>
                </a14:imgProps>
              </a:ext>
            </a:extLst>
          </a:blip>
          <a:stretch>
            <a:fillRect/>
          </a:stretch>
        </p:blipFill>
        <p:spPr>
          <a:xfrm>
            <a:off x="172209" y="0"/>
            <a:ext cx="7864862" cy="6524923"/>
          </a:xfrm>
          <a:prstGeom prst="rect">
            <a:avLst/>
          </a:prstGeom>
        </p:spPr>
      </p:pic>
      <p:pic>
        <p:nvPicPr>
          <p:cNvPr id="6" name="Recorded Sound">
            <a:hlinkClick r:id="" action="ppaction://media"/>
            <a:extLst>
              <a:ext uri="{FF2B5EF4-FFF2-40B4-BE49-F238E27FC236}">
                <a16:creationId xmlns:a16="http://schemas.microsoft.com/office/drawing/2014/main" id="{5F19EEBE-A24A-40C0-BDC7-E1AEB53996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7" name="Recorded Sound">
            <a:hlinkClick r:id="" action="ppaction://media"/>
            <a:extLst>
              <a:ext uri="{FF2B5EF4-FFF2-40B4-BE49-F238E27FC236}">
                <a16:creationId xmlns:a16="http://schemas.microsoft.com/office/drawing/2014/main" id="{7DD8F436-1FAB-462A-A461-6C0183958B4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2147777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28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671" fill="hold"/>
                                        <p:tgtEl>
                                          <p:spTgt spid="7"/>
                                        </p:tgtEl>
                                      </p:cBhvr>
                                    </p:cmd>
                                  </p:childTnLst>
                                </p:cTn>
                              </p:par>
                              <p:par>
                                <p:cTn id="11" presetID="10"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10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120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2000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8248-BC4A-41DD-BCAF-6FA5EB50829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34CCE4-290C-48A3-88E9-B5497F10FD97}"/>
              </a:ext>
            </a:extLst>
          </p:cNvPr>
          <p:cNvSpPr>
            <a:spLocks noGrp="1"/>
          </p:cNvSpPr>
          <p:nvPr>
            <p:ph idx="1"/>
          </p:nvPr>
        </p:nvSpPr>
        <p:spPr>
          <a:xfrm>
            <a:off x="838200" y="5167311"/>
            <a:ext cx="10515600" cy="1437675"/>
          </a:xfrm>
          <a:ln>
            <a:solidFill>
              <a:srgbClr val="00B0F0"/>
            </a:solidFill>
          </a:ln>
        </p:spPr>
        <p:txBody>
          <a:bodyPr>
            <a:normAutofit/>
          </a:bodyPr>
          <a:lstStyle/>
          <a:p>
            <a:r>
              <a:rPr lang="en-GB" dirty="0"/>
              <a:t>How does Mr Fox feel now? How did he feel at the start of this page? What about at the end?</a:t>
            </a:r>
          </a:p>
          <a:p>
            <a:r>
              <a:rPr lang="en-GB" dirty="0"/>
              <a:t>What word has been used to describe the noise of the shovels?</a:t>
            </a:r>
          </a:p>
          <a:p>
            <a:pPr marL="0" indent="0">
              <a:buNone/>
            </a:pPr>
            <a:endParaRPr lang="en-GB" dirty="0"/>
          </a:p>
          <a:p>
            <a:endParaRPr lang="en-GB" dirty="0"/>
          </a:p>
        </p:txBody>
      </p:sp>
      <p:pic>
        <p:nvPicPr>
          <p:cNvPr id="6" name="Picture 5">
            <a:extLst>
              <a:ext uri="{FF2B5EF4-FFF2-40B4-BE49-F238E27FC236}">
                <a16:creationId xmlns:a16="http://schemas.microsoft.com/office/drawing/2014/main" id="{538D3E7F-7AF8-4F27-9C52-027AC7E1A31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40000" contrast="-20000"/>
                    </a14:imgEffect>
                  </a14:imgLayer>
                </a14:imgProps>
              </a:ext>
            </a:extLst>
          </a:blip>
          <a:srcRect b="43264"/>
          <a:stretch/>
        </p:blipFill>
        <p:spPr>
          <a:xfrm>
            <a:off x="2377440" y="253014"/>
            <a:ext cx="7859501" cy="4507356"/>
          </a:xfrm>
          <a:prstGeom prst="rect">
            <a:avLst/>
          </a:prstGeom>
        </p:spPr>
      </p:pic>
      <p:pic>
        <p:nvPicPr>
          <p:cNvPr id="8" name="Recorded Sound">
            <a:hlinkClick r:id="" action="ppaction://media"/>
            <a:extLst>
              <a:ext uri="{FF2B5EF4-FFF2-40B4-BE49-F238E27FC236}">
                <a16:creationId xmlns:a16="http://schemas.microsoft.com/office/drawing/2014/main" id="{26174661-C471-48C8-86B3-BE16C25D99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10" name="Recorded Sound">
            <a:hlinkClick r:id="" action="ppaction://media"/>
            <a:extLst>
              <a:ext uri="{FF2B5EF4-FFF2-40B4-BE49-F238E27FC236}">
                <a16:creationId xmlns:a16="http://schemas.microsoft.com/office/drawing/2014/main" id="{FC24BD18-6108-4EA7-88AE-6EDBEFFAA4C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8191071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1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660" fill="hold"/>
                                        <p:tgtEl>
                                          <p:spTgt spid="10"/>
                                        </p:tgtEl>
                                      </p:cBhvr>
                                    </p:cmd>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31B4-4B44-47C4-A704-5F7A0D2B565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DCC95E6-08FA-4936-B40E-29B29A45BF92}"/>
              </a:ext>
            </a:extLst>
          </p:cNvPr>
          <p:cNvSpPr>
            <a:spLocks noGrp="1"/>
          </p:cNvSpPr>
          <p:nvPr>
            <p:ph idx="1"/>
          </p:nvPr>
        </p:nvSpPr>
        <p:spPr>
          <a:xfrm>
            <a:off x="838200" y="5110480"/>
            <a:ext cx="10515600" cy="1066482"/>
          </a:xfrm>
          <a:ln>
            <a:solidFill>
              <a:srgbClr val="00B0F0"/>
            </a:solidFill>
          </a:ln>
        </p:spPr>
        <p:txBody>
          <a:bodyPr/>
          <a:lstStyle/>
          <a:p>
            <a:r>
              <a:rPr lang="en-GB" dirty="0"/>
              <a:t>When Mr Fox says ‘,Never!’ How does he feel?</a:t>
            </a:r>
          </a:p>
          <a:p>
            <a:r>
              <a:rPr lang="en-GB" dirty="0"/>
              <a:t>Why? </a:t>
            </a:r>
          </a:p>
        </p:txBody>
      </p:sp>
      <p:pic>
        <p:nvPicPr>
          <p:cNvPr id="5" name="Picture 4">
            <a:extLst>
              <a:ext uri="{FF2B5EF4-FFF2-40B4-BE49-F238E27FC236}">
                <a16:creationId xmlns:a16="http://schemas.microsoft.com/office/drawing/2014/main" id="{93554CFB-6065-4302-A8FF-1DB42C500825}"/>
              </a:ext>
            </a:extLst>
          </p:cNvPr>
          <p:cNvPicPr>
            <a:picLocks noChangeAspect="1"/>
          </p:cNvPicPr>
          <p:nvPr/>
        </p:nvPicPr>
        <p:blipFill>
          <a:blip r:embed="rId4"/>
          <a:stretch>
            <a:fillRect/>
          </a:stretch>
        </p:blipFill>
        <p:spPr>
          <a:xfrm>
            <a:off x="2219934" y="519216"/>
            <a:ext cx="8432065" cy="4276303"/>
          </a:xfrm>
          <a:prstGeom prst="rect">
            <a:avLst/>
          </a:prstGeom>
        </p:spPr>
      </p:pic>
      <p:pic>
        <p:nvPicPr>
          <p:cNvPr id="6" name="Recorded Sound">
            <a:hlinkClick r:id="" action="ppaction://media"/>
            <a:extLst>
              <a:ext uri="{FF2B5EF4-FFF2-40B4-BE49-F238E27FC236}">
                <a16:creationId xmlns:a16="http://schemas.microsoft.com/office/drawing/2014/main" id="{638B71B8-7008-44A2-9F09-14FD72A2C3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279018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3" fill="hold"/>
                                        <p:tgtEl>
                                          <p:spTgt spid="6"/>
                                        </p:tgtEl>
                                      </p:cBhvr>
                                    </p:cmd>
                                  </p:childTnLst>
                                </p:cTn>
                              </p:par>
                              <p:par>
                                <p:cTn id="7" presetID="10" presetClass="entr" presetSubtype="0" fill="hold" grpId="0" nodeType="withEffect">
                                  <p:stCondLst>
                                    <p:cond delay="21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2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7520-2CB9-4BC3-9684-7D6D1030C0EA}"/>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6985B7B-4FBF-4741-9077-D703D417C4A2}"/>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Effect>
                      <a14:brightnessContrast bright="40000" contrast="-40000"/>
                    </a14:imgEffect>
                  </a14:imgLayer>
                </a14:imgProps>
              </a:ext>
            </a:extLst>
          </a:blip>
          <a:stretch>
            <a:fillRect/>
          </a:stretch>
        </p:blipFill>
        <p:spPr>
          <a:xfrm>
            <a:off x="3614387" y="481668"/>
            <a:ext cx="8944376" cy="5519189"/>
          </a:xfrm>
        </p:spPr>
      </p:pic>
      <p:pic>
        <p:nvPicPr>
          <p:cNvPr id="7" name="Picture 6">
            <a:extLst>
              <a:ext uri="{FF2B5EF4-FFF2-40B4-BE49-F238E27FC236}">
                <a16:creationId xmlns:a16="http://schemas.microsoft.com/office/drawing/2014/main" id="{7584E751-E4B3-45B0-A822-339BE841590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40000" contrast="-40000"/>
                    </a14:imgEffect>
                  </a14:imgLayer>
                </a14:imgProps>
              </a:ext>
            </a:extLst>
          </a:blip>
          <a:stretch>
            <a:fillRect/>
          </a:stretch>
        </p:blipFill>
        <p:spPr>
          <a:xfrm>
            <a:off x="199045" y="485936"/>
            <a:ext cx="4105848" cy="4305901"/>
          </a:xfrm>
          <a:prstGeom prst="rect">
            <a:avLst/>
          </a:prstGeom>
          <a:ln>
            <a:solidFill>
              <a:schemeClr val="accent1"/>
            </a:solidFill>
          </a:ln>
        </p:spPr>
      </p:pic>
      <p:pic>
        <p:nvPicPr>
          <p:cNvPr id="8" name="Recorded Sound">
            <a:hlinkClick r:id="" action="ppaction://media"/>
            <a:extLst>
              <a:ext uri="{FF2B5EF4-FFF2-40B4-BE49-F238E27FC236}">
                <a16:creationId xmlns:a16="http://schemas.microsoft.com/office/drawing/2014/main" id="{1AE9B3E8-E0D9-401D-9EB0-C504D69AF3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4133263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D954-CBC5-4E77-AA08-A950E103194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8A377F-2419-43B7-BAD0-D8405B000EDE}"/>
              </a:ext>
            </a:extLst>
          </p:cNvPr>
          <p:cNvSpPr>
            <a:spLocks noGrp="1"/>
          </p:cNvSpPr>
          <p:nvPr>
            <p:ph idx="1"/>
          </p:nvPr>
        </p:nvSpPr>
        <p:spPr>
          <a:xfrm>
            <a:off x="7648574" y="723900"/>
            <a:ext cx="3705225" cy="5453063"/>
          </a:xfrm>
          <a:ln>
            <a:solidFill>
              <a:srgbClr val="00B0F0"/>
            </a:solidFill>
          </a:ln>
        </p:spPr>
        <p:txBody>
          <a:bodyPr>
            <a:normAutofit fontScale="92500" lnSpcReduction="10000"/>
          </a:bodyPr>
          <a:lstStyle/>
          <a:p>
            <a:r>
              <a:rPr lang="en-GB" dirty="0"/>
              <a:t>At the top of the page it says this awful thing had an electric effect on Mr Fox. </a:t>
            </a:r>
          </a:p>
          <a:p>
            <a:endParaRPr lang="en-GB" dirty="0"/>
          </a:p>
          <a:p>
            <a:r>
              <a:rPr lang="en-GB" dirty="0"/>
              <a:t>What does that mean?</a:t>
            </a:r>
          </a:p>
          <a:p>
            <a:endParaRPr lang="en-GB" dirty="0"/>
          </a:p>
          <a:p>
            <a:r>
              <a:rPr lang="en-GB" dirty="0"/>
              <a:t>What does furiously mean in this section?</a:t>
            </a:r>
          </a:p>
          <a:p>
            <a:endParaRPr lang="en-GB" dirty="0"/>
          </a:p>
          <a:p>
            <a:r>
              <a:rPr lang="en-GB" dirty="0"/>
              <a:t>At the bottom of the page how does Mr Fox feel?</a:t>
            </a:r>
          </a:p>
        </p:txBody>
      </p:sp>
      <p:pic>
        <p:nvPicPr>
          <p:cNvPr id="5" name="Picture 4">
            <a:extLst>
              <a:ext uri="{FF2B5EF4-FFF2-40B4-BE49-F238E27FC236}">
                <a16:creationId xmlns:a16="http://schemas.microsoft.com/office/drawing/2014/main" id="{AAB5937A-B9E7-4F84-A557-F15645CFC251}"/>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0"/>
                    </a14:imgEffect>
                    <a14:imgEffect>
                      <a14:brightnessContrast bright="40000" contrast="-40000"/>
                    </a14:imgEffect>
                  </a14:imgLayer>
                </a14:imgProps>
              </a:ext>
            </a:extLst>
          </a:blip>
          <a:stretch>
            <a:fillRect/>
          </a:stretch>
        </p:blipFill>
        <p:spPr>
          <a:xfrm rot="16200000">
            <a:off x="872096" y="-72980"/>
            <a:ext cx="5893244" cy="6769449"/>
          </a:xfrm>
          <a:prstGeom prst="rect">
            <a:avLst/>
          </a:prstGeom>
        </p:spPr>
      </p:pic>
      <p:pic>
        <p:nvPicPr>
          <p:cNvPr id="7" name="Recorded Sound">
            <a:hlinkClick r:id="" action="ppaction://media"/>
            <a:extLst>
              <a:ext uri="{FF2B5EF4-FFF2-40B4-BE49-F238E27FC236}">
                <a16:creationId xmlns:a16="http://schemas.microsoft.com/office/drawing/2014/main" id="{34EE8C32-1971-405F-BC9B-CD40CDB496E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51525" y="3184525"/>
            <a:ext cx="487363" cy="487363"/>
          </a:xfrm>
          <a:prstGeom prst="rect">
            <a:avLst/>
          </a:prstGeom>
        </p:spPr>
      </p:pic>
      <p:pic>
        <p:nvPicPr>
          <p:cNvPr id="8" name="Recorded Sound">
            <a:hlinkClick r:id="" action="ppaction://media"/>
            <a:extLst>
              <a:ext uri="{FF2B5EF4-FFF2-40B4-BE49-F238E27FC236}">
                <a16:creationId xmlns:a16="http://schemas.microsoft.com/office/drawing/2014/main" id="{CF7C0550-8B10-48F4-A2FD-6C9DDC1E12B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51525" y="3184525"/>
            <a:ext cx="487363" cy="487363"/>
          </a:xfrm>
          <a:prstGeom prst="rect">
            <a:avLst/>
          </a:prstGeom>
        </p:spPr>
      </p:pic>
      <p:pic>
        <p:nvPicPr>
          <p:cNvPr id="9" name="Recorded Sound">
            <a:hlinkClick r:id="" action="ppaction://media"/>
            <a:extLst>
              <a:ext uri="{FF2B5EF4-FFF2-40B4-BE49-F238E27FC236}">
                <a16:creationId xmlns:a16="http://schemas.microsoft.com/office/drawing/2014/main" id="{A86F4128-2FF5-434B-B228-7A082B6EB9A9}"/>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851525" y="3184525"/>
            <a:ext cx="487363" cy="487363"/>
          </a:xfrm>
          <a:prstGeom prst="rect">
            <a:avLst/>
          </a:prstGeom>
        </p:spPr>
      </p:pic>
      <p:pic>
        <p:nvPicPr>
          <p:cNvPr id="10" name="Recorded Sound">
            <a:hlinkClick r:id="" action="ppaction://media"/>
            <a:extLst>
              <a:ext uri="{FF2B5EF4-FFF2-40B4-BE49-F238E27FC236}">
                <a16:creationId xmlns:a16="http://schemas.microsoft.com/office/drawing/2014/main" id="{5656885C-B5D6-4650-866C-A80FC3B9B456}"/>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0868814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5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04" fill="hold"/>
                                        <p:tgtEl>
                                          <p:spTgt spid="8"/>
                                        </p:tgtEl>
                                      </p:cBhvr>
                                    </p:cmd>
                                  </p:childTnLst>
                                </p:cTn>
                              </p:par>
                              <p:par>
                                <p:cTn id="11" presetID="10"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000" fill="hold"/>
                                        <p:tgtEl>
                                          <p:spTgt spid="9"/>
                                        </p:tgtEl>
                                      </p:cBhvr>
                                    </p:cmd>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952" fill="hold"/>
                                        <p:tgtEl>
                                          <p:spTgt spid="10"/>
                                        </p:tgtEl>
                                      </p:cBhvr>
                                    </p:cmd>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7"/>
                </p:tgtEl>
              </p:cMediaNode>
            </p:audio>
            <p:audio>
              <p:cMediaNode vol="80000">
                <p:cTn id="32" fill="hold" display="0">
                  <p:stCondLst>
                    <p:cond delay="indefinite"/>
                  </p:stCondLst>
                  <p:endCondLst>
                    <p:cond evt="onStopAudio" delay="0">
                      <p:tgtEl>
                        <p:sldTgt/>
                      </p:tgtEl>
                    </p:cond>
                  </p:endCondLst>
                </p:cTn>
                <p:tgtEl>
                  <p:spTgt spid="8"/>
                </p:tgtEl>
              </p:cMediaNode>
            </p:audio>
            <p:audio>
              <p:cMediaNode vol="80000">
                <p:cTn id="33" fill="hold" display="0">
                  <p:stCondLst>
                    <p:cond delay="indefinite"/>
                  </p:stCondLst>
                  <p:endCondLst>
                    <p:cond evt="onStopAudio" delay="0">
                      <p:tgtEl>
                        <p:sldTgt/>
                      </p:tgtEl>
                    </p:cond>
                  </p:endCondLst>
                </p:cTn>
                <p:tgtEl>
                  <p:spTgt spid="9"/>
                </p:tgtEl>
              </p:cMediaNode>
            </p:audio>
            <p:audio>
              <p:cMediaNode vol="80000">
                <p:cTn id="34"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4052-07CF-4D29-A3C7-EF10860DEC4B}"/>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732E800E-6207-4F9E-A599-A79FAB0FAF1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40000" contrast="-40000"/>
                    </a14:imgEffect>
                  </a14:imgLayer>
                </a14:imgProps>
              </a:ext>
            </a:extLst>
          </a:blip>
          <a:stretch>
            <a:fillRect/>
          </a:stretch>
        </p:blipFill>
        <p:spPr>
          <a:xfrm rot="16200000">
            <a:off x="5627899" y="307018"/>
            <a:ext cx="5144218" cy="6125430"/>
          </a:xfrm>
          <a:prstGeom prst="rect">
            <a:avLst/>
          </a:prstGeom>
        </p:spPr>
      </p:pic>
      <p:sp>
        <p:nvSpPr>
          <p:cNvPr id="3" name="Content Placeholder 2">
            <a:extLst>
              <a:ext uri="{FF2B5EF4-FFF2-40B4-BE49-F238E27FC236}">
                <a16:creationId xmlns:a16="http://schemas.microsoft.com/office/drawing/2014/main" id="{A080D1B5-10DD-412A-9ABB-4E610836E36E}"/>
              </a:ext>
            </a:extLst>
          </p:cNvPr>
          <p:cNvSpPr>
            <a:spLocks noGrp="1"/>
          </p:cNvSpPr>
          <p:nvPr>
            <p:ph idx="1"/>
          </p:nvPr>
        </p:nvSpPr>
        <p:spPr>
          <a:xfrm>
            <a:off x="329734" y="3076705"/>
            <a:ext cx="4450443" cy="2949275"/>
          </a:xfrm>
          <a:ln>
            <a:solidFill>
              <a:srgbClr val="00B0F0"/>
            </a:solidFill>
          </a:ln>
        </p:spPr>
        <p:txBody>
          <a:bodyPr>
            <a:normAutofit fontScale="92500" lnSpcReduction="10000"/>
          </a:bodyPr>
          <a:lstStyle/>
          <a:p>
            <a:r>
              <a:rPr lang="en-GB" dirty="0"/>
              <a:t>What words could describe how Mr Fox feels when he says, ‘Phew!’</a:t>
            </a:r>
          </a:p>
          <a:p>
            <a:endParaRPr lang="en-GB" dirty="0"/>
          </a:p>
          <a:p>
            <a:endParaRPr lang="en-GB" dirty="0"/>
          </a:p>
          <a:p>
            <a:r>
              <a:rPr lang="en-GB" dirty="0"/>
              <a:t>relieved 	thankful		happier</a:t>
            </a:r>
          </a:p>
        </p:txBody>
      </p:sp>
      <p:pic>
        <p:nvPicPr>
          <p:cNvPr id="6" name="Picture 5">
            <a:extLst>
              <a:ext uri="{FF2B5EF4-FFF2-40B4-BE49-F238E27FC236}">
                <a16:creationId xmlns:a16="http://schemas.microsoft.com/office/drawing/2014/main" id="{9F8DE282-17F4-49AE-9281-DB6CD7ED128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0"/>
                    </a14:imgEffect>
                    <a14:imgEffect>
                      <a14:brightnessContrast bright="40000" contrast="-40000"/>
                    </a14:imgEffect>
                  </a14:imgLayer>
                </a14:imgProps>
              </a:ext>
            </a:extLst>
          </a:blip>
          <a:stretch>
            <a:fillRect/>
          </a:stretch>
        </p:blipFill>
        <p:spPr>
          <a:xfrm rot="16200000">
            <a:off x="531617" y="-51409"/>
            <a:ext cx="2560354" cy="3142973"/>
          </a:xfrm>
          <a:prstGeom prst="rect">
            <a:avLst/>
          </a:prstGeom>
          <a:ln>
            <a:solidFill>
              <a:schemeClr val="accent1"/>
            </a:solidFill>
          </a:ln>
        </p:spPr>
      </p:pic>
      <p:pic>
        <p:nvPicPr>
          <p:cNvPr id="7" name="Recorded Sound">
            <a:hlinkClick r:id="" action="ppaction://media"/>
            <a:extLst>
              <a:ext uri="{FF2B5EF4-FFF2-40B4-BE49-F238E27FC236}">
                <a16:creationId xmlns:a16="http://schemas.microsoft.com/office/drawing/2014/main" id="{AA7F3481-1D65-4187-9E34-9597F1D21F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pic>
        <p:nvPicPr>
          <p:cNvPr id="8" name="Recorded Sound">
            <a:hlinkClick r:id="" action="ppaction://media"/>
            <a:extLst>
              <a:ext uri="{FF2B5EF4-FFF2-40B4-BE49-F238E27FC236}">
                <a16:creationId xmlns:a16="http://schemas.microsoft.com/office/drawing/2014/main" id="{344C7996-CB67-49D0-91DF-B19E1721799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851765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7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71" fill="hold"/>
                                        <p:tgtEl>
                                          <p:spTgt spid="8"/>
                                        </p:tgtEl>
                                      </p:cBhvr>
                                    </p:cmd>
                                  </p:childTnLst>
                                </p:cTn>
                              </p:par>
                              <p:par>
                                <p:cTn id="11" presetID="10"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10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8"/>
                </p:tgtEl>
              </p:cMediaNode>
            </p:audio>
          </p:childTnLst>
        </p:cTn>
      </p:par>
    </p:tnLst>
    <p:bldLst>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661</Words>
  <Application>Microsoft Office PowerPoint</Application>
  <PresentationFormat>Widescreen</PresentationFormat>
  <Paragraphs>55</Paragraphs>
  <Slides>14</Slides>
  <Notes>0</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Fantastic Mr Fox Chapter four Terrible Shovels</vt:lpstr>
      <vt:lpstr>Todays focus is to look at the emotions of Mr Fox. We will read each page and discuss how Mr Fox feels.  We will see how his feelings and emotions change as we go through the chapter.  We will make an emotion graph at the end to describe how his feelings and emotions change. We will talk more about this at the end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Emotion graph</vt:lpstr>
      <vt:lpstr>PowerPoint Presentation</vt:lpstr>
      <vt:lpstr>Your graph could look like this. Start by drawing the axis as below, label each event along the bottom and emotion words up the side. Then just put the crosses to show Mr Fox’s emotions at each event and join the crosses in order.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Fantastic Mr Fox Chapter four Terrible Shovels</dc:title>
  <dc:creator>Matilda Scott-Wilkinson</dc:creator>
  <cp:lastModifiedBy>Matilda Scott-Wilkinson</cp:lastModifiedBy>
  <cp:revision>2</cp:revision>
  <dcterms:created xsi:type="dcterms:W3CDTF">2021-01-25T13:12:19Z</dcterms:created>
  <dcterms:modified xsi:type="dcterms:W3CDTF">2021-01-25T14:33:04Z</dcterms:modified>
</cp:coreProperties>
</file>