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7" r:id="rId2"/>
    <p:sldId id="338" r:id="rId3"/>
    <p:sldId id="258" r:id="rId4"/>
    <p:sldId id="259" r:id="rId5"/>
    <p:sldId id="261" r:id="rId6"/>
    <p:sldId id="333" r:id="rId7"/>
    <p:sldId id="267" r:id="rId8"/>
    <p:sldId id="334" r:id="rId9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88E"/>
    <a:srgbClr val="FF66FF"/>
    <a:srgbClr val="FF0000"/>
    <a:srgbClr val="6600FF"/>
    <a:srgbClr val="FF505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7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666009-5421-4B99-AEA6-71A419F478E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79419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4B083D-9BC8-4300-B129-811FA09C32A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24549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4D69E5-F503-426C-A8EA-DFBA207483F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2589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E8DAD6-73A1-438D-8196-E409932582B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23970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577D61-1490-4648-AE57-DA16931FD07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5894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A665A12-8C8A-4B09-9A73-7B897E17207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258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AA3F44-1B50-47ED-8508-D20DBB85724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4526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E3D2B3-1934-42E8-B132-99E097E681F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5205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5931DD-27D8-4644-8687-BB1E35AD1C4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91060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CA9A86-DCC1-4269-9DA3-9089B839C12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6052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217007-6BF3-447C-BAA9-E2953AD106A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35922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3770F1-F8E7-4896-8C8C-11747111119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2383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1B29251-35F8-4720-ABFE-0F8BFC0DA53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609600" y="1905000"/>
            <a:ext cx="8001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400" u="sng" dirty="0">
                <a:cs typeface="Arial" panose="020B0604020202020204" pitchFamily="34" charset="0"/>
              </a:rPr>
              <a:t>Learning Intention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4400" u="sng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400" u="sng" dirty="0">
                <a:cs typeface="Arial" panose="020B0604020202020204" pitchFamily="34" charset="0"/>
              </a:rPr>
              <a:t>To multiply numbers by </a:t>
            </a:r>
            <a:r>
              <a:rPr lang="en-GB" altLang="en-US" sz="4400" u="sng" dirty="0" smtClean="0">
                <a:cs typeface="Arial" panose="020B0604020202020204" pitchFamily="34" charset="0"/>
              </a:rPr>
              <a:t>100</a:t>
            </a:r>
            <a:endParaRPr lang="en-GB" altLang="en-US" sz="4400" u="sng" dirty="0"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48400" y="1600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228600" y="534988"/>
            <a:ext cx="8001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dirty="0" smtClean="0">
                <a:cs typeface="Arial" panose="020B0604020202020204" pitchFamily="34" charset="0"/>
              </a:rPr>
              <a:t>Let’s recap from yesterday. To </a:t>
            </a:r>
            <a:r>
              <a:rPr lang="en-GB" altLang="en-US" dirty="0">
                <a:cs typeface="Arial" panose="020B0604020202020204" pitchFamily="34" charset="0"/>
              </a:rPr>
              <a:t>multiply numbers by </a:t>
            </a:r>
            <a:r>
              <a:rPr lang="en-GB" altLang="en-US" dirty="0" smtClean="0">
                <a:cs typeface="Arial" panose="020B0604020202020204" pitchFamily="34" charset="0"/>
              </a:rPr>
              <a:t>10 </a:t>
            </a:r>
            <a:endParaRPr lang="en-GB" altLang="en-US" dirty="0"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842152"/>
              </p:ext>
            </p:extLst>
          </p:nvPr>
        </p:nvGraphicFramePr>
        <p:xfrm>
          <a:off x="304800" y="3200400"/>
          <a:ext cx="4495800" cy="2987676"/>
        </p:xfrm>
        <a:graphic>
          <a:graphicData uri="http://schemas.openxmlformats.org/drawingml/2006/table">
            <a:tbl>
              <a:tblPr/>
              <a:tblGrid>
                <a:gridCol w="1123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73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</a:t>
                      </a:r>
                      <a:endParaRPr kumimoji="0" lang="en-GB" sz="4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endParaRPr kumimoji="0" lang="en-GB" sz="4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01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01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385" name="TextBox 3"/>
          <p:cNvSpPr txBox="1">
            <a:spLocks noChangeArrowheads="1"/>
          </p:cNvSpPr>
          <p:nvPr/>
        </p:nvSpPr>
        <p:spPr bwMode="auto">
          <a:xfrm>
            <a:off x="5943600" y="2133600"/>
            <a:ext cx="2895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cs typeface="Arial" panose="020B0604020202020204" pitchFamily="34" charset="0"/>
              </a:rPr>
              <a:t>We will use this place value grid to help us work out the answer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800600" y="2590800"/>
            <a:ext cx="1219200" cy="8382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48400" y="447109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55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582743"/>
              </p:ext>
            </p:extLst>
          </p:nvPr>
        </p:nvGraphicFramePr>
        <p:xfrm>
          <a:off x="1600200" y="2057400"/>
          <a:ext cx="6096000" cy="2989381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77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</a:t>
                      </a:r>
                      <a:endParaRPr kumimoji="0" lang="en-GB" sz="4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endParaRPr kumimoji="0" lang="en-GB" sz="4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7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7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408" name="AutoShape 31"/>
          <p:cNvSpPr>
            <a:spLocks noChangeArrowheads="1"/>
          </p:cNvSpPr>
          <p:nvPr/>
        </p:nvSpPr>
        <p:spPr bwMode="auto">
          <a:xfrm flipH="1">
            <a:off x="5562600" y="1447800"/>
            <a:ext cx="1371600" cy="762000"/>
          </a:xfrm>
          <a:custGeom>
            <a:avLst/>
            <a:gdLst>
              <a:gd name="T0" fmla="*/ 2147483646 w 21600"/>
              <a:gd name="T1" fmla="*/ 465328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cubicBezTo>
                  <a:pt x="5399" y="10894"/>
                  <a:pt x="5402" y="10989"/>
                  <a:pt x="5407" y="11083"/>
                </a:cubicBezTo>
                <a:lnTo>
                  <a:pt x="14" y="11367"/>
                </a:lnTo>
                <a:cubicBezTo>
                  <a:pt x="4" y="11178"/>
                  <a:pt x="0" y="10989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-1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66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409" name="Text Box 32"/>
          <p:cNvSpPr txBox="1">
            <a:spLocks noChangeArrowheads="1"/>
          </p:cNvSpPr>
          <p:nvPr/>
        </p:nvSpPr>
        <p:spPr bwMode="auto">
          <a:xfrm>
            <a:off x="5867400" y="914400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>
                <a:solidFill>
                  <a:srgbClr val="FF5050"/>
                </a:solidFill>
              </a:rPr>
              <a:t>x10</a:t>
            </a:r>
          </a:p>
        </p:txBody>
      </p:sp>
      <p:sp>
        <p:nvSpPr>
          <p:cNvPr id="16410" name="Text Box 33"/>
          <p:cNvSpPr txBox="1">
            <a:spLocks noChangeArrowheads="1"/>
          </p:cNvSpPr>
          <p:nvPr/>
        </p:nvSpPr>
        <p:spPr bwMode="auto">
          <a:xfrm>
            <a:off x="4479925" y="25511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411" name="Text Box 34"/>
          <p:cNvSpPr txBox="1">
            <a:spLocks noChangeArrowheads="1"/>
          </p:cNvSpPr>
          <p:nvPr/>
        </p:nvSpPr>
        <p:spPr bwMode="auto">
          <a:xfrm>
            <a:off x="228600" y="228600"/>
            <a:ext cx="8077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>
                <a:cs typeface="Arial" panose="020B0604020202020204" pitchFamily="34" charset="0"/>
              </a:rPr>
              <a:t>If we multiply any digit by 10 it will move one column to the left</a:t>
            </a:r>
          </a:p>
        </p:txBody>
      </p:sp>
      <p:sp>
        <p:nvSpPr>
          <p:cNvPr id="16412" name="Text Box 31"/>
          <p:cNvSpPr txBox="1">
            <a:spLocks noChangeArrowheads="1"/>
          </p:cNvSpPr>
          <p:nvPr/>
        </p:nvSpPr>
        <p:spPr bwMode="auto">
          <a:xfrm>
            <a:off x="6324600" y="41148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381000" y="4038600"/>
            <a:ext cx="8382000" cy="2049463"/>
            <a:chOff x="240" y="2544"/>
            <a:chExt cx="5280" cy="1291"/>
          </a:xfrm>
        </p:grpSpPr>
        <p:sp>
          <p:nvSpPr>
            <p:cNvPr id="16414" name="Text Box 35"/>
            <p:cNvSpPr txBox="1">
              <a:spLocks noChangeArrowheads="1"/>
            </p:cNvSpPr>
            <p:nvPr/>
          </p:nvSpPr>
          <p:spPr bwMode="auto">
            <a:xfrm>
              <a:off x="240" y="3312"/>
              <a:ext cx="5280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>
                  <a:solidFill>
                    <a:srgbClr val="FF5050"/>
                  </a:solidFill>
                  <a:cs typeface="Arial" panose="020B0604020202020204" pitchFamily="34" charset="0"/>
                </a:rPr>
                <a:t>We </a:t>
              </a:r>
              <a:r>
                <a:rPr lang="en-GB" altLang="en-US" sz="2400" u="sng">
                  <a:solidFill>
                    <a:srgbClr val="FF5050"/>
                  </a:solidFill>
                  <a:cs typeface="Arial" panose="020B0604020202020204" pitchFamily="34" charset="0"/>
                </a:rPr>
                <a:t>must</a:t>
              </a:r>
              <a:r>
                <a:rPr lang="en-GB" altLang="en-US" sz="2400">
                  <a:solidFill>
                    <a:srgbClr val="FF5050"/>
                  </a:solidFill>
                  <a:cs typeface="Arial" panose="020B0604020202020204" pitchFamily="34" charset="0"/>
                </a:rPr>
                <a:t> put a 0 in the empty units column to hold the place so 6 x 10 = 60</a:t>
              </a:r>
            </a:p>
          </p:txBody>
        </p:sp>
        <p:sp>
          <p:nvSpPr>
            <p:cNvPr id="16415" name="Text Box 36"/>
            <p:cNvSpPr txBox="1">
              <a:spLocks noChangeArrowheads="1"/>
            </p:cNvSpPr>
            <p:nvPr/>
          </p:nvSpPr>
          <p:spPr bwMode="auto">
            <a:xfrm>
              <a:off x="4176" y="2544"/>
              <a:ext cx="576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6000">
                  <a:solidFill>
                    <a:srgbClr val="FF5050"/>
                  </a:solidFill>
                  <a:latin typeface="Comic Sans MS" panose="030F0702030302020204" pitchFamily="66" charset="0"/>
                </a:rPr>
                <a:t>0</a:t>
              </a:r>
            </a:p>
          </p:txBody>
        </p:sp>
      </p:grp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65366" y="351212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03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6"/>
          <p:cNvSpPr txBox="1">
            <a:spLocks noChangeArrowheads="1"/>
          </p:cNvSpPr>
          <p:nvPr/>
        </p:nvSpPr>
        <p:spPr bwMode="auto">
          <a:xfrm>
            <a:off x="381000" y="531813"/>
            <a:ext cx="678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cs typeface="Arial" panose="020B0604020202020204" pitchFamily="34" charset="0"/>
              </a:rPr>
              <a:t>Let’s look at another number</a:t>
            </a:r>
          </a:p>
        </p:txBody>
      </p:sp>
      <p:sp>
        <p:nvSpPr>
          <p:cNvPr id="5154" name="Text Box 34"/>
          <p:cNvSpPr txBox="1">
            <a:spLocks noChangeArrowheads="1"/>
          </p:cNvSpPr>
          <p:nvPr/>
        </p:nvSpPr>
        <p:spPr bwMode="auto">
          <a:xfrm>
            <a:off x="2209800" y="5715000"/>
            <a:ext cx="4876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800">
                <a:solidFill>
                  <a:srgbClr val="FF5050"/>
                </a:solidFill>
                <a:latin typeface="Comic Sans MS" panose="030F0702030302020204" pitchFamily="66" charset="0"/>
              </a:rPr>
              <a:t>3 x 10 = 30</a:t>
            </a:r>
          </a:p>
        </p:txBody>
      </p:sp>
      <p:graphicFrame>
        <p:nvGraphicFramePr>
          <p:cNvPr id="6188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026796"/>
              </p:ext>
            </p:extLst>
          </p:nvPr>
        </p:nvGraphicFramePr>
        <p:xfrm>
          <a:off x="1676400" y="1828800"/>
          <a:ext cx="6096000" cy="30480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</a:t>
                      </a:r>
                      <a:endParaRPr kumimoji="0" lang="en-GB" sz="4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endParaRPr kumimoji="0" lang="en-GB" sz="4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5181600" y="914400"/>
            <a:ext cx="1752600" cy="3906838"/>
            <a:chOff x="3264" y="576"/>
            <a:chExt cx="1104" cy="2461"/>
          </a:xfrm>
        </p:grpSpPr>
        <p:sp>
          <p:nvSpPr>
            <p:cNvPr id="17439" name="AutoShape 31"/>
            <p:cNvSpPr>
              <a:spLocks noChangeArrowheads="1"/>
            </p:cNvSpPr>
            <p:nvPr/>
          </p:nvSpPr>
          <p:spPr bwMode="auto">
            <a:xfrm flipH="1">
              <a:off x="3504" y="864"/>
              <a:ext cx="864" cy="480"/>
            </a:xfrm>
            <a:custGeom>
              <a:avLst/>
              <a:gdLst>
                <a:gd name="T0" fmla="*/ 43 w 21600"/>
                <a:gd name="T1" fmla="*/ 0 h 21600"/>
                <a:gd name="T2" fmla="*/ 11 w 21600"/>
                <a:gd name="T3" fmla="*/ 4 h 21600"/>
                <a:gd name="T4" fmla="*/ 43 w 21600"/>
                <a:gd name="T5" fmla="*/ 2 h 21600"/>
                <a:gd name="T6" fmla="*/ 99 w 21600"/>
                <a:gd name="T7" fmla="*/ 4 h 21600"/>
                <a:gd name="T8" fmla="*/ 77 w 21600"/>
                <a:gd name="T9" fmla="*/ 6 h 21600"/>
                <a:gd name="T10" fmla="*/ 55 w 21600"/>
                <a:gd name="T11" fmla="*/ 4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5 w 21600"/>
                <a:gd name="T19" fmla="*/ 3150 h 21600"/>
                <a:gd name="T20" fmla="*/ 18425 w 21600"/>
                <a:gd name="T21" fmla="*/ 184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cubicBezTo>
                    <a:pt x="5399" y="10894"/>
                    <a:pt x="5402" y="10989"/>
                    <a:pt x="5407" y="11083"/>
                  </a:cubicBezTo>
                  <a:lnTo>
                    <a:pt x="14" y="11367"/>
                  </a:lnTo>
                  <a:cubicBezTo>
                    <a:pt x="4" y="11178"/>
                    <a:pt x="0" y="10989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-1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66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40" name="Text Box 32"/>
            <p:cNvSpPr txBox="1">
              <a:spLocks noChangeArrowheads="1"/>
            </p:cNvSpPr>
            <p:nvPr/>
          </p:nvSpPr>
          <p:spPr bwMode="auto">
            <a:xfrm>
              <a:off x="3696" y="576"/>
              <a:ext cx="57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>
                  <a:solidFill>
                    <a:srgbClr val="FF5050"/>
                  </a:solidFill>
                </a:rPr>
                <a:t>x10</a:t>
              </a:r>
            </a:p>
          </p:txBody>
        </p:sp>
        <p:sp>
          <p:nvSpPr>
            <p:cNvPr id="17441" name="Text Box 50"/>
            <p:cNvSpPr txBox="1">
              <a:spLocks noChangeArrowheads="1"/>
            </p:cNvSpPr>
            <p:nvPr/>
          </p:nvSpPr>
          <p:spPr bwMode="auto">
            <a:xfrm>
              <a:off x="3264" y="2403"/>
              <a:ext cx="409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6000">
                  <a:solidFill>
                    <a:srgbClr val="FF5050"/>
                  </a:solidFill>
                  <a:latin typeface="Comic Sans MS" panose="030F0702030302020204" pitchFamily="66" charset="0"/>
                </a:rPr>
                <a:t>3</a:t>
              </a:r>
            </a:p>
          </p:txBody>
        </p:sp>
      </p:grp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838200" y="3810000"/>
            <a:ext cx="7467600" cy="1973263"/>
            <a:chOff x="528" y="2400"/>
            <a:chExt cx="4704" cy="1243"/>
          </a:xfrm>
        </p:grpSpPr>
        <p:sp>
          <p:nvSpPr>
            <p:cNvPr id="17437" name="Text Box 66"/>
            <p:cNvSpPr txBox="1">
              <a:spLocks noChangeArrowheads="1"/>
            </p:cNvSpPr>
            <p:nvPr/>
          </p:nvSpPr>
          <p:spPr bwMode="auto">
            <a:xfrm>
              <a:off x="528" y="3120"/>
              <a:ext cx="4704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b="1">
                  <a:solidFill>
                    <a:srgbClr val="6600FF"/>
                  </a:solidFill>
                  <a:cs typeface="Arial" panose="020B0604020202020204" pitchFamily="34" charset="0"/>
                </a:rPr>
                <a:t>Then we must remember to put the zero in to the hold the digits in place!</a:t>
              </a:r>
            </a:p>
          </p:txBody>
        </p:sp>
        <p:sp>
          <p:nvSpPr>
            <p:cNvPr id="17438" name="Text Box 51"/>
            <p:cNvSpPr txBox="1">
              <a:spLocks noChangeArrowheads="1"/>
            </p:cNvSpPr>
            <p:nvPr/>
          </p:nvSpPr>
          <p:spPr bwMode="auto">
            <a:xfrm>
              <a:off x="4224" y="2400"/>
              <a:ext cx="576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6000">
                  <a:solidFill>
                    <a:srgbClr val="FF5050"/>
                  </a:solidFill>
                  <a:latin typeface="Comic Sans MS" panose="030F0702030302020204" pitchFamily="66" charset="0"/>
                </a:rPr>
                <a:t>0</a:t>
              </a:r>
            </a:p>
          </p:txBody>
        </p:sp>
      </p:grp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67600" y="577633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9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15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22" name="Group 30"/>
          <p:cNvGraphicFramePr>
            <a:graphicFrameLocks noGrp="1"/>
          </p:cNvGraphicFramePr>
          <p:nvPr/>
        </p:nvGraphicFramePr>
        <p:xfrm>
          <a:off x="1752600" y="2209800"/>
          <a:ext cx="6096000" cy="2989381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77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endParaRPr kumimoji="0" lang="en-GB" sz="4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7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7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456" name="Text Box 27"/>
          <p:cNvSpPr txBox="1">
            <a:spLocks noChangeArrowheads="1"/>
          </p:cNvSpPr>
          <p:nvPr/>
        </p:nvSpPr>
        <p:spPr bwMode="auto">
          <a:xfrm>
            <a:off x="381000" y="228362"/>
            <a:ext cx="80772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 smtClean="0">
                <a:cs typeface="Arial" panose="020B0604020202020204" pitchFamily="34" charset="0"/>
              </a:rPr>
              <a:t>Today we are going to learn to multiply by 100.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 smtClean="0">
                <a:cs typeface="Arial" panose="020B0604020202020204" pitchFamily="34" charset="0"/>
              </a:rPr>
              <a:t>If </a:t>
            </a:r>
            <a:r>
              <a:rPr lang="en-GB" altLang="en-US" sz="2800" dirty="0">
                <a:cs typeface="Arial" panose="020B0604020202020204" pitchFamily="34" charset="0"/>
              </a:rPr>
              <a:t>we multiply any digit by 100 it will move two columns to the left</a:t>
            </a:r>
          </a:p>
        </p:txBody>
      </p:sp>
      <p:grpSp>
        <p:nvGrpSpPr>
          <p:cNvPr id="18457" name="Group 29"/>
          <p:cNvGrpSpPr>
            <a:grpSpLocks/>
          </p:cNvGrpSpPr>
          <p:nvPr/>
        </p:nvGrpSpPr>
        <p:grpSpPr bwMode="auto">
          <a:xfrm>
            <a:off x="3810000" y="1333500"/>
            <a:ext cx="3581400" cy="1181100"/>
            <a:chOff x="2400" y="840"/>
            <a:chExt cx="2256" cy="744"/>
          </a:xfrm>
        </p:grpSpPr>
        <p:sp>
          <p:nvSpPr>
            <p:cNvPr id="18462" name="AutoShape 26"/>
            <p:cNvSpPr>
              <a:spLocks noChangeArrowheads="1"/>
            </p:cNvSpPr>
            <p:nvPr/>
          </p:nvSpPr>
          <p:spPr bwMode="auto">
            <a:xfrm flipH="1">
              <a:off x="2400" y="1104"/>
              <a:ext cx="2064" cy="480"/>
            </a:xfrm>
            <a:custGeom>
              <a:avLst/>
              <a:gdLst>
                <a:gd name="T0" fmla="*/ 1461 w 21600"/>
                <a:gd name="T1" fmla="*/ 0 h 21600"/>
                <a:gd name="T2" fmla="*/ 358 w 21600"/>
                <a:gd name="T3" fmla="*/ 4 h 21600"/>
                <a:gd name="T4" fmla="*/ 1445 w 21600"/>
                <a:gd name="T5" fmla="*/ 2 h 21600"/>
                <a:gd name="T6" fmla="*/ 3216 w 21600"/>
                <a:gd name="T7" fmla="*/ 4 h 21600"/>
                <a:gd name="T8" fmla="*/ 2501 w 21600"/>
                <a:gd name="T9" fmla="*/ 6 h 21600"/>
                <a:gd name="T10" fmla="*/ 1787 w 21600"/>
                <a:gd name="T11" fmla="*/ 4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0 w 21600"/>
                <a:gd name="T19" fmla="*/ 3150 h 21600"/>
                <a:gd name="T20" fmla="*/ 18440 w 21600"/>
                <a:gd name="T21" fmla="*/ 184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909" y="5399"/>
                    <a:pt x="5532" y="7675"/>
                    <a:pt x="5405" y="10563"/>
                  </a:cubicBezTo>
                  <a:lnTo>
                    <a:pt x="10" y="10326"/>
                  </a:lnTo>
                  <a:cubicBezTo>
                    <a:pt x="264" y="4551"/>
                    <a:pt x="5019" y="-1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66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463" name="Text Box 28"/>
            <p:cNvSpPr txBox="1">
              <a:spLocks noChangeArrowheads="1"/>
            </p:cNvSpPr>
            <p:nvPr/>
          </p:nvSpPr>
          <p:spPr bwMode="auto">
            <a:xfrm>
              <a:off x="3840" y="840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dirty="0">
                  <a:solidFill>
                    <a:srgbClr val="FF5050"/>
                  </a:solidFill>
                  <a:latin typeface="Comic Sans MS" panose="030F0702030302020204" pitchFamily="66" charset="0"/>
                </a:rPr>
                <a:t>X 100</a:t>
              </a:r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533400" y="4191000"/>
            <a:ext cx="8382000" cy="2049463"/>
            <a:chOff x="336" y="2640"/>
            <a:chExt cx="5280" cy="1291"/>
          </a:xfrm>
        </p:grpSpPr>
        <p:sp>
          <p:nvSpPr>
            <p:cNvPr id="18459" name="Text Box 28"/>
            <p:cNvSpPr txBox="1">
              <a:spLocks noChangeArrowheads="1"/>
            </p:cNvSpPr>
            <p:nvPr/>
          </p:nvSpPr>
          <p:spPr bwMode="auto">
            <a:xfrm>
              <a:off x="336" y="3408"/>
              <a:ext cx="5280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>
                  <a:solidFill>
                    <a:srgbClr val="FF5050"/>
                  </a:solidFill>
                  <a:cs typeface="Arial" panose="020B0604020202020204" pitchFamily="34" charset="0"/>
                </a:rPr>
                <a:t>We </a:t>
              </a:r>
              <a:r>
                <a:rPr lang="en-GB" altLang="en-US" sz="2400" u="sng">
                  <a:solidFill>
                    <a:srgbClr val="FF5050"/>
                  </a:solidFill>
                  <a:cs typeface="Arial" panose="020B0604020202020204" pitchFamily="34" charset="0"/>
                </a:rPr>
                <a:t>must</a:t>
              </a:r>
              <a:r>
                <a:rPr lang="en-GB" altLang="en-US" sz="2400">
                  <a:solidFill>
                    <a:srgbClr val="FF5050"/>
                  </a:solidFill>
                  <a:cs typeface="Arial" panose="020B0604020202020204" pitchFamily="34" charset="0"/>
                </a:rPr>
                <a:t> put a 0 in the empty columns to hold the place – 6 x 100 = 600</a:t>
              </a:r>
            </a:p>
          </p:txBody>
        </p:sp>
        <p:sp>
          <p:nvSpPr>
            <p:cNvPr id="18460" name="Text Box 31"/>
            <p:cNvSpPr txBox="1">
              <a:spLocks noChangeArrowheads="1"/>
            </p:cNvSpPr>
            <p:nvPr/>
          </p:nvSpPr>
          <p:spPr bwMode="auto">
            <a:xfrm>
              <a:off x="3264" y="2640"/>
              <a:ext cx="576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6000">
                  <a:solidFill>
                    <a:srgbClr val="FF5050"/>
                  </a:solidFill>
                  <a:latin typeface="Comic Sans MS" panose="030F0702030302020204" pitchFamily="66" charset="0"/>
                </a:rPr>
                <a:t>0</a:t>
              </a:r>
            </a:p>
          </p:txBody>
        </p:sp>
        <p:sp>
          <p:nvSpPr>
            <p:cNvPr id="18461" name="Text Box 32"/>
            <p:cNvSpPr txBox="1">
              <a:spLocks noChangeArrowheads="1"/>
            </p:cNvSpPr>
            <p:nvPr/>
          </p:nvSpPr>
          <p:spPr bwMode="auto">
            <a:xfrm>
              <a:off x="4320" y="2640"/>
              <a:ext cx="576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6000">
                  <a:solidFill>
                    <a:srgbClr val="FF5050"/>
                  </a:solidFill>
                  <a:latin typeface="Comic Sans MS" panose="030F0702030302020204" pitchFamily="66" charset="0"/>
                </a:rPr>
                <a:t>0</a:t>
              </a:r>
            </a:p>
          </p:txBody>
        </p:sp>
      </p:grp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53400" y="30099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8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22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584941"/>
              </p:ext>
            </p:extLst>
          </p:nvPr>
        </p:nvGraphicFramePr>
        <p:xfrm>
          <a:off x="1752600" y="2209800"/>
          <a:ext cx="6096000" cy="2989381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77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</a:t>
                      </a:r>
                      <a:endParaRPr kumimoji="0" lang="en-GB" sz="4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endParaRPr kumimoji="0" lang="en-GB" sz="4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7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7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480" name="Text Box 27"/>
          <p:cNvSpPr txBox="1">
            <a:spLocks noChangeArrowheads="1"/>
          </p:cNvSpPr>
          <p:nvPr/>
        </p:nvSpPr>
        <p:spPr bwMode="auto">
          <a:xfrm>
            <a:off x="685800" y="533400"/>
            <a:ext cx="807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>
                <a:cs typeface="Arial" panose="020B0604020202020204" pitchFamily="34" charset="0"/>
              </a:rPr>
              <a:t>Let’s try another number…</a:t>
            </a:r>
          </a:p>
        </p:txBody>
      </p:sp>
      <p:grpSp>
        <p:nvGrpSpPr>
          <p:cNvPr id="19481" name="Group 29"/>
          <p:cNvGrpSpPr>
            <a:grpSpLocks/>
          </p:cNvGrpSpPr>
          <p:nvPr/>
        </p:nvGrpSpPr>
        <p:grpSpPr bwMode="auto">
          <a:xfrm>
            <a:off x="3810000" y="1371600"/>
            <a:ext cx="3276600" cy="1143000"/>
            <a:chOff x="2400" y="864"/>
            <a:chExt cx="2064" cy="720"/>
          </a:xfrm>
        </p:grpSpPr>
        <p:sp>
          <p:nvSpPr>
            <p:cNvPr id="19486" name="AutoShape 26"/>
            <p:cNvSpPr>
              <a:spLocks noChangeArrowheads="1"/>
            </p:cNvSpPr>
            <p:nvPr/>
          </p:nvSpPr>
          <p:spPr bwMode="auto">
            <a:xfrm flipH="1">
              <a:off x="2400" y="1104"/>
              <a:ext cx="2064" cy="480"/>
            </a:xfrm>
            <a:custGeom>
              <a:avLst/>
              <a:gdLst>
                <a:gd name="T0" fmla="*/ 1461 w 21600"/>
                <a:gd name="T1" fmla="*/ 0 h 21600"/>
                <a:gd name="T2" fmla="*/ 358 w 21600"/>
                <a:gd name="T3" fmla="*/ 4 h 21600"/>
                <a:gd name="T4" fmla="*/ 1445 w 21600"/>
                <a:gd name="T5" fmla="*/ 2 h 21600"/>
                <a:gd name="T6" fmla="*/ 3216 w 21600"/>
                <a:gd name="T7" fmla="*/ 4 h 21600"/>
                <a:gd name="T8" fmla="*/ 2501 w 21600"/>
                <a:gd name="T9" fmla="*/ 6 h 21600"/>
                <a:gd name="T10" fmla="*/ 1787 w 21600"/>
                <a:gd name="T11" fmla="*/ 4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0 w 21600"/>
                <a:gd name="T19" fmla="*/ 3150 h 21600"/>
                <a:gd name="T20" fmla="*/ 18440 w 21600"/>
                <a:gd name="T21" fmla="*/ 184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909" y="5399"/>
                    <a:pt x="5532" y="7675"/>
                    <a:pt x="5405" y="10563"/>
                  </a:cubicBezTo>
                  <a:lnTo>
                    <a:pt x="10" y="10326"/>
                  </a:lnTo>
                  <a:cubicBezTo>
                    <a:pt x="264" y="4551"/>
                    <a:pt x="5019" y="-1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66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87" name="Text Box 28"/>
            <p:cNvSpPr txBox="1">
              <a:spLocks noChangeArrowheads="1"/>
            </p:cNvSpPr>
            <p:nvPr/>
          </p:nvSpPr>
          <p:spPr bwMode="auto">
            <a:xfrm>
              <a:off x="3216" y="864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>
                  <a:solidFill>
                    <a:srgbClr val="FF5050"/>
                  </a:solidFill>
                  <a:latin typeface="Comic Sans MS" panose="030F0702030302020204" pitchFamily="66" charset="0"/>
                </a:rPr>
                <a:t>X 100</a:t>
              </a:r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533400" y="4191000"/>
            <a:ext cx="8382000" cy="2049463"/>
            <a:chOff x="336" y="2640"/>
            <a:chExt cx="5280" cy="1291"/>
          </a:xfrm>
        </p:grpSpPr>
        <p:sp>
          <p:nvSpPr>
            <p:cNvPr id="19483" name="Text Box 28"/>
            <p:cNvSpPr txBox="1">
              <a:spLocks noChangeArrowheads="1"/>
            </p:cNvSpPr>
            <p:nvPr/>
          </p:nvSpPr>
          <p:spPr bwMode="auto">
            <a:xfrm>
              <a:off x="336" y="3408"/>
              <a:ext cx="5280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>
                  <a:solidFill>
                    <a:srgbClr val="FF5050"/>
                  </a:solidFill>
                  <a:latin typeface="Comic Sans MS" panose="030F0702030302020204" pitchFamily="66" charset="0"/>
                </a:rPr>
                <a:t>We </a:t>
              </a:r>
              <a:r>
                <a:rPr lang="en-GB" altLang="en-US" sz="2400" u="sng">
                  <a:solidFill>
                    <a:srgbClr val="FF5050"/>
                  </a:solidFill>
                  <a:latin typeface="Comic Sans MS" panose="030F0702030302020204" pitchFamily="66" charset="0"/>
                </a:rPr>
                <a:t>must</a:t>
              </a:r>
              <a:r>
                <a:rPr lang="en-GB" altLang="en-US" sz="2400">
                  <a:solidFill>
                    <a:srgbClr val="FF5050"/>
                  </a:solidFill>
                  <a:latin typeface="Comic Sans MS" panose="030F0702030302020204" pitchFamily="66" charset="0"/>
                </a:rPr>
                <a:t> put a 0 in the empty columns to hold the place – 9 x 100 = 900</a:t>
              </a:r>
            </a:p>
          </p:txBody>
        </p:sp>
        <p:sp>
          <p:nvSpPr>
            <p:cNvPr id="19484" name="Text Box 31"/>
            <p:cNvSpPr txBox="1">
              <a:spLocks noChangeArrowheads="1"/>
            </p:cNvSpPr>
            <p:nvPr/>
          </p:nvSpPr>
          <p:spPr bwMode="auto">
            <a:xfrm>
              <a:off x="3264" y="2640"/>
              <a:ext cx="576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6000">
                  <a:solidFill>
                    <a:srgbClr val="FF5050"/>
                  </a:solidFill>
                  <a:latin typeface="Comic Sans MS" panose="030F0702030302020204" pitchFamily="66" charset="0"/>
                </a:rPr>
                <a:t>0</a:t>
              </a:r>
            </a:p>
          </p:txBody>
        </p:sp>
        <p:sp>
          <p:nvSpPr>
            <p:cNvPr id="19485" name="Text Box 32"/>
            <p:cNvSpPr txBox="1">
              <a:spLocks noChangeArrowheads="1"/>
            </p:cNvSpPr>
            <p:nvPr/>
          </p:nvSpPr>
          <p:spPr bwMode="auto">
            <a:xfrm>
              <a:off x="4320" y="2640"/>
              <a:ext cx="576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6000">
                  <a:solidFill>
                    <a:srgbClr val="FF5050"/>
                  </a:solidFill>
                  <a:latin typeface="Comic Sans MS" panose="030F0702030302020204" pitchFamily="66" charset="0"/>
                </a:rPr>
                <a:t>0</a:t>
              </a:r>
            </a:p>
          </p:txBody>
        </p:sp>
      </p:grp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81109" y="231933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4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609600" y="3810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u="sng" dirty="0">
                <a:solidFill>
                  <a:srgbClr val="6600FF"/>
                </a:solidFill>
                <a:cs typeface="Arial" panose="020B0604020202020204" pitchFamily="34" charset="0"/>
              </a:rPr>
              <a:t>Let’s try these examples!</a:t>
            </a: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1676400" y="1828800"/>
            <a:ext cx="3886200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3600" dirty="0">
                <a:solidFill>
                  <a:srgbClr val="6600FF"/>
                </a:solidFill>
                <a:cs typeface="Arial" panose="020B0604020202020204" pitchFamily="34" charset="0"/>
              </a:rPr>
              <a:t>9 x 10 =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3600" dirty="0">
                <a:solidFill>
                  <a:srgbClr val="6600FF"/>
                </a:solidFill>
                <a:cs typeface="Arial" panose="020B0604020202020204" pitchFamily="34" charset="0"/>
              </a:rPr>
              <a:t>13 x 10 </a:t>
            </a:r>
            <a:r>
              <a:rPr lang="en-GB" altLang="en-US" sz="3600" dirty="0" smtClean="0">
                <a:solidFill>
                  <a:srgbClr val="6600FF"/>
                </a:solidFill>
                <a:cs typeface="Arial" panose="020B0604020202020204" pitchFamily="34" charset="0"/>
              </a:rPr>
              <a:t>=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3600" dirty="0" smtClean="0">
                <a:solidFill>
                  <a:srgbClr val="6600FF"/>
                </a:solidFill>
                <a:cs typeface="Arial" panose="020B0604020202020204" pitchFamily="34" charset="0"/>
              </a:rPr>
              <a:t>14 </a:t>
            </a:r>
            <a:r>
              <a:rPr lang="en-GB" altLang="en-US" sz="3600" dirty="0">
                <a:solidFill>
                  <a:srgbClr val="6600FF"/>
                </a:solidFill>
                <a:cs typeface="Arial" panose="020B0604020202020204" pitchFamily="34" charset="0"/>
              </a:rPr>
              <a:t>x 100 =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3600" dirty="0">
                <a:solidFill>
                  <a:srgbClr val="6600FF"/>
                </a:solidFill>
                <a:cs typeface="Arial" panose="020B0604020202020204" pitchFamily="34" charset="0"/>
              </a:rPr>
              <a:t>5 x 100 =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 dirty="0">
              <a:latin typeface="Comic Sans MS" panose="030F0702030302020204" pitchFamily="66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108575" y="1698625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3600">
                <a:solidFill>
                  <a:srgbClr val="6600FF"/>
                </a:solidFill>
                <a:cs typeface="Arial" panose="020B0604020202020204" pitchFamily="34" charset="0"/>
              </a:rPr>
              <a:t>90</a:t>
            </a:r>
          </a:p>
        </p:txBody>
      </p:sp>
      <p:sp>
        <p:nvSpPr>
          <p:cNvPr id="29704" name="Text Box 1032"/>
          <p:cNvSpPr txBox="1">
            <a:spLocks noChangeArrowheads="1"/>
          </p:cNvSpPr>
          <p:nvPr/>
        </p:nvSpPr>
        <p:spPr bwMode="auto">
          <a:xfrm>
            <a:off x="4889500" y="2403475"/>
            <a:ext cx="175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3600" dirty="0">
                <a:solidFill>
                  <a:srgbClr val="6600FF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3600" dirty="0">
                <a:solidFill>
                  <a:srgbClr val="6600FF"/>
                </a:solidFill>
                <a:cs typeface="Arial" panose="020B0604020202020204" pitchFamily="34" charset="0"/>
              </a:rPr>
              <a:t>1300</a:t>
            </a:r>
            <a:endParaRPr lang="en-GB" altLang="en-US" sz="1800" dirty="0">
              <a:cs typeface="Arial" panose="020B0604020202020204" pitchFamily="34" charset="0"/>
            </a:endParaRPr>
          </a:p>
        </p:txBody>
      </p:sp>
      <p:sp>
        <p:nvSpPr>
          <p:cNvPr id="29706" name="Text Box 1034"/>
          <p:cNvSpPr txBox="1">
            <a:spLocks noChangeArrowheads="1"/>
          </p:cNvSpPr>
          <p:nvPr/>
        </p:nvSpPr>
        <p:spPr bwMode="auto">
          <a:xfrm>
            <a:off x="4665374" y="3388881"/>
            <a:ext cx="228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3600" dirty="0">
                <a:solidFill>
                  <a:srgbClr val="6600FF"/>
                </a:solidFill>
                <a:latin typeface="Comic Sans MS" panose="030F0702030302020204" pitchFamily="66" charset="0"/>
              </a:rPr>
              <a:t>  </a:t>
            </a:r>
            <a:r>
              <a:rPr lang="en-GB" altLang="en-US" sz="3600" dirty="0">
                <a:solidFill>
                  <a:srgbClr val="6600FF"/>
                </a:solidFill>
                <a:cs typeface="Arial" panose="020B0604020202020204" pitchFamily="34" charset="0"/>
              </a:rPr>
              <a:t>1400</a:t>
            </a:r>
          </a:p>
        </p:txBody>
      </p:sp>
      <p:sp>
        <p:nvSpPr>
          <p:cNvPr id="29707" name="Text Box 1035"/>
          <p:cNvSpPr txBox="1">
            <a:spLocks noChangeArrowheads="1"/>
          </p:cNvSpPr>
          <p:nvPr/>
        </p:nvSpPr>
        <p:spPr bwMode="auto">
          <a:xfrm>
            <a:off x="4665374" y="4301693"/>
            <a:ext cx="25908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3600" dirty="0">
                <a:solidFill>
                  <a:srgbClr val="6600FF"/>
                </a:solidFill>
                <a:latin typeface="Comic Sans MS" panose="030F0702030302020204" pitchFamily="66" charset="0"/>
              </a:rPr>
              <a:t>   </a:t>
            </a:r>
            <a:r>
              <a:rPr lang="en-GB" altLang="en-US" sz="3600" dirty="0">
                <a:solidFill>
                  <a:srgbClr val="6600FF"/>
                </a:solidFill>
                <a:cs typeface="Arial" panose="020B0604020202020204" pitchFamily="34" charset="0"/>
              </a:rPr>
              <a:t>500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51374" y="3800261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1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222" grpId="0" autoUpdateAnimBg="0"/>
      <p:bldP spid="29704" grpId="0" autoUpdateAnimBg="0"/>
      <p:bldP spid="29706" grpId="0" autoUpdateAnimBg="0"/>
      <p:bldP spid="2970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495300" y="609600"/>
            <a:ext cx="8001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u="sng" dirty="0">
                <a:cs typeface="Arial" panose="020B0604020202020204" pitchFamily="34" charset="0"/>
              </a:rPr>
              <a:t>Remember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cs typeface="Arial" panose="020B0604020202020204" pitchFamily="34" charset="0"/>
              </a:rPr>
              <a:t>If you are x by 10 you move the digits ONE column to the left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cs typeface="Arial" panose="020B0604020202020204" pitchFamily="34" charset="0"/>
              </a:rPr>
              <a:t>If you are x by 100 you move the digits TWO columns to the left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cs typeface="Arial" panose="020B0604020202020204" pitchFamily="34" charset="0"/>
              </a:rPr>
              <a:t>Don’t forget to include the 0’s to hold the place value!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339759"/>
              </p:ext>
            </p:extLst>
          </p:nvPr>
        </p:nvGraphicFramePr>
        <p:xfrm>
          <a:off x="1447800" y="3505200"/>
          <a:ext cx="6096000" cy="2989381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77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</a:t>
                      </a:r>
                      <a:endParaRPr kumimoji="0" lang="en-GB" sz="4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endParaRPr kumimoji="0" lang="en-GB" sz="4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7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7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277</Words>
  <Application>Microsoft Office PowerPoint</Application>
  <PresentationFormat>On-screen Show (4:3)</PresentationFormat>
  <Paragraphs>73</Paragraphs>
  <Slides>8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Comic Sans MS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MJC</dc:creator>
  <cp:lastModifiedBy>Conroy, Bekki</cp:lastModifiedBy>
  <cp:revision>29</cp:revision>
  <dcterms:created xsi:type="dcterms:W3CDTF">2006-01-07T13:46:15Z</dcterms:created>
  <dcterms:modified xsi:type="dcterms:W3CDTF">2021-02-22T16:04:24Z</dcterms:modified>
</cp:coreProperties>
</file>