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5" r:id="rId2"/>
    <p:sldId id="266" r:id="rId3"/>
    <p:sldId id="267" r:id="rId4"/>
    <p:sldId id="270" r:id="rId5"/>
    <p:sldId id="271" r:id="rId6"/>
    <p:sldId id="268" r:id="rId7"/>
    <p:sldId id="272" r:id="rId8"/>
    <p:sldId id="274" r:id="rId9"/>
    <p:sldId id="273" r:id="rId1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C8F4"/>
    <a:srgbClr val="805799"/>
    <a:srgbClr val="28235B"/>
    <a:srgbClr val="D93627"/>
    <a:srgbClr val="F36639"/>
    <a:srgbClr val="FFEA39"/>
    <a:srgbClr val="679940"/>
    <a:srgbClr val="C0E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3773" autoAdjust="0"/>
  </p:normalViewPr>
  <p:slideViewPr>
    <p:cSldViewPr snapToGrid="0">
      <p:cViewPr varScale="1">
        <p:scale>
          <a:sx n="87" d="100"/>
          <a:sy n="87" d="100"/>
        </p:scale>
        <p:origin x="928"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8FA4F-DEA3-4F8A-9950-6353BF572D4A}" type="datetimeFigureOut">
              <a:rPr lang="en-GB" smtClean="0"/>
              <a:t>27/01/2021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2D5AB-4541-4AE9-96E8-D732873C51EA}" type="slidenum">
              <a:rPr lang="en-GB" smtClean="0"/>
              <a:t>‹#›</a:t>
            </a:fld>
            <a:endParaRPr lang="en-GB"/>
          </a:p>
        </p:txBody>
      </p:sp>
    </p:spTree>
    <p:extLst>
      <p:ext uri="{BB962C8B-B14F-4D97-AF65-F5344CB8AC3E}">
        <p14:creationId xmlns:p14="http://schemas.microsoft.com/office/powerpoint/2010/main" val="255869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80113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61058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452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15622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2899D-1EDC-48F5-B466-64C1635A35E8}" type="datetimeFigureOut">
              <a:rPr lang="en-GB" smtClean="0"/>
              <a:t>27/01/2021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71746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B2899D-1EDC-48F5-B466-64C1635A35E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18366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B2899D-1EDC-48F5-B466-64C1635A35E8}" type="datetimeFigureOut">
              <a:rPr lang="en-GB" smtClean="0"/>
              <a:t>27/01/2021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28118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B2899D-1EDC-48F5-B466-64C1635A35E8}" type="datetimeFigureOut">
              <a:rPr lang="en-GB" smtClean="0"/>
              <a:t>27/01/2021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63532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2899D-1EDC-48F5-B466-64C1635A35E8}" type="datetimeFigureOut">
              <a:rPr lang="en-GB" smtClean="0"/>
              <a:t>27/01/2021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219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07407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4226300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2899D-1EDC-48F5-B466-64C1635A35E8}" type="datetimeFigureOut">
              <a:rPr lang="en-GB" smtClean="0"/>
              <a:t>27/01/2021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1ED77-E64C-4393-BB24-5EDA95E8A209}" type="slidenum">
              <a:rPr lang="en-GB" smtClean="0"/>
              <a:t>‹#›</a:t>
            </a:fld>
            <a:endParaRPr lang="en-GB"/>
          </a:p>
        </p:txBody>
      </p:sp>
    </p:spTree>
    <p:extLst>
      <p:ext uri="{BB962C8B-B14F-4D97-AF65-F5344CB8AC3E}">
        <p14:creationId xmlns:p14="http://schemas.microsoft.com/office/powerpoint/2010/main" val="277637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0.tif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3170099"/>
          </a:xfrm>
          <a:prstGeom prst="rect">
            <a:avLst/>
          </a:prstGeom>
          <a:noFill/>
        </p:spPr>
        <p:txBody>
          <a:bodyPr wrap="square" rtlCol="0">
            <a:spAutoFit/>
          </a:bodyPr>
          <a:lstStyle/>
          <a:p>
            <a:pPr algn="ctr"/>
            <a:r>
              <a:rPr lang="en-GB" sz="4000" dirty="0">
                <a:latin typeface="Arial" panose="020B0604020202020204" pitchFamily="34" charset="0"/>
                <a:cs typeface="Arial" panose="020B0604020202020204" pitchFamily="34" charset="0"/>
              </a:rPr>
              <a:t>Today we are going to focus on comparing the houses of </a:t>
            </a:r>
            <a:r>
              <a:rPr lang="en-GB" sz="4000" b="1" dirty="0">
                <a:latin typeface="Arial" panose="020B0604020202020204" pitchFamily="34" charset="0"/>
                <a:cs typeface="Arial" panose="020B0604020202020204" pitchFamily="34" charset="0"/>
              </a:rPr>
              <a:t>rich</a:t>
            </a:r>
            <a:r>
              <a:rPr lang="en-GB" sz="4000" dirty="0">
                <a:latin typeface="Arial" panose="020B0604020202020204" pitchFamily="34" charset="0"/>
                <a:cs typeface="Arial" panose="020B0604020202020204" pitchFamily="34" charset="0"/>
              </a:rPr>
              <a:t> people and the houses of </a:t>
            </a:r>
            <a:r>
              <a:rPr lang="en-GB" sz="4000" b="1" dirty="0">
                <a:latin typeface="Arial" panose="020B0604020202020204" pitchFamily="34" charset="0"/>
                <a:cs typeface="Arial" panose="020B0604020202020204" pitchFamily="34" charset="0"/>
              </a:rPr>
              <a:t>poor</a:t>
            </a:r>
            <a:r>
              <a:rPr lang="en-GB" sz="4000" dirty="0">
                <a:latin typeface="Arial" panose="020B0604020202020204" pitchFamily="34" charset="0"/>
                <a:cs typeface="Arial" panose="020B0604020202020204" pitchFamily="34" charset="0"/>
              </a:rPr>
              <a:t> people from </a:t>
            </a:r>
            <a:r>
              <a:rPr lang="en-GB" sz="4000" b="1" dirty="0">
                <a:latin typeface="Arial" panose="020B0604020202020204" pitchFamily="34" charset="0"/>
                <a:cs typeface="Arial" panose="020B0604020202020204" pitchFamily="34" charset="0"/>
              </a:rPr>
              <a:t>Victorian</a:t>
            </a:r>
            <a:r>
              <a:rPr lang="en-GB" sz="4000" dirty="0">
                <a:latin typeface="Arial" panose="020B0604020202020204" pitchFamily="34" charset="0"/>
                <a:cs typeface="Arial" panose="020B0604020202020204" pitchFamily="34" charset="0"/>
              </a:rPr>
              <a:t> society (people from Victorian times when Queen Victoria was the queen).</a:t>
            </a:r>
          </a:p>
        </p:txBody>
      </p:sp>
      <p:cxnSp>
        <p:nvCxnSpPr>
          <p:cNvPr id="3" name="Straight Connector 2">
            <a:extLst>
              <a:ext uri="{FF2B5EF4-FFF2-40B4-BE49-F238E27FC236}">
                <a16:creationId xmlns:a16="http://schemas.microsoft.com/office/drawing/2014/main" id="{575982DE-4C50-CC4B-95CF-2E951F685789}"/>
              </a:ext>
            </a:extLst>
          </p:cNvPr>
          <p:cNvCxnSpPr>
            <a:cxnSpLocks/>
          </p:cNvCxnSpPr>
          <p:nvPr/>
        </p:nvCxnSpPr>
        <p:spPr>
          <a:xfrm>
            <a:off x="280219" y="5869861"/>
            <a:ext cx="9188246" cy="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470190-5AFD-DE45-807B-5966212CE33D}"/>
              </a:ext>
            </a:extLst>
          </p:cNvPr>
          <p:cNvCxnSpPr>
            <a:cxnSpLocks/>
          </p:cNvCxnSpPr>
          <p:nvPr/>
        </p:nvCxnSpPr>
        <p:spPr>
          <a:xfrm flipV="1">
            <a:off x="1435510" y="5555228"/>
            <a:ext cx="0" cy="3146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789989-BB26-724A-9F93-C33E1443C5AD}"/>
              </a:ext>
            </a:extLst>
          </p:cNvPr>
          <p:cNvCxnSpPr>
            <a:cxnSpLocks/>
          </p:cNvCxnSpPr>
          <p:nvPr/>
        </p:nvCxnSpPr>
        <p:spPr>
          <a:xfrm flipV="1">
            <a:off x="4139381" y="5555228"/>
            <a:ext cx="0" cy="3146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4D6160-4E43-6946-B5F9-23FFCA199013}"/>
              </a:ext>
            </a:extLst>
          </p:cNvPr>
          <p:cNvCxnSpPr>
            <a:cxnSpLocks/>
          </p:cNvCxnSpPr>
          <p:nvPr/>
        </p:nvCxnSpPr>
        <p:spPr>
          <a:xfrm flipV="1">
            <a:off x="9124336" y="5555228"/>
            <a:ext cx="0" cy="3146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84B8C8-97F2-7043-A7CC-44A1F000F866}"/>
              </a:ext>
            </a:extLst>
          </p:cNvPr>
          <p:cNvSpPr txBox="1"/>
          <p:nvPr/>
        </p:nvSpPr>
        <p:spPr>
          <a:xfrm>
            <a:off x="130278" y="4911251"/>
            <a:ext cx="2610464" cy="707886"/>
          </a:xfrm>
          <a:prstGeom prst="rect">
            <a:avLst/>
          </a:prstGeom>
          <a:noFill/>
        </p:spPr>
        <p:txBody>
          <a:bodyPr wrap="square" rtlCol="0">
            <a:spAutoFit/>
          </a:bodyPr>
          <a:lstStyle/>
          <a:p>
            <a:pPr algn="ctr"/>
            <a:r>
              <a:rPr lang="en-GB" sz="4000" dirty="0">
                <a:latin typeface="Arial" panose="020B0604020202020204" pitchFamily="34" charset="0"/>
                <a:cs typeface="Arial" panose="020B0604020202020204" pitchFamily="34" charset="0"/>
              </a:rPr>
              <a:t>1837</a:t>
            </a:r>
          </a:p>
        </p:txBody>
      </p:sp>
      <p:sp>
        <p:nvSpPr>
          <p:cNvPr id="15" name="TextBox 14">
            <a:extLst>
              <a:ext uri="{FF2B5EF4-FFF2-40B4-BE49-F238E27FC236}">
                <a16:creationId xmlns:a16="http://schemas.microsoft.com/office/drawing/2014/main" id="{92E9FA24-374C-4C4B-B39E-2ED60F88A822}"/>
              </a:ext>
            </a:extLst>
          </p:cNvPr>
          <p:cNvSpPr txBox="1"/>
          <p:nvPr/>
        </p:nvSpPr>
        <p:spPr>
          <a:xfrm>
            <a:off x="2834149" y="4911251"/>
            <a:ext cx="2610464" cy="707886"/>
          </a:xfrm>
          <a:prstGeom prst="rect">
            <a:avLst/>
          </a:prstGeom>
          <a:noFill/>
        </p:spPr>
        <p:txBody>
          <a:bodyPr wrap="square" rtlCol="0">
            <a:spAutoFit/>
          </a:bodyPr>
          <a:lstStyle/>
          <a:p>
            <a:pPr algn="ctr"/>
            <a:r>
              <a:rPr lang="en-GB" sz="4000" dirty="0">
                <a:latin typeface="Arial" panose="020B0604020202020204" pitchFamily="34" charset="0"/>
                <a:cs typeface="Arial" panose="020B0604020202020204" pitchFamily="34" charset="0"/>
              </a:rPr>
              <a:t>1901</a:t>
            </a:r>
          </a:p>
        </p:txBody>
      </p:sp>
      <p:sp>
        <p:nvSpPr>
          <p:cNvPr id="16" name="TextBox 15">
            <a:extLst>
              <a:ext uri="{FF2B5EF4-FFF2-40B4-BE49-F238E27FC236}">
                <a16:creationId xmlns:a16="http://schemas.microsoft.com/office/drawing/2014/main" id="{D2E48557-5329-6B4B-BF5D-3C14111D0B63}"/>
              </a:ext>
            </a:extLst>
          </p:cNvPr>
          <p:cNvSpPr txBox="1"/>
          <p:nvPr/>
        </p:nvSpPr>
        <p:spPr>
          <a:xfrm>
            <a:off x="8232056" y="4911251"/>
            <a:ext cx="1649361" cy="707886"/>
          </a:xfrm>
          <a:prstGeom prst="rect">
            <a:avLst/>
          </a:prstGeom>
          <a:noFill/>
        </p:spPr>
        <p:txBody>
          <a:bodyPr wrap="square" rtlCol="0">
            <a:spAutoFit/>
          </a:bodyPr>
          <a:lstStyle/>
          <a:p>
            <a:pPr algn="ctr"/>
            <a:r>
              <a:rPr lang="en-GB" sz="4000" dirty="0">
                <a:latin typeface="Arial" panose="020B0604020202020204" pitchFamily="34" charset="0"/>
                <a:cs typeface="Arial" panose="020B0604020202020204" pitchFamily="34" charset="0"/>
              </a:rPr>
              <a:t>2021</a:t>
            </a:r>
          </a:p>
        </p:txBody>
      </p:sp>
      <p:sp>
        <p:nvSpPr>
          <p:cNvPr id="17" name="TextBox 16">
            <a:extLst>
              <a:ext uri="{FF2B5EF4-FFF2-40B4-BE49-F238E27FC236}">
                <a16:creationId xmlns:a16="http://schemas.microsoft.com/office/drawing/2014/main" id="{7242DCB6-5534-B443-BF3F-E612AD4C3285}"/>
              </a:ext>
            </a:extLst>
          </p:cNvPr>
          <p:cNvSpPr txBox="1"/>
          <p:nvPr/>
        </p:nvSpPr>
        <p:spPr>
          <a:xfrm>
            <a:off x="7605250" y="5869861"/>
            <a:ext cx="2290916"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(present day)</a:t>
            </a:r>
          </a:p>
        </p:txBody>
      </p:sp>
      <p:sp>
        <p:nvSpPr>
          <p:cNvPr id="18" name="TextBox 17">
            <a:extLst>
              <a:ext uri="{FF2B5EF4-FFF2-40B4-BE49-F238E27FC236}">
                <a16:creationId xmlns:a16="http://schemas.microsoft.com/office/drawing/2014/main" id="{05905598-5B5C-7240-90D0-BFFE0357AEE9}"/>
              </a:ext>
            </a:extLst>
          </p:cNvPr>
          <p:cNvSpPr txBox="1"/>
          <p:nvPr/>
        </p:nvSpPr>
        <p:spPr>
          <a:xfrm>
            <a:off x="3131575" y="5869861"/>
            <a:ext cx="2694037"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(120 years ago)</a:t>
            </a:r>
          </a:p>
        </p:txBody>
      </p:sp>
      <p:sp>
        <p:nvSpPr>
          <p:cNvPr id="19" name="TextBox 18">
            <a:extLst>
              <a:ext uri="{FF2B5EF4-FFF2-40B4-BE49-F238E27FC236}">
                <a16:creationId xmlns:a16="http://schemas.microsoft.com/office/drawing/2014/main" id="{8B3C0FD0-0099-0242-A033-E31ED6898CB3}"/>
              </a:ext>
            </a:extLst>
          </p:cNvPr>
          <p:cNvSpPr txBox="1"/>
          <p:nvPr/>
        </p:nvSpPr>
        <p:spPr>
          <a:xfrm>
            <a:off x="9837" y="5858975"/>
            <a:ext cx="2694037"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(184 years ago)</a:t>
            </a:r>
          </a:p>
        </p:txBody>
      </p:sp>
      <p:sp>
        <p:nvSpPr>
          <p:cNvPr id="20" name="TextBox 19">
            <a:extLst>
              <a:ext uri="{FF2B5EF4-FFF2-40B4-BE49-F238E27FC236}">
                <a16:creationId xmlns:a16="http://schemas.microsoft.com/office/drawing/2014/main" id="{29E4CE7D-FEBC-C24A-88FC-92C09089FA5D}"/>
              </a:ext>
            </a:extLst>
          </p:cNvPr>
          <p:cNvSpPr txBox="1"/>
          <p:nvPr/>
        </p:nvSpPr>
        <p:spPr>
          <a:xfrm>
            <a:off x="1487130" y="6331901"/>
            <a:ext cx="2694037"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Victorian period</a:t>
            </a:r>
          </a:p>
        </p:txBody>
      </p:sp>
      <p:pic>
        <p:nvPicPr>
          <p:cNvPr id="21" name="Picture 20">
            <a:extLst>
              <a:ext uri="{FF2B5EF4-FFF2-40B4-BE49-F238E27FC236}">
                <a16:creationId xmlns:a16="http://schemas.microsoft.com/office/drawing/2014/main" id="{DBD55311-84F1-BC45-93E7-34DAF836E432}"/>
              </a:ext>
            </a:extLst>
          </p:cNvPr>
          <p:cNvPicPr>
            <a:picLocks noChangeAspect="1"/>
          </p:cNvPicPr>
          <p:nvPr/>
        </p:nvPicPr>
        <p:blipFill>
          <a:blip r:embed="rId4"/>
          <a:stretch>
            <a:fillRect/>
          </a:stretch>
        </p:blipFill>
        <p:spPr>
          <a:xfrm>
            <a:off x="2193867" y="4481837"/>
            <a:ext cx="1103585" cy="1379481"/>
          </a:xfrm>
          <a:prstGeom prst="rect">
            <a:avLst/>
          </a:prstGeom>
        </p:spPr>
      </p:pic>
      <p:pic>
        <p:nvPicPr>
          <p:cNvPr id="22" name="Audio 21">
            <a:hlinkClick r:id="" action="ppaction://media"/>
            <a:extLst>
              <a:ext uri="{FF2B5EF4-FFF2-40B4-BE49-F238E27FC236}">
                <a16:creationId xmlns:a16="http://schemas.microsoft.com/office/drawing/2014/main" id="{FE240BD4-733A-1D45-82AF-46E8071AAD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29095566"/>
      </p:ext>
    </p:extLst>
  </p:cSld>
  <p:clrMapOvr>
    <a:masterClrMapping/>
  </p:clrMapOvr>
  <mc:AlternateContent xmlns:mc="http://schemas.openxmlformats.org/markup-compatibility/2006">
    <mc:Choice xmlns:p14="http://schemas.microsoft.com/office/powerpoint/2010/main" Requires="p14">
      <p:transition spd="slow" p14:dur="2000" advTm="40315"/>
    </mc:Choice>
    <mc:Fallback>
      <p:transition spd="slow" advTm="4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5632311"/>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Rich</a:t>
            </a:r>
            <a:r>
              <a:rPr lang="en-GB" sz="4000" dirty="0">
                <a:latin typeface="Arial" panose="020B0604020202020204" pitchFamily="34" charset="0"/>
                <a:cs typeface="Arial" panose="020B0604020202020204" pitchFamily="34" charset="0"/>
              </a:rPr>
              <a:t> people in Victorian times had a lot of money - what do you think their houses looked like?</a:t>
            </a: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r>
              <a:rPr lang="en-GB" sz="4000" b="1" dirty="0">
                <a:latin typeface="Arial" panose="020B0604020202020204" pitchFamily="34" charset="0"/>
                <a:cs typeface="Arial" panose="020B0604020202020204" pitchFamily="34" charset="0"/>
              </a:rPr>
              <a:t>Poor </a:t>
            </a:r>
            <a:r>
              <a:rPr lang="en-GB" sz="4000" dirty="0">
                <a:latin typeface="Arial" panose="020B0604020202020204" pitchFamily="34" charset="0"/>
                <a:cs typeface="Arial" panose="020B0604020202020204" pitchFamily="34" charset="0"/>
              </a:rPr>
              <a:t>people did not have much money. Do you think their houses were the same or different?</a:t>
            </a:r>
            <a:endParaRPr lang="en-GB" sz="4000" b="1" dirty="0">
              <a:latin typeface="Arial" panose="020B0604020202020204" pitchFamily="34" charset="0"/>
              <a:cs typeface="Arial" panose="020B0604020202020204" pitchFamily="34" charset="0"/>
            </a:endParaRPr>
          </a:p>
        </p:txBody>
      </p:sp>
      <p:pic>
        <p:nvPicPr>
          <p:cNvPr id="14" name="Picture 5" descr="P:\APPS\32BITWIN\PUB2000\PFiles\MSOffice\Clipart\standard\stddir2\bs00750_.wmf">
            <a:extLst>
              <a:ext uri="{FF2B5EF4-FFF2-40B4-BE49-F238E27FC236}">
                <a16:creationId xmlns:a16="http://schemas.microsoft.com/office/drawing/2014/main" id="{04AC9AA6-BE71-904F-A5D2-B4E4632C4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871" y="1318279"/>
            <a:ext cx="1682750" cy="12414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P:\APPS\32BITWIN\PUB2000\PFiles\MSOffice\Clipart\standard\stddir2\bs00750_.wmf">
            <a:extLst>
              <a:ext uri="{FF2B5EF4-FFF2-40B4-BE49-F238E27FC236}">
                <a16:creationId xmlns:a16="http://schemas.microsoft.com/office/drawing/2014/main" id="{FFDF4DD2-5066-9E46-BA8F-99DE0B76A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1510" y="5128279"/>
            <a:ext cx="1682750" cy="1241425"/>
          </a:xfrm>
          <a:prstGeom prst="rect">
            <a:avLst/>
          </a:prstGeom>
          <a:noFill/>
          <a:extLst>
            <a:ext uri="{909E8E84-426E-40DD-AFC4-6F175D3DCCD1}">
              <a14:hiddenFill xmlns:a14="http://schemas.microsoft.com/office/drawing/2010/main">
                <a:solidFill>
                  <a:srgbClr val="FFFFFF"/>
                </a:solidFill>
              </a14:hiddenFill>
            </a:ext>
          </a:extLst>
        </p:spPr>
      </p:pic>
      <p:sp>
        <p:nvSpPr>
          <p:cNvPr id="2" name="&quot;No&quot; Symbol 1">
            <a:extLst>
              <a:ext uri="{FF2B5EF4-FFF2-40B4-BE49-F238E27FC236}">
                <a16:creationId xmlns:a16="http://schemas.microsoft.com/office/drawing/2014/main" id="{EB914771-5985-FA42-90A8-30D17B5E13B5}"/>
              </a:ext>
            </a:extLst>
          </p:cNvPr>
          <p:cNvSpPr/>
          <p:nvPr/>
        </p:nvSpPr>
        <p:spPr>
          <a:xfrm>
            <a:off x="7275870" y="4852218"/>
            <a:ext cx="2236839" cy="1755059"/>
          </a:xfrm>
          <a:prstGeom prst="noSmoking">
            <a:avLst>
              <a:gd name="adj" fmla="val 999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Audio 4">
            <a:hlinkClick r:id="" action="ppaction://media"/>
            <a:extLst>
              <a:ext uri="{FF2B5EF4-FFF2-40B4-BE49-F238E27FC236}">
                <a16:creationId xmlns:a16="http://schemas.microsoft.com/office/drawing/2014/main" id="{8FFD4563-06C1-3C44-9CE0-AEACBA0A89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07429172"/>
      </p:ext>
    </p:extLst>
  </p:cSld>
  <p:clrMapOvr>
    <a:masterClrMapping/>
  </p:clrMapOvr>
  <mc:AlternateContent xmlns:mc="http://schemas.openxmlformats.org/markup-compatibility/2006">
    <mc:Choice xmlns:p14="http://schemas.microsoft.com/office/powerpoint/2010/main" Requires="p14">
      <p:transition spd="slow" p14:dur="2000" advTm="14300"/>
    </mc:Choice>
    <mc:Fallback>
      <p:transition spd="slow" advTm="1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rich Victorian’s house</a:t>
            </a:r>
            <a:r>
              <a:rPr lang="en-GB" sz="3200"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AB15A2E2-DE70-2945-BE71-141EB31A5387}"/>
              </a:ext>
            </a:extLst>
          </p:cNvPr>
          <p:cNvPicPr>
            <a:picLocks noChangeAspect="1"/>
          </p:cNvPicPr>
          <p:nvPr/>
        </p:nvPicPr>
        <p:blipFill rotWithShape="1">
          <a:blip r:embed="rId4"/>
          <a:srcRect t="13211" r="47796" b="9343"/>
          <a:stretch/>
        </p:blipFill>
        <p:spPr>
          <a:xfrm>
            <a:off x="-1" y="584774"/>
            <a:ext cx="5383161" cy="5600935"/>
          </a:xfrm>
          <a:prstGeom prst="rect">
            <a:avLst/>
          </a:prstGeom>
        </p:spPr>
      </p:pic>
      <p:pic>
        <p:nvPicPr>
          <p:cNvPr id="5" name="Picture 4">
            <a:extLst>
              <a:ext uri="{FF2B5EF4-FFF2-40B4-BE49-F238E27FC236}">
                <a16:creationId xmlns:a16="http://schemas.microsoft.com/office/drawing/2014/main" id="{9ADB48C2-C436-7D43-AFEF-C9DCA95F53BE}"/>
              </a:ext>
            </a:extLst>
          </p:cNvPr>
          <p:cNvPicPr>
            <a:picLocks noChangeAspect="1"/>
          </p:cNvPicPr>
          <p:nvPr/>
        </p:nvPicPr>
        <p:blipFill>
          <a:blip r:embed="rId5"/>
          <a:stretch>
            <a:fillRect/>
          </a:stretch>
        </p:blipFill>
        <p:spPr>
          <a:xfrm>
            <a:off x="5612580" y="1371600"/>
            <a:ext cx="4064000" cy="3537641"/>
          </a:xfrm>
          <a:prstGeom prst="rect">
            <a:avLst/>
          </a:prstGeom>
        </p:spPr>
      </p:pic>
      <p:pic>
        <p:nvPicPr>
          <p:cNvPr id="6" name="Audio 5">
            <a:hlinkClick r:id="" action="ppaction://media"/>
            <a:extLst>
              <a:ext uri="{FF2B5EF4-FFF2-40B4-BE49-F238E27FC236}">
                <a16:creationId xmlns:a16="http://schemas.microsoft.com/office/drawing/2014/main" id="{74646BC3-190E-7649-915A-7D820A171E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711776748"/>
      </p:ext>
    </p:extLst>
  </p:cSld>
  <p:clrMapOvr>
    <a:masterClrMapping/>
  </p:clrMapOvr>
  <mc:AlternateContent xmlns:mc="http://schemas.openxmlformats.org/markup-compatibility/2006">
    <mc:Choice xmlns:p14="http://schemas.microsoft.com/office/powerpoint/2010/main" Requires="p14">
      <p:transition spd="slow" p14:dur="2000" advTm="6475"/>
    </mc:Choice>
    <mc:Fallback>
      <p:transition spd="slow" advTm="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1" y="0"/>
            <a:ext cx="5855110" cy="6186309"/>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rich Victorian’s house</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Rich Victorians had lots of furniture and rooms in their homes including a </a:t>
            </a:r>
            <a:r>
              <a:rPr lang="en-GB" sz="2800" b="1" dirty="0">
                <a:latin typeface="Arial" panose="020B0604020202020204" pitchFamily="34" charset="0"/>
                <a:cs typeface="Arial" panose="020B0604020202020204" pitchFamily="34" charset="0"/>
              </a:rPr>
              <a:t>parlour </a:t>
            </a:r>
            <a:r>
              <a:rPr lang="en-GB" sz="2800" dirty="0">
                <a:latin typeface="Arial" panose="020B0604020202020204" pitchFamily="34" charset="0"/>
                <a:cs typeface="Arial" panose="020B0604020202020204" pitchFamily="34" charset="0"/>
              </a:rPr>
              <a:t>(fancy living and dining room) to show off their riches.</a:t>
            </a:r>
          </a:p>
          <a:p>
            <a:pPr marL="457200" indent="-457200">
              <a:buFont typeface="Arial" panose="020B0604020202020204" pitchFamily="34" charset="0"/>
              <a:buChar char="•"/>
            </a:pPr>
            <a:endParaRPr lang="en-GB"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They would have servants to cook and clean for their homes. Servants might live in the attic (top of the house) and work in the basement (bottom of the house) which were not as nice as the rest of the house.</a:t>
            </a:r>
          </a:p>
        </p:txBody>
      </p:sp>
      <p:pic>
        <p:nvPicPr>
          <p:cNvPr id="3" name="Picture 2">
            <a:extLst>
              <a:ext uri="{FF2B5EF4-FFF2-40B4-BE49-F238E27FC236}">
                <a16:creationId xmlns:a16="http://schemas.microsoft.com/office/drawing/2014/main" id="{71AD89B2-3816-4D4A-B983-D7A7801D2314}"/>
              </a:ext>
            </a:extLst>
          </p:cNvPr>
          <p:cNvPicPr>
            <a:picLocks noChangeAspect="1"/>
          </p:cNvPicPr>
          <p:nvPr/>
        </p:nvPicPr>
        <p:blipFill>
          <a:blip r:embed="rId4"/>
          <a:stretch>
            <a:fillRect/>
          </a:stretch>
        </p:blipFill>
        <p:spPr>
          <a:xfrm>
            <a:off x="5663142" y="0"/>
            <a:ext cx="4242859" cy="2810206"/>
          </a:xfrm>
          <a:prstGeom prst="rect">
            <a:avLst/>
          </a:prstGeom>
        </p:spPr>
      </p:pic>
      <p:pic>
        <p:nvPicPr>
          <p:cNvPr id="5" name="Picture 4">
            <a:extLst>
              <a:ext uri="{FF2B5EF4-FFF2-40B4-BE49-F238E27FC236}">
                <a16:creationId xmlns:a16="http://schemas.microsoft.com/office/drawing/2014/main" id="{747644D5-2FEF-6F48-AE9F-1F17D58C3DBA}"/>
              </a:ext>
            </a:extLst>
          </p:cNvPr>
          <p:cNvPicPr>
            <a:picLocks noChangeAspect="1"/>
          </p:cNvPicPr>
          <p:nvPr/>
        </p:nvPicPr>
        <p:blipFill rotWithShape="1">
          <a:blip r:embed="rId5"/>
          <a:srcRect l="2981" t="3753" r="3187" b="7012"/>
          <a:stretch/>
        </p:blipFill>
        <p:spPr>
          <a:xfrm>
            <a:off x="5702509" y="2979174"/>
            <a:ext cx="4203492" cy="3038167"/>
          </a:xfrm>
          <a:prstGeom prst="rect">
            <a:avLst/>
          </a:prstGeom>
        </p:spPr>
      </p:pic>
      <p:pic>
        <p:nvPicPr>
          <p:cNvPr id="6" name="Audio 5">
            <a:hlinkClick r:id="" action="ppaction://media"/>
            <a:extLst>
              <a:ext uri="{FF2B5EF4-FFF2-40B4-BE49-F238E27FC236}">
                <a16:creationId xmlns:a16="http://schemas.microsoft.com/office/drawing/2014/main" id="{3F098DFB-781D-B74A-83EC-56140055AF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989566977"/>
      </p:ext>
    </p:extLst>
  </p:cSld>
  <p:clrMapOvr>
    <a:masterClrMapping/>
  </p:clrMapOvr>
  <mc:AlternateContent xmlns:mc="http://schemas.openxmlformats.org/markup-compatibility/2006">
    <mc:Choice xmlns:p14="http://schemas.microsoft.com/office/powerpoint/2010/main" Requires="p14">
      <p:transition spd="slow" p14:dur="2000" advTm="28909"/>
    </mc:Choice>
    <mc:Fallback>
      <p:transition spd="slow" advTm="28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5699637" cy="6617196"/>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rich Victorian’s house</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Rich Victorians had an impressive front door for guests and family. Servants and poor people could only use the back door.</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They had running water.</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From 1861 rich Victorians might have a flushing toilet.</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At the end of Victorian times, rich people started to have electricity.</a:t>
            </a:r>
            <a:endParaRPr lang="en-GB"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438CFB-8E72-524E-A035-E40BE71EF9E1}"/>
              </a:ext>
            </a:extLst>
          </p:cNvPr>
          <p:cNvPicPr>
            <a:picLocks noChangeAspect="1"/>
          </p:cNvPicPr>
          <p:nvPr/>
        </p:nvPicPr>
        <p:blipFill rotWithShape="1">
          <a:blip r:embed="rId4"/>
          <a:srcRect l="7656" r="4782" b="5970"/>
          <a:stretch/>
        </p:blipFill>
        <p:spPr>
          <a:xfrm>
            <a:off x="5596399" y="0"/>
            <a:ext cx="2049792" cy="2934929"/>
          </a:xfrm>
          <a:prstGeom prst="rect">
            <a:avLst/>
          </a:prstGeom>
        </p:spPr>
      </p:pic>
      <p:pic>
        <p:nvPicPr>
          <p:cNvPr id="6" name="Picture 5">
            <a:extLst>
              <a:ext uri="{FF2B5EF4-FFF2-40B4-BE49-F238E27FC236}">
                <a16:creationId xmlns:a16="http://schemas.microsoft.com/office/drawing/2014/main" id="{E2F0E331-5BB7-CF4F-9EE7-6B190807002F}"/>
              </a:ext>
            </a:extLst>
          </p:cNvPr>
          <p:cNvPicPr>
            <a:picLocks noChangeAspect="1"/>
          </p:cNvPicPr>
          <p:nvPr/>
        </p:nvPicPr>
        <p:blipFill>
          <a:blip r:embed="rId5"/>
          <a:stretch>
            <a:fillRect/>
          </a:stretch>
        </p:blipFill>
        <p:spPr>
          <a:xfrm>
            <a:off x="7704802" y="-1"/>
            <a:ext cx="2201197" cy="2934930"/>
          </a:xfrm>
          <a:prstGeom prst="rect">
            <a:avLst/>
          </a:prstGeom>
        </p:spPr>
      </p:pic>
      <p:pic>
        <p:nvPicPr>
          <p:cNvPr id="7" name="Picture 6">
            <a:extLst>
              <a:ext uri="{FF2B5EF4-FFF2-40B4-BE49-F238E27FC236}">
                <a16:creationId xmlns:a16="http://schemas.microsoft.com/office/drawing/2014/main" id="{385FF919-CD40-2C49-8B73-7F1AF7542FFC}"/>
              </a:ext>
            </a:extLst>
          </p:cNvPr>
          <p:cNvPicPr>
            <a:picLocks noChangeAspect="1"/>
          </p:cNvPicPr>
          <p:nvPr/>
        </p:nvPicPr>
        <p:blipFill>
          <a:blip r:embed="rId6"/>
          <a:stretch>
            <a:fillRect/>
          </a:stretch>
        </p:blipFill>
        <p:spPr>
          <a:xfrm>
            <a:off x="5889904" y="3010390"/>
            <a:ext cx="3254096" cy="3847610"/>
          </a:xfrm>
          <a:prstGeom prst="rect">
            <a:avLst/>
          </a:prstGeom>
        </p:spPr>
      </p:pic>
      <p:pic>
        <p:nvPicPr>
          <p:cNvPr id="8" name="Audio 7">
            <a:hlinkClick r:id="" action="ppaction://media"/>
            <a:extLst>
              <a:ext uri="{FF2B5EF4-FFF2-40B4-BE49-F238E27FC236}">
                <a16:creationId xmlns:a16="http://schemas.microsoft.com/office/drawing/2014/main" id="{41703C62-CBEB-6C48-985B-CCCBB804CE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523952264"/>
      </p:ext>
    </p:extLst>
  </p:cSld>
  <p:clrMapOvr>
    <a:masterClrMapping/>
  </p:clrMapOvr>
  <mc:AlternateContent xmlns:mc="http://schemas.openxmlformats.org/markup-compatibility/2006">
    <mc:Choice xmlns:p14="http://schemas.microsoft.com/office/powerpoint/2010/main" Requires="p14">
      <p:transition spd="slow" p14:dur="2000" advTm="25554"/>
    </mc:Choice>
    <mc:Fallback>
      <p:transition spd="slow" advTm="2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6000" cy="501675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Poor Victorians’ houses</a:t>
            </a:r>
            <a:r>
              <a:rPr lang="en-GB" sz="3200" dirty="0">
                <a:latin typeface="Arial" panose="020B0604020202020204" pitchFamily="34" charset="0"/>
                <a:cs typeface="Arial" panose="020B0604020202020204" pitchFamily="34" charset="0"/>
              </a:rPr>
              <a:t> </a:t>
            </a: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a:p>
            <a:pPr algn="ctr"/>
            <a:endParaRPr lang="en-GB"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EFB8124-A070-234D-979B-90CAA52BC617}"/>
              </a:ext>
            </a:extLst>
          </p:cNvPr>
          <p:cNvPicPr>
            <a:picLocks noChangeAspect="1"/>
          </p:cNvPicPr>
          <p:nvPr/>
        </p:nvPicPr>
        <p:blipFill rotWithShape="1">
          <a:blip r:embed="rId4"/>
          <a:srcRect b="10396"/>
          <a:stretch/>
        </p:blipFill>
        <p:spPr>
          <a:xfrm>
            <a:off x="1" y="634177"/>
            <a:ext cx="6041016" cy="3392134"/>
          </a:xfrm>
          <a:prstGeom prst="rect">
            <a:avLst/>
          </a:prstGeom>
        </p:spPr>
      </p:pic>
      <p:pic>
        <p:nvPicPr>
          <p:cNvPr id="5" name="Picture 4">
            <a:extLst>
              <a:ext uri="{FF2B5EF4-FFF2-40B4-BE49-F238E27FC236}">
                <a16:creationId xmlns:a16="http://schemas.microsoft.com/office/drawing/2014/main" id="{06CC1091-F0AC-374A-829C-9D0E05CBBC37}"/>
              </a:ext>
            </a:extLst>
          </p:cNvPr>
          <p:cNvPicPr>
            <a:picLocks noChangeAspect="1"/>
          </p:cNvPicPr>
          <p:nvPr/>
        </p:nvPicPr>
        <p:blipFill>
          <a:blip r:embed="rId5"/>
          <a:stretch>
            <a:fillRect/>
          </a:stretch>
        </p:blipFill>
        <p:spPr>
          <a:xfrm>
            <a:off x="6186130" y="684698"/>
            <a:ext cx="3719869" cy="4873028"/>
          </a:xfrm>
          <a:prstGeom prst="rect">
            <a:avLst/>
          </a:prstGeom>
        </p:spPr>
      </p:pic>
      <p:pic>
        <p:nvPicPr>
          <p:cNvPr id="6" name="Picture 5">
            <a:extLst>
              <a:ext uri="{FF2B5EF4-FFF2-40B4-BE49-F238E27FC236}">
                <a16:creationId xmlns:a16="http://schemas.microsoft.com/office/drawing/2014/main" id="{C4563979-F5AD-AF45-AEFD-7E6188FF05FE}"/>
              </a:ext>
            </a:extLst>
          </p:cNvPr>
          <p:cNvPicPr>
            <a:picLocks noChangeAspect="1"/>
          </p:cNvPicPr>
          <p:nvPr/>
        </p:nvPicPr>
        <p:blipFill>
          <a:blip r:embed="rId6"/>
          <a:stretch>
            <a:fillRect/>
          </a:stretch>
        </p:blipFill>
        <p:spPr>
          <a:xfrm>
            <a:off x="1415844" y="4041647"/>
            <a:ext cx="3200401" cy="2816353"/>
          </a:xfrm>
          <a:prstGeom prst="rect">
            <a:avLst/>
          </a:prstGeom>
        </p:spPr>
      </p:pic>
      <p:pic>
        <p:nvPicPr>
          <p:cNvPr id="7" name="Audio 6">
            <a:hlinkClick r:id="" action="ppaction://media"/>
            <a:extLst>
              <a:ext uri="{FF2B5EF4-FFF2-40B4-BE49-F238E27FC236}">
                <a16:creationId xmlns:a16="http://schemas.microsoft.com/office/drawing/2014/main" id="{4C3CF028-CEDA-A240-864A-782E16F819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780473650"/>
      </p:ext>
    </p:extLst>
  </p:cSld>
  <p:clrMapOvr>
    <a:masterClrMapping/>
  </p:clrMapOvr>
  <mc:AlternateContent xmlns:mc="http://schemas.openxmlformats.org/markup-compatibility/2006">
    <mc:Choice xmlns:p14="http://schemas.microsoft.com/office/powerpoint/2010/main" Requires="p14">
      <p:transition spd="slow" p14:dur="2000" advTm="5659"/>
    </mc:Choice>
    <mc:Fallback>
      <p:transition spd="slow" advTm="5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1" y="0"/>
            <a:ext cx="5545394" cy="6186309"/>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poor Victorian’s house</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Poor Victorians lived in </a:t>
            </a:r>
            <a:r>
              <a:rPr lang="en-GB" sz="2800" b="1" dirty="0">
                <a:latin typeface="Arial" panose="020B0604020202020204" pitchFamily="34" charset="0"/>
                <a:cs typeface="Arial" panose="020B0604020202020204" pitchFamily="34" charset="0"/>
              </a:rPr>
              <a:t>terraced</a:t>
            </a:r>
            <a:r>
              <a:rPr lang="en-GB" sz="2800" dirty="0">
                <a:latin typeface="Arial" panose="020B0604020202020204" pitchFamily="34" charset="0"/>
                <a:cs typeface="Arial" panose="020B0604020202020204" pitchFamily="34" charset="0"/>
              </a:rPr>
              <a:t> houses with more than one family in each house. A family would live crowded together in one small room.</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There was no running water so streets shared a water pump.</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Streets would also share an outside toilet called a </a:t>
            </a:r>
            <a:r>
              <a:rPr lang="en-GB" sz="2800" b="1" dirty="0">
                <a:latin typeface="Arial" panose="020B0604020202020204" pitchFamily="34" charset="0"/>
                <a:cs typeface="Arial" panose="020B0604020202020204" pitchFamily="34" charset="0"/>
              </a:rPr>
              <a:t>privy</a:t>
            </a:r>
            <a:r>
              <a:rPr lang="en-GB" sz="28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endParaRPr lang="en-GB"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66DA115-66F8-0546-99F1-B601A2FA4445}"/>
              </a:ext>
            </a:extLst>
          </p:cNvPr>
          <p:cNvPicPr>
            <a:picLocks noChangeAspect="1"/>
          </p:cNvPicPr>
          <p:nvPr/>
        </p:nvPicPr>
        <p:blipFill rotWithShape="1">
          <a:blip r:embed="rId4"/>
          <a:srcRect b="14097"/>
          <a:stretch/>
        </p:blipFill>
        <p:spPr>
          <a:xfrm>
            <a:off x="7056283" y="0"/>
            <a:ext cx="2259769" cy="2696116"/>
          </a:xfrm>
          <a:prstGeom prst="rect">
            <a:avLst/>
          </a:prstGeom>
        </p:spPr>
      </p:pic>
      <p:pic>
        <p:nvPicPr>
          <p:cNvPr id="3" name="Picture 2">
            <a:extLst>
              <a:ext uri="{FF2B5EF4-FFF2-40B4-BE49-F238E27FC236}">
                <a16:creationId xmlns:a16="http://schemas.microsoft.com/office/drawing/2014/main" id="{4953869E-07BF-3F40-92F5-2BE0CFFCA728}"/>
              </a:ext>
            </a:extLst>
          </p:cNvPr>
          <p:cNvPicPr>
            <a:picLocks noChangeAspect="1"/>
          </p:cNvPicPr>
          <p:nvPr/>
        </p:nvPicPr>
        <p:blipFill>
          <a:blip r:embed="rId5"/>
          <a:stretch>
            <a:fillRect/>
          </a:stretch>
        </p:blipFill>
        <p:spPr>
          <a:xfrm>
            <a:off x="6783844" y="2811028"/>
            <a:ext cx="2804644" cy="1528531"/>
          </a:xfrm>
          <a:prstGeom prst="rect">
            <a:avLst/>
          </a:prstGeom>
        </p:spPr>
      </p:pic>
      <p:pic>
        <p:nvPicPr>
          <p:cNvPr id="9" name="Picture 8">
            <a:extLst>
              <a:ext uri="{FF2B5EF4-FFF2-40B4-BE49-F238E27FC236}">
                <a16:creationId xmlns:a16="http://schemas.microsoft.com/office/drawing/2014/main" id="{5A4AD740-DE92-2E46-9EFE-159E53DB7011}"/>
              </a:ext>
            </a:extLst>
          </p:cNvPr>
          <p:cNvPicPr>
            <a:picLocks noChangeAspect="1"/>
          </p:cNvPicPr>
          <p:nvPr/>
        </p:nvPicPr>
        <p:blipFill>
          <a:blip r:embed="rId6"/>
          <a:stretch>
            <a:fillRect/>
          </a:stretch>
        </p:blipFill>
        <p:spPr>
          <a:xfrm>
            <a:off x="7019405" y="4454471"/>
            <a:ext cx="2333523" cy="2403529"/>
          </a:xfrm>
          <a:prstGeom prst="rect">
            <a:avLst/>
          </a:prstGeom>
        </p:spPr>
      </p:pic>
      <p:pic>
        <p:nvPicPr>
          <p:cNvPr id="10" name="Audio 9">
            <a:hlinkClick r:id="" action="ppaction://media"/>
            <a:extLst>
              <a:ext uri="{FF2B5EF4-FFF2-40B4-BE49-F238E27FC236}">
                <a16:creationId xmlns:a16="http://schemas.microsoft.com/office/drawing/2014/main" id="{559F3878-1381-ED44-887D-8D44A5E115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1337564556"/>
      </p:ext>
    </p:extLst>
  </p:cSld>
  <p:clrMapOvr>
    <a:masterClrMapping/>
  </p:clrMapOvr>
  <mc:AlternateContent xmlns:mc="http://schemas.openxmlformats.org/markup-compatibility/2006">
    <mc:Choice xmlns:p14="http://schemas.microsoft.com/office/powerpoint/2010/main" Requires="p14">
      <p:transition spd="slow" p14:dur="2000" advTm="23438"/>
    </mc:Choice>
    <mc:Fallback>
      <p:transition spd="slow" advTm="2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8E0F3-2BC8-8F44-AA65-9ACA92B600B4}"/>
              </a:ext>
            </a:extLst>
          </p:cNvPr>
          <p:cNvSpPr txBox="1"/>
          <p:nvPr/>
        </p:nvSpPr>
        <p:spPr>
          <a:xfrm>
            <a:off x="0" y="0"/>
            <a:ext cx="9905999" cy="4031873"/>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Victorian homes in the present</a:t>
            </a:r>
          </a:p>
          <a:p>
            <a:pPr marL="457200" indent="-457200">
              <a:buFont typeface="Arial" panose="020B0604020202020204" pitchFamily="34" charset="0"/>
              <a:buChar char="•"/>
            </a:pPr>
            <a:r>
              <a:rPr lang="en-GB" sz="2800" dirty="0">
                <a:latin typeface="Arial" panose="020B0604020202020204" pitchFamily="34" charset="0"/>
                <a:cs typeface="Arial" panose="020B0604020202020204" pitchFamily="34" charset="0"/>
              </a:rPr>
              <a:t>You can still see Victorian terraced houses in streets </a:t>
            </a:r>
            <a:r>
              <a:rPr lang="en-GB" sz="2800" b="1" dirty="0">
                <a:latin typeface="Arial" panose="020B0604020202020204" pitchFamily="34" charset="0"/>
                <a:cs typeface="Arial" panose="020B0604020202020204" pitchFamily="34" charset="0"/>
              </a:rPr>
              <a:t>today</a:t>
            </a:r>
            <a:r>
              <a:rPr lang="en-GB" sz="2800" dirty="0">
                <a:latin typeface="Arial" panose="020B0604020202020204" pitchFamily="34" charset="0"/>
                <a:cs typeface="Arial" panose="020B0604020202020204" pitchFamily="34" charset="0"/>
              </a:rPr>
              <a:t>. The difference is, in the </a:t>
            </a:r>
            <a:r>
              <a:rPr lang="en-GB" sz="2800" b="1" dirty="0">
                <a:latin typeface="Arial" panose="020B0604020202020204" pitchFamily="34" charset="0"/>
                <a:cs typeface="Arial" panose="020B0604020202020204" pitchFamily="34" charset="0"/>
              </a:rPr>
              <a:t>present </a:t>
            </a:r>
            <a:r>
              <a:rPr lang="en-GB" sz="2800" dirty="0">
                <a:latin typeface="Arial" panose="020B0604020202020204" pitchFamily="34" charset="0"/>
                <a:cs typeface="Arial" panose="020B0604020202020204" pitchFamily="34" charset="0"/>
              </a:rPr>
              <a:t>there will be bathrooms and toilets inside. The inside of the house will be nicer. Families will have more than one room to live in. Usually families will not have to live in the same house as another family.</a:t>
            </a:r>
          </a:p>
          <a:p>
            <a:pPr marL="457200" indent="-457200">
              <a:buFont typeface="Arial" panose="020B0604020202020204" pitchFamily="34" charset="0"/>
              <a:buChar char="•"/>
            </a:pPr>
            <a:endParaRPr lang="en-GB" sz="28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9E6DA-5F64-4642-BB52-B611A7A3AF92}"/>
              </a:ext>
            </a:extLst>
          </p:cNvPr>
          <p:cNvPicPr>
            <a:picLocks noChangeAspect="1"/>
          </p:cNvPicPr>
          <p:nvPr/>
        </p:nvPicPr>
        <p:blipFill>
          <a:blip r:embed="rId4"/>
          <a:stretch>
            <a:fillRect/>
          </a:stretch>
        </p:blipFill>
        <p:spPr>
          <a:xfrm>
            <a:off x="0" y="3284738"/>
            <a:ext cx="4748981" cy="3573262"/>
          </a:xfrm>
          <a:prstGeom prst="rect">
            <a:avLst/>
          </a:prstGeom>
        </p:spPr>
      </p:pic>
      <p:pic>
        <p:nvPicPr>
          <p:cNvPr id="6" name="Picture 5">
            <a:extLst>
              <a:ext uri="{FF2B5EF4-FFF2-40B4-BE49-F238E27FC236}">
                <a16:creationId xmlns:a16="http://schemas.microsoft.com/office/drawing/2014/main" id="{4CE948A9-DD7C-A64E-817D-23106C9E5AE5}"/>
              </a:ext>
            </a:extLst>
          </p:cNvPr>
          <p:cNvPicPr>
            <a:picLocks noChangeAspect="1"/>
          </p:cNvPicPr>
          <p:nvPr/>
        </p:nvPicPr>
        <p:blipFill>
          <a:blip r:embed="rId5"/>
          <a:stretch>
            <a:fillRect/>
          </a:stretch>
        </p:blipFill>
        <p:spPr>
          <a:xfrm>
            <a:off x="4952999" y="3284737"/>
            <a:ext cx="4940088" cy="2776849"/>
          </a:xfrm>
          <a:prstGeom prst="rect">
            <a:avLst/>
          </a:prstGeom>
        </p:spPr>
      </p:pic>
      <p:pic>
        <p:nvPicPr>
          <p:cNvPr id="7" name="Audio 6">
            <a:hlinkClick r:id="" action="ppaction://media"/>
            <a:extLst>
              <a:ext uri="{FF2B5EF4-FFF2-40B4-BE49-F238E27FC236}">
                <a16:creationId xmlns:a16="http://schemas.microsoft.com/office/drawing/2014/main" id="{CCA83BBF-3D74-5748-9113-8FBB6812AF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563917880"/>
      </p:ext>
    </p:extLst>
  </p:cSld>
  <p:clrMapOvr>
    <a:masterClrMapping/>
  </p:clrMapOvr>
  <mc:AlternateContent xmlns:mc="http://schemas.openxmlformats.org/markup-compatibility/2006">
    <mc:Choice xmlns:p14="http://schemas.microsoft.com/office/powerpoint/2010/main" Requires="p14">
      <p:transition spd="slow" p14:dur="2000" advTm="24930"/>
    </mc:Choice>
    <mc:Fallback>
      <p:transition spd="slow" advTm="2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9C6191-C2C4-DF45-8CED-28A08C53348C}"/>
              </a:ext>
            </a:extLst>
          </p:cNvPr>
          <p:cNvSpPr txBox="1"/>
          <p:nvPr/>
        </p:nvSpPr>
        <p:spPr>
          <a:xfrm>
            <a:off x="0" y="0"/>
            <a:ext cx="9905999" cy="6895286"/>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True or false:</a:t>
            </a:r>
          </a:p>
          <a:p>
            <a:endParaRPr lang="en-GB" sz="3200" b="1"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Victorians lived 10 years ago.</a:t>
            </a: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Rich and poor houses were the same.</a:t>
            </a: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Rich homes had lots of rooms and furniture.</a:t>
            </a: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In a poor home there could be lots of families.</a:t>
            </a: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Everybody had running water and electricity.</a:t>
            </a: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Poor homes shared a toilet outdoors.</a:t>
            </a: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Poor people had servants.</a:t>
            </a:r>
          </a:p>
          <a:p>
            <a:pPr marL="457200" indent="-457200">
              <a:lnSpc>
                <a:spcPct val="150000"/>
              </a:lnSpc>
              <a:buFont typeface="Arial" panose="020B0604020202020204" pitchFamily="34" charset="0"/>
              <a:buChar char="•"/>
            </a:pPr>
            <a:r>
              <a:rPr lang="en-GB" sz="3200" dirty="0">
                <a:latin typeface="Arial" panose="020B0604020202020204" pitchFamily="34" charset="0"/>
                <a:cs typeface="Arial" panose="020B0604020202020204" pitchFamily="34" charset="0"/>
              </a:rPr>
              <a:t>There are no Victorian houses today.</a:t>
            </a:r>
            <a:endParaRPr lang="en-GB"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158C44-0A0C-D343-9D6C-735353E56AA3}"/>
              </a:ext>
            </a:extLst>
          </p:cNvPr>
          <p:cNvPicPr>
            <a:picLocks noChangeAspect="1"/>
          </p:cNvPicPr>
          <p:nvPr/>
        </p:nvPicPr>
        <p:blipFill>
          <a:blip r:embed="rId4"/>
          <a:stretch>
            <a:fillRect/>
          </a:stretch>
        </p:blipFill>
        <p:spPr>
          <a:xfrm>
            <a:off x="6710516" y="0"/>
            <a:ext cx="3195484" cy="1939007"/>
          </a:xfrm>
          <a:prstGeom prst="rect">
            <a:avLst/>
          </a:prstGeom>
        </p:spPr>
      </p:pic>
      <p:pic>
        <p:nvPicPr>
          <p:cNvPr id="6" name="Picture 5">
            <a:extLst>
              <a:ext uri="{FF2B5EF4-FFF2-40B4-BE49-F238E27FC236}">
                <a16:creationId xmlns:a16="http://schemas.microsoft.com/office/drawing/2014/main" id="{F2BDC5A3-8FA9-1149-9E60-99B8D387315A}"/>
              </a:ext>
            </a:extLst>
          </p:cNvPr>
          <p:cNvPicPr>
            <a:picLocks noChangeAspect="1"/>
          </p:cNvPicPr>
          <p:nvPr/>
        </p:nvPicPr>
        <p:blipFill rotWithShape="1">
          <a:blip r:embed="rId5"/>
          <a:srcRect l="12154" r="14417" b="9307"/>
          <a:stretch/>
        </p:blipFill>
        <p:spPr>
          <a:xfrm>
            <a:off x="7433188" y="4611981"/>
            <a:ext cx="2472812" cy="2246020"/>
          </a:xfrm>
          <a:prstGeom prst="rect">
            <a:avLst/>
          </a:prstGeom>
        </p:spPr>
      </p:pic>
      <p:pic>
        <p:nvPicPr>
          <p:cNvPr id="7" name="Audio 6">
            <a:hlinkClick r:id="" action="ppaction://media"/>
            <a:extLst>
              <a:ext uri="{FF2B5EF4-FFF2-40B4-BE49-F238E27FC236}">
                <a16:creationId xmlns:a16="http://schemas.microsoft.com/office/drawing/2014/main" id="{484281F0-2DE4-C843-81E5-76CF448916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809099694"/>
      </p:ext>
    </p:extLst>
  </p:cSld>
  <p:clrMapOvr>
    <a:masterClrMapping/>
  </p:clrMapOvr>
  <mc:AlternateContent xmlns:mc="http://schemas.openxmlformats.org/markup-compatibility/2006">
    <mc:Choice xmlns:p14="http://schemas.microsoft.com/office/powerpoint/2010/main" Requires="p14">
      <p:transition spd="slow" p14:dur="2000" advTm="34185"/>
    </mc:Choice>
    <mc:Fallback>
      <p:transition spd="slow" advTm="3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577</TotalTime>
  <Words>417</Words>
  <Application>Microsoft Macintosh PowerPoint</Application>
  <PresentationFormat>A4 Paper (210x297 mm)</PresentationFormat>
  <Paragraphs>52</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 Shona</dc:creator>
  <cp:lastModifiedBy>Microsoft Office User</cp:lastModifiedBy>
  <cp:revision>58</cp:revision>
  <dcterms:created xsi:type="dcterms:W3CDTF">2021-01-12T12:51:38Z</dcterms:created>
  <dcterms:modified xsi:type="dcterms:W3CDTF">2021-01-27T11:30:13Z</dcterms:modified>
</cp:coreProperties>
</file>