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8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990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962120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7179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142022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42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0204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3731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4905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03425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3758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5983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4930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4225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689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9750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02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media2.m4a"/><Relationship Id="rId7" Type="http://schemas.openxmlformats.org/officeDocument/2006/relationships/image" Target="../media/image5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3.m4a"/><Relationship Id="rId7" Type="http://schemas.openxmlformats.org/officeDocument/2006/relationships/image" Target="../media/image7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media4.m4a"/><Relationship Id="rId7" Type="http://schemas.openxmlformats.org/officeDocument/2006/relationships/image" Target="../media/image4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5.m4a"/><Relationship Id="rId7" Type="http://schemas.openxmlformats.org/officeDocument/2006/relationships/image" Target="../media/image9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toy&#10;&#10;Description automatically generated">
            <a:extLst>
              <a:ext uri="{FF2B5EF4-FFF2-40B4-BE49-F238E27FC236}">
                <a16:creationId xmlns:a16="http://schemas.microsoft.com/office/drawing/2014/main" id="{35E82E98-9DB4-488B-83D0-7DB561169D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36" t="3216" r="12737" b="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09A62E-F010-42F2-862A-F697F3E37F95}"/>
              </a:ext>
            </a:extLst>
          </p:cNvPr>
          <p:cNvSpPr txBox="1"/>
          <p:nvPr/>
        </p:nvSpPr>
        <p:spPr>
          <a:xfrm>
            <a:off x="0" y="1074057"/>
            <a:ext cx="5165877" cy="3408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5000" u="sng" spc="-1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Year 1</a:t>
            </a:r>
          </a:p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5000" spc="-1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Number bonds</a:t>
            </a:r>
          </a:p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5000" spc="-1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 10</a:t>
            </a:r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D19F3445-3F54-47CD-BE69-CEE235026C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14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00"/>
    </mc:Choice>
    <mc:Fallback>
      <p:transition spd="slow" advTm="5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CB53A-192F-4DE4-8E46-305409EF6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0104" y="0"/>
            <a:ext cx="1794622" cy="816599"/>
          </a:xfrm>
        </p:spPr>
        <p:txBody>
          <a:bodyPr>
            <a:noAutofit/>
          </a:bodyPr>
          <a:lstStyle/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Addition</a:t>
            </a:r>
          </a:p>
        </p:txBody>
      </p:sp>
      <p:pic>
        <p:nvPicPr>
          <p:cNvPr id="3074" name="Picture 2" descr="Grid 100 Squares | Math grid, Grid, Grid paper printable">
            <a:extLst>
              <a:ext uri="{FF2B5EF4-FFF2-40B4-BE49-F238E27FC236}">
                <a16:creationId xmlns:a16="http://schemas.microsoft.com/office/drawing/2014/main" id="{C74E82E3-2D71-4E21-B2D7-46DC227B43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t="32476" r="6543" b="53592"/>
          <a:stretch/>
        </p:blipFill>
        <p:spPr bwMode="auto">
          <a:xfrm>
            <a:off x="1045029" y="1422399"/>
            <a:ext cx="5907314" cy="121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DB3D8B-68B7-4583-A22F-3AF1E917131A}"/>
              </a:ext>
            </a:extLst>
          </p:cNvPr>
          <p:cNvSpPr txBox="1"/>
          <p:nvPr/>
        </p:nvSpPr>
        <p:spPr>
          <a:xfrm>
            <a:off x="1290214" y="1847521"/>
            <a:ext cx="52266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lain" startAt="3"/>
            </a:pP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 +           =   1     0 </a:t>
            </a:r>
          </a:p>
        </p:txBody>
      </p:sp>
      <p:pic>
        <p:nvPicPr>
          <p:cNvPr id="3076" name="Picture 4" descr="Numicon guide for parents | Oxford Owl">
            <a:extLst>
              <a:ext uri="{FF2B5EF4-FFF2-40B4-BE49-F238E27FC236}">
                <a16:creationId xmlns:a16="http://schemas.microsoft.com/office/drawing/2014/main" id="{1178F115-3A6E-474D-BCA7-1629C0C02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594100"/>
            <a:ext cx="5907314" cy="143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umber lines explained for parents | Free printable number lines |  TheSchoolRun">
            <a:extLst>
              <a:ext uri="{FF2B5EF4-FFF2-40B4-BE49-F238E27FC236}">
                <a16:creationId xmlns:a16="http://schemas.microsoft.com/office/drawing/2014/main" id="{3DFD2DA9-42D3-4879-B867-48B892C5A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61" y="1710212"/>
            <a:ext cx="428625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ᐈ Girl holding up 3 fingers stock photos, Royalty Free hand 3 finger images  | download on Depositphotos®">
            <a:extLst>
              <a:ext uri="{FF2B5EF4-FFF2-40B4-BE49-F238E27FC236}">
                <a16:creationId xmlns:a16="http://schemas.microsoft.com/office/drawing/2014/main" id="{DF5F1B03-2676-4593-AD30-63A4455F9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046" y="3742367"/>
            <a:ext cx="2040156" cy="257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5A405295-66AE-4A6E-AF2E-530C5F67533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3469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404"/>
    </mc:Choice>
    <mc:Fallback>
      <p:transition spd="slow" advTm="19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0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rid 100 Squares | Math grid, Grid, Grid paper printable">
            <a:extLst>
              <a:ext uri="{FF2B5EF4-FFF2-40B4-BE49-F238E27FC236}">
                <a16:creationId xmlns:a16="http://schemas.microsoft.com/office/drawing/2014/main" id="{5C03B34F-A5F1-4B84-9DD7-C8AFAA02F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t="32476" r="6543" b="53592"/>
          <a:stretch/>
        </p:blipFill>
        <p:spPr bwMode="auto">
          <a:xfrm>
            <a:off x="1045029" y="1422399"/>
            <a:ext cx="5907314" cy="121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940E5E-1118-4D63-B353-A01907C61AED}"/>
              </a:ext>
            </a:extLst>
          </p:cNvPr>
          <p:cNvSpPr txBox="1"/>
          <p:nvPr/>
        </p:nvSpPr>
        <p:spPr>
          <a:xfrm>
            <a:off x="1290214" y="1847521"/>
            <a:ext cx="52266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lain" startAt="3"/>
            </a:pP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 +           =   1     0 </a:t>
            </a:r>
          </a:p>
        </p:txBody>
      </p:sp>
      <p:pic>
        <p:nvPicPr>
          <p:cNvPr id="4098" name="Picture 2" descr="Numicon guide for parents | Oxford Owl">
            <a:extLst>
              <a:ext uri="{FF2B5EF4-FFF2-40B4-BE49-F238E27FC236}">
                <a16:creationId xmlns:a16="http://schemas.microsoft.com/office/drawing/2014/main" id="{4EF32F47-F0C2-4BD4-A2B0-24C4D970B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40" t="7826" r="2681" b="27076"/>
          <a:stretch/>
        </p:blipFill>
        <p:spPr bwMode="auto">
          <a:xfrm>
            <a:off x="5740398" y="2936934"/>
            <a:ext cx="1110343" cy="238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umicon guide for parents | Oxford Owl">
            <a:extLst>
              <a:ext uri="{FF2B5EF4-FFF2-40B4-BE49-F238E27FC236}">
                <a16:creationId xmlns:a16="http://schemas.microsoft.com/office/drawing/2014/main" id="{6D4FECC9-A182-4034-8B45-22255F910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77" b="70747" l="19026" r="265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80" t="39281" r="72457" b="25757"/>
          <a:stretch/>
        </p:blipFill>
        <p:spPr bwMode="auto">
          <a:xfrm>
            <a:off x="1041398" y="3606237"/>
            <a:ext cx="1357642" cy="121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811C2C-A8D9-461D-9687-AE6A2EC22DF9}"/>
              </a:ext>
            </a:extLst>
          </p:cNvPr>
          <p:cNvSpPr txBox="1"/>
          <p:nvPr/>
        </p:nvSpPr>
        <p:spPr>
          <a:xfrm>
            <a:off x="2399040" y="3904343"/>
            <a:ext cx="3341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+                     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7C7EA0-99A6-4164-8669-354265E194AC}"/>
              </a:ext>
            </a:extLst>
          </p:cNvPr>
          <p:cNvSpPr txBox="1"/>
          <p:nvPr/>
        </p:nvSpPr>
        <p:spPr>
          <a:xfrm>
            <a:off x="2399040" y="1847521"/>
            <a:ext cx="4747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663C4DA5-B033-402D-97DD-759B59A7A07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2477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487"/>
    </mc:Choice>
    <mc:Fallback>
      <p:transition spd="slow" advTm="304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37565 0.078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76" y="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64B3EA-31A2-4ACB-BD59-1AD3B8902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207" y="0"/>
            <a:ext cx="2596480" cy="816599"/>
          </a:xfrm>
        </p:spPr>
        <p:txBody>
          <a:bodyPr>
            <a:noAutofit/>
          </a:bodyPr>
          <a:lstStyle/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Subtraction</a:t>
            </a:r>
          </a:p>
        </p:txBody>
      </p:sp>
      <p:pic>
        <p:nvPicPr>
          <p:cNvPr id="6" name="Picture 2" descr="Grid 100 Squares | Math grid, Grid, Grid paper printable">
            <a:extLst>
              <a:ext uri="{FF2B5EF4-FFF2-40B4-BE49-F238E27FC236}">
                <a16:creationId xmlns:a16="http://schemas.microsoft.com/office/drawing/2014/main" id="{7F6623E0-6A03-4C6E-8A6F-02FA32B1B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t="32476" r="6543" b="53592"/>
          <a:stretch/>
        </p:blipFill>
        <p:spPr bwMode="auto">
          <a:xfrm>
            <a:off x="1045029" y="1422399"/>
            <a:ext cx="5907314" cy="121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0C4550-DEC6-461C-9EF5-C84EC635D53E}"/>
              </a:ext>
            </a:extLst>
          </p:cNvPr>
          <p:cNvSpPr txBox="1"/>
          <p:nvPr/>
        </p:nvSpPr>
        <p:spPr>
          <a:xfrm>
            <a:off x="1290214" y="1847521"/>
            <a:ext cx="52266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1    0     -           =    5 </a:t>
            </a:r>
          </a:p>
        </p:txBody>
      </p:sp>
      <p:pic>
        <p:nvPicPr>
          <p:cNvPr id="8" name="Picture 8" descr="Number lines explained for parents | Free printable number lines |  TheSchoolRun">
            <a:extLst>
              <a:ext uri="{FF2B5EF4-FFF2-40B4-BE49-F238E27FC236}">
                <a16:creationId xmlns:a16="http://schemas.microsoft.com/office/drawing/2014/main" id="{2679C777-348B-49F0-BC94-075B6D4BA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219" y="1847521"/>
            <a:ext cx="428625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Numicon guide for parents | Oxford Owl">
            <a:extLst>
              <a:ext uri="{FF2B5EF4-FFF2-40B4-BE49-F238E27FC236}">
                <a16:creationId xmlns:a16="http://schemas.microsoft.com/office/drawing/2014/main" id="{8DCBEF05-5735-47C0-A940-9D37D0B0E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0" y="3429000"/>
            <a:ext cx="5907314" cy="143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10 fingers – Keep It Simple Activities">
            <a:extLst>
              <a:ext uri="{FF2B5EF4-FFF2-40B4-BE49-F238E27FC236}">
                <a16:creationId xmlns:a16="http://schemas.microsoft.com/office/drawing/2014/main" id="{5120266F-04B3-43D8-B537-FA8443F4E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219" y="4002768"/>
            <a:ext cx="44005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932D55E9-F80C-4DA9-950E-E5C14DE598D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5499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401"/>
    </mc:Choice>
    <mc:Fallback>
      <p:transition spd="slow" advTm="22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umicon guide for parents | Oxford Owl">
            <a:extLst>
              <a:ext uri="{FF2B5EF4-FFF2-40B4-BE49-F238E27FC236}">
                <a16:creationId xmlns:a16="http://schemas.microsoft.com/office/drawing/2014/main" id="{B51F92BB-B263-4693-B2C4-4BDD1867B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61" t="8841" r="1474" b="23458"/>
          <a:stretch/>
        </p:blipFill>
        <p:spPr bwMode="auto">
          <a:xfrm>
            <a:off x="1045029" y="3193142"/>
            <a:ext cx="1529521" cy="23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rid 100 Squares | Math grid, Grid, Grid paper printable">
            <a:extLst>
              <a:ext uri="{FF2B5EF4-FFF2-40B4-BE49-F238E27FC236}">
                <a16:creationId xmlns:a16="http://schemas.microsoft.com/office/drawing/2014/main" id="{7D3AC09C-1B9E-4649-8023-1BE676F31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t="32476" r="6543" b="53592"/>
          <a:stretch/>
        </p:blipFill>
        <p:spPr bwMode="auto">
          <a:xfrm>
            <a:off x="1045029" y="1422399"/>
            <a:ext cx="5907314" cy="121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3DBB7F-FA84-4E3A-9A20-49AE1635E60D}"/>
              </a:ext>
            </a:extLst>
          </p:cNvPr>
          <p:cNvSpPr txBox="1"/>
          <p:nvPr/>
        </p:nvSpPr>
        <p:spPr>
          <a:xfrm>
            <a:off x="1290214" y="1847521"/>
            <a:ext cx="52266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1    0     -           =    5 </a:t>
            </a:r>
          </a:p>
        </p:txBody>
      </p:sp>
      <p:pic>
        <p:nvPicPr>
          <p:cNvPr id="8" name="Picture 7" descr="Numicon guide for parents | Oxford Owl">
            <a:extLst>
              <a:ext uri="{FF2B5EF4-FFF2-40B4-BE49-F238E27FC236}">
                <a16:creationId xmlns:a16="http://schemas.microsoft.com/office/drawing/2014/main" id="{F914BF8A-00A7-4603-8507-D5D95E79B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800" b="71794" l="40123" r="46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12" t="29051" r="52581" b="23457"/>
          <a:stretch/>
        </p:blipFill>
        <p:spPr bwMode="auto">
          <a:xfrm>
            <a:off x="5153418" y="3380025"/>
            <a:ext cx="1173959" cy="16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B40D6C-1115-4198-9D46-A26E482E90B1}"/>
              </a:ext>
            </a:extLst>
          </p:cNvPr>
          <p:cNvSpPr txBox="1"/>
          <p:nvPr/>
        </p:nvSpPr>
        <p:spPr>
          <a:xfrm>
            <a:off x="2399040" y="3904343"/>
            <a:ext cx="3341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-                    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55E876-CB18-4122-9FA1-F10EDC0C8379}"/>
              </a:ext>
            </a:extLst>
          </p:cNvPr>
          <p:cNvSpPr txBox="1"/>
          <p:nvPr/>
        </p:nvSpPr>
        <p:spPr>
          <a:xfrm>
            <a:off x="2946400" y="1847521"/>
            <a:ext cx="6386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72BD53-E9AC-45BF-AC2B-23C4FEF4CF9C}"/>
              </a:ext>
            </a:extLst>
          </p:cNvPr>
          <p:cNvSpPr txBox="1"/>
          <p:nvPr/>
        </p:nvSpPr>
        <p:spPr>
          <a:xfrm>
            <a:off x="1866911" y="3503059"/>
            <a:ext cx="9579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D29726-A6F9-46F3-87F0-A8E81F0A0DAF}"/>
              </a:ext>
            </a:extLst>
          </p:cNvPr>
          <p:cNvSpPr txBox="1"/>
          <p:nvPr/>
        </p:nvSpPr>
        <p:spPr>
          <a:xfrm>
            <a:off x="1441456" y="3942240"/>
            <a:ext cx="9579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4FA407-68BC-4E96-B2B7-7389B7ED8E26}"/>
              </a:ext>
            </a:extLst>
          </p:cNvPr>
          <p:cNvSpPr txBox="1"/>
          <p:nvPr/>
        </p:nvSpPr>
        <p:spPr>
          <a:xfrm>
            <a:off x="1445639" y="3526442"/>
            <a:ext cx="4212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460953-B076-4C9C-89B6-241E38A7A8BD}"/>
              </a:ext>
            </a:extLst>
          </p:cNvPr>
          <p:cNvSpPr txBox="1"/>
          <p:nvPr/>
        </p:nvSpPr>
        <p:spPr>
          <a:xfrm>
            <a:off x="1866910" y="3087261"/>
            <a:ext cx="9579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C8469A-5C59-487D-936A-E3A142073ED7}"/>
              </a:ext>
            </a:extLst>
          </p:cNvPr>
          <p:cNvSpPr txBox="1"/>
          <p:nvPr/>
        </p:nvSpPr>
        <p:spPr>
          <a:xfrm>
            <a:off x="1438243" y="3088187"/>
            <a:ext cx="42866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9689901E-FB6A-4C04-AB4E-840E88DAB0C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3099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476"/>
    </mc:Choice>
    <mc:Fallback>
      <p:transition spd="slow" advTm="32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31966 0.080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0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Grid 100 Squares | Math grid, Grid, Grid paper printable">
            <a:extLst>
              <a:ext uri="{FF2B5EF4-FFF2-40B4-BE49-F238E27FC236}">
                <a16:creationId xmlns:a16="http://schemas.microsoft.com/office/drawing/2014/main" id="{7666425C-4B2F-4995-9A43-8C50013D6B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" t="27688" r="5414" b="4394"/>
          <a:stretch/>
        </p:blipFill>
        <p:spPr bwMode="auto">
          <a:xfrm>
            <a:off x="2977242" y="565169"/>
            <a:ext cx="5482771" cy="53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B09A772-A814-4969-AD2B-B01950350219}"/>
              </a:ext>
            </a:extLst>
          </p:cNvPr>
          <p:cNvSpPr txBox="1"/>
          <p:nvPr/>
        </p:nvSpPr>
        <p:spPr>
          <a:xfrm>
            <a:off x="3207655" y="899887"/>
            <a:ext cx="502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0     +                    =     1     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024C45-1167-4F94-9A02-E20C0ACAC220}"/>
              </a:ext>
            </a:extLst>
          </p:cNvPr>
          <p:cNvSpPr txBox="1"/>
          <p:nvPr/>
        </p:nvSpPr>
        <p:spPr>
          <a:xfrm>
            <a:off x="3207654" y="1299997"/>
            <a:ext cx="502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1     +             =     1     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FD180B-DACE-438B-B1A8-EF38DB347D97}"/>
              </a:ext>
            </a:extLst>
          </p:cNvPr>
          <p:cNvSpPr txBox="1"/>
          <p:nvPr/>
        </p:nvSpPr>
        <p:spPr>
          <a:xfrm>
            <a:off x="3207653" y="1834770"/>
            <a:ext cx="502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2     +             =     1     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E18A03-45C0-44E7-9388-FC7B9735DD39}"/>
              </a:ext>
            </a:extLst>
          </p:cNvPr>
          <p:cNvSpPr txBox="1"/>
          <p:nvPr/>
        </p:nvSpPr>
        <p:spPr>
          <a:xfrm>
            <a:off x="3207652" y="2369543"/>
            <a:ext cx="502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3     +             =     1     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68AE32-B413-4DD5-B9B4-B3987C807AEF}"/>
              </a:ext>
            </a:extLst>
          </p:cNvPr>
          <p:cNvSpPr txBox="1"/>
          <p:nvPr/>
        </p:nvSpPr>
        <p:spPr>
          <a:xfrm>
            <a:off x="3207651" y="2837950"/>
            <a:ext cx="502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4     +             =     1     0</a:t>
            </a:r>
          </a:p>
        </p:txBody>
      </p:sp>
      <p:pic>
        <p:nvPicPr>
          <p:cNvPr id="27" name="Picture 10" descr="Grid 100 Squares | Math grid, Grid, Grid paper printable">
            <a:extLst>
              <a:ext uri="{FF2B5EF4-FFF2-40B4-BE49-F238E27FC236}">
                <a16:creationId xmlns:a16="http://schemas.microsoft.com/office/drawing/2014/main" id="{9B59DCDF-3C3F-44E3-B662-4FE704D6BA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" t="32740" r="5414" b="56733"/>
          <a:stretch/>
        </p:blipFill>
        <p:spPr bwMode="auto">
          <a:xfrm>
            <a:off x="2977236" y="5510841"/>
            <a:ext cx="5482771" cy="83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E4F682F-6A5B-48C2-8987-D3E1D74616E1}"/>
              </a:ext>
            </a:extLst>
          </p:cNvPr>
          <p:cNvSpPr txBox="1"/>
          <p:nvPr/>
        </p:nvSpPr>
        <p:spPr>
          <a:xfrm>
            <a:off x="3207649" y="3372723"/>
            <a:ext cx="502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5     +             =     1     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316B0B-5A45-4B96-B972-42559E1C6C67}"/>
              </a:ext>
            </a:extLst>
          </p:cNvPr>
          <p:cNvSpPr txBox="1"/>
          <p:nvPr/>
        </p:nvSpPr>
        <p:spPr>
          <a:xfrm>
            <a:off x="3207648" y="3907009"/>
            <a:ext cx="502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6     +             =     1     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AEF1CD-7EAF-4A7A-92F7-C36C9C2C3488}"/>
              </a:ext>
            </a:extLst>
          </p:cNvPr>
          <p:cNvSpPr txBox="1"/>
          <p:nvPr/>
        </p:nvSpPr>
        <p:spPr>
          <a:xfrm>
            <a:off x="3207647" y="4375903"/>
            <a:ext cx="502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7     +             =     1     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09C528-618D-48B5-AF69-6724C701D925}"/>
              </a:ext>
            </a:extLst>
          </p:cNvPr>
          <p:cNvSpPr txBox="1"/>
          <p:nvPr/>
        </p:nvSpPr>
        <p:spPr>
          <a:xfrm>
            <a:off x="3207647" y="4904468"/>
            <a:ext cx="502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8     +             =     1     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7F711B-7A17-444C-B45A-3BA064DE3B79}"/>
              </a:ext>
            </a:extLst>
          </p:cNvPr>
          <p:cNvSpPr txBox="1"/>
          <p:nvPr/>
        </p:nvSpPr>
        <p:spPr>
          <a:xfrm>
            <a:off x="3207647" y="5417345"/>
            <a:ext cx="502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9     +             =     1     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23A37EE-A6A6-400F-B1DC-49DA51B7E5C1}"/>
              </a:ext>
            </a:extLst>
          </p:cNvPr>
          <p:cNvSpPr txBox="1"/>
          <p:nvPr/>
        </p:nvSpPr>
        <p:spPr>
          <a:xfrm>
            <a:off x="3207647" y="5845559"/>
            <a:ext cx="502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1     0     +             =     1     0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100BA5DE-65AB-4B60-BB77-B24CC7D13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6284" y="-944499"/>
            <a:ext cx="4258339" cy="2082522"/>
          </a:xfrm>
        </p:spPr>
        <p:txBody>
          <a:bodyPr>
            <a:noAutofit/>
          </a:bodyPr>
          <a:lstStyle/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Now it’s your turn!</a:t>
            </a:r>
            <a:b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Audio 21">
            <a:hlinkClick r:id="" action="ppaction://media"/>
            <a:extLst>
              <a:ext uri="{FF2B5EF4-FFF2-40B4-BE49-F238E27FC236}">
                <a16:creationId xmlns:a16="http://schemas.microsoft.com/office/drawing/2014/main" id="{ABACA76B-63BB-47F1-89AF-FEBB75DB76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00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64"/>
    </mc:Choice>
    <mc:Fallback>
      <p:transition spd="slow" advTm="7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0" descr="Grid 100 Squares | Math grid, Grid, Grid paper printable">
            <a:extLst>
              <a:ext uri="{FF2B5EF4-FFF2-40B4-BE49-F238E27FC236}">
                <a16:creationId xmlns:a16="http://schemas.microsoft.com/office/drawing/2014/main" id="{5FF45904-8340-4631-85F1-FDD53E5CB7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" t="27688" r="5414" b="4394"/>
          <a:stretch/>
        </p:blipFill>
        <p:spPr bwMode="auto">
          <a:xfrm>
            <a:off x="2875643" y="608711"/>
            <a:ext cx="5482771" cy="53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458E832-6F12-4BC7-A2BA-66D34E0CA947}"/>
              </a:ext>
            </a:extLst>
          </p:cNvPr>
          <p:cNvSpPr txBox="1"/>
          <p:nvPr/>
        </p:nvSpPr>
        <p:spPr>
          <a:xfrm>
            <a:off x="3106056" y="943429"/>
            <a:ext cx="502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1     0      -            =     1     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369DEA-94E0-43C6-A571-C90525FCB2D6}"/>
              </a:ext>
            </a:extLst>
          </p:cNvPr>
          <p:cNvSpPr txBox="1"/>
          <p:nvPr/>
        </p:nvSpPr>
        <p:spPr>
          <a:xfrm>
            <a:off x="3106055" y="1343539"/>
            <a:ext cx="502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1     0      -     1     =  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0BEE1C-7C95-4BD9-A2DC-0974DF1859AA}"/>
              </a:ext>
            </a:extLst>
          </p:cNvPr>
          <p:cNvSpPr txBox="1"/>
          <p:nvPr/>
        </p:nvSpPr>
        <p:spPr>
          <a:xfrm>
            <a:off x="3106054" y="1878312"/>
            <a:ext cx="502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1     0      -            =      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E144D8-E15C-4C05-A578-15771F5C5A42}"/>
              </a:ext>
            </a:extLst>
          </p:cNvPr>
          <p:cNvSpPr txBox="1"/>
          <p:nvPr/>
        </p:nvSpPr>
        <p:spPr>
          <a:xfrm>
            <a:off x="3106053" y="2413085"/>
            <a:ext cx="502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1     0      -            =      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998220-68F3-402C-B9AC-D3997A21BAF0}"/>
              </a:ext>
            </a:extLst>
          </p:cNvPr>
          <p:cNvSpPr txBox="1"/>
          <p:nvPr/>
        </p:nvSpPr>
        <p:spPr>
          <a:xfrm>
            <a:off x="3106052" y="2881492"/>
            <a:ext cx="502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1     0      -     4     =     </a:t>
            </a:r>
          </a:p>
        </p:txBody>
      </p:sp>
      <p:pic>
        <p:nvPicPr>
          <p:cNvPr id="36" name="Picture 10" descr="Grid 100 Squares | Math grid, Grid, Grid paper printable">
            <a:extLst>
              <a:ext uri="{FF2B5EF4-FFF2-40B4-BE49-F238E27FC236}">
                <a16:creationId xmlns:a16="http://schemas.microsoft.com/office/drawing/2014/main" id="{DF364F39-F40E-416C-BDC8-4550DA2E2C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" t="32740" r="5414" b="56733"/>
          <a:stretch/>
        </p:blipFill>
        <p:spPr bwMode="auto">
          <a:xfrm>
            <a:off x="2875637" y="5554383"/>
            <a:ext cx="5482771" cy="83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1865739-BDC2-4661-80CB-ABB97D2ECE8E}"/>
              </a:ext>
            </a:extLst>
          </p:cNvPr>
          <p:cNvSpPr txBox="1"/>
          <p:nvPr/>
        </p:nvSpPr>
        <p:spPr>
          <a:xfrm>
            <a:off x="3106050" y="3416265"/>
            <a:ext cx="502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1     0      -     5     =   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41CA5D-4951-42A3-A462-8BCA448372D6}"/>
              </a:ext>
            </a:extLst>
          </p:cNvPr>
          <p:cNvSpPr txBox="1"/>
          <p:nvPr/>
        </p:nvSpPr>
        <p:spPr>
          <a:xfrm>
            <a:off x="3106049" y="3950551"/>
            <a:ext cx="502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1     0      -            =     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613FD4-C7EA-4557-A8DE-55D1130344E2}"/>
              </a:ext>
            </a:extLst>
          </p:cNvPr>
          <p:cNvSpPr txBox="1"/>
          <p:nvPr/>
        </p:nvSpPr>
        <p:spPr>
          <a:xfrm>
            <a:off x="3106048" y="4419445"/>
            <a:ext cx="502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1     0      -            =     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B1A338-DFB6-43DE-BA0A-EE5101BCCC97}"/>
              </a:ext>
            </a:extLst>
          </p:cNvPr>
          <p:cNvSpPr txBox="1"/>
          <p:nvPr/>
        </p:nvSpPr>
        <p:spPr>
          <a:xfrm>
            <a:off x="3106048" y="4948010"/>
            <a:ext cx="502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1     0      -            =     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5D0B66-986C-4364-A07A-CAA7046162FF}"/>
              </a:ext>
            </a:extLst>
          </p:cNvPr>
          <p:cNvSpPr txBox="1"/>
          <p:nvPr/>
        </p:nvSpPr>
        <p:spPr>
          <a:xfrm>
            <a:off x="3106048" y="5460887"/>
            <a:ext cx="502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1     0      -     9     =  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A9DC4EF-7C26-428C-8F5A-0EE7F41619F6}"/>
              </a:ext>
            </a:extLst>
          </p:cNvPr>
          <p:cNvSpPr txBox="1"/>
          <p:nvPr/>
        </p:nvSpPr>
        <p:spPr>
          <a:xfrm>
            <a:off x="3106048" y="5889101"/>
            <a:ext cx="502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1     0      -                    =     0</a:t>
            </a:r>
          </a:p>
        </p:txBody>
      </p:sp>
      <p:pic>
        <p:nvPicPr>
          <p:cNvPr id="46" name="Audio 45">
            <a:hlinkClick r:id="" action="ppaction://media"/>
            <a:extLst>
              <a:ext uri="{FF2B5EF4-FFF2-40B4-BE49-F238E27FC236}">
                <a16:creationId xmlns:a16="http://schemas.microsoft.com/office/drawing/2014/main" id="{C9CBA223-2EC7-4847-AC48-5BB48B774D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3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31"/>
    </mc:Choice>
    <mc:Fallback>
      <p:transition spd="slow" advTm="4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4.6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1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4.1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7.2|1.1|1.2|1.1|1.1|2.2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127</TotalTime>
  <Words>179</Words>
  <Application>Microsoft Office PowerPoint</Application>
  <PresentationFormat>Widescreen</PresentationFormat>
  <Paragraphs>41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PowerPoint Presentation</vt:lpstr>
      <vt:lpstr>Addition</vt:lpstr>
      <vt:lpstr>PowerPoint Presentation</vt:lpstr>
      <vt:lpstr>Subtraction</vt:lpstr>
      <vt:lpstr>PowerPoint Presentation</vt:lpstr>
      <vt:lpstr>Now it’s your turn!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Laptop</cp:lastModifiedBy>
  <cp:revision>33</cp:revision>
  <dcterms:created xsi:type="dcterms:W3CDTF">2021-01-07T11:13:09Z</dcterms:created>
  <dcterms:modified xsi:type="dcterms:W3CDTF">2021-01-07T13:20:21Z</dcterms:modified>
</cp:coreProperties>
</file>