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01" r:id="rId5"/>
    <p:sldId id="360" r:id="rId6"/>
    <p:sldId id="382" r:id="rId7"/>
    <p:sldId id="383" r:id="rId8"/>
    <p:sldId id="384" r:id="rId9"/>
    <p:sldId id="38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D9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9FCD4A-F78A-4526-82F5-316D3D9AD419}" v="133" dt="2019-04-22T14:44:00.8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73" d="100"/>
          <a:sy n="73" d="100"/>
        </p:scale>
        <p:origin x="128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28"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24/02/2021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endParaRPr lang="en-GB" sz="4400" b="1" dirty="0">
              <a:solidFill>
                <a:schemeClr val="bg2">
                  <a:lumMod val="50000"/>
                </a:schemeClr>
              </a:solidFill>
              <a:latin typeface="Century Gothic" panose="020B0502020202020204" pitchFamily="34" charset="0"/>
            </a:endParaRPr>
          </a:p>
          <a:p>
            <a:pPr lvl="0" algn="ctr"/>
            <a:endParaRPr lang="en-GB" sz="5400" b="1" dirty="0">
              <a:solidFill>
                <a:schemeClr val="bg2">
                  <a:lumMod val="25000"/>
                </a:schemeClr>
              </a:solidFill>
              <a:latin typeface="Century Gothic" panose="020B0502020202020204" pitchFamily="34" charset="0"/>
            </a:endParaRPr>
          </a:p>
          <a:p>
            <a:pPr lvl="0" algn="ctr"/>
            <a:r>
              <a:rPr lang="en-GB" sz="4800" u="sng" dirty="0" smtClean="0">
                <a:solidFill>
                  <a:schemeClr val="bg2">
                    <a:lumMod val="25000"/>
                  </a:schemeClr>
                </a:solidFill>
                <a:latin typeface="Arial" panose="020B0604020202020204" pitchFamily="34" charset="0"/>
                <a:cs typeface="Arial" panose="020B0604020202020204" pitchFamily="34" charset="0"/>
              </a:rPr>
              <a:t>Learning intention: </a:t>
            </a:r>
            <a:r>
              <a:rPr lang="en-GB" sz="4800" u="sng" dirty="0">
                <a:solidFill>
                  <a:schemeClr val="bg2">
                    <a:lumMod val="25000"/>
                  </a:schemeClr>
                </a:solidFill>
                <a:latin typeface="Arial" panose="020B0604020202020204" pitchFamily="34" charset="0"/>
                <a:cs typeface="Arial" panose="020B0604020202020204" pitchFamily="34" charset="0"/>
              </a:rPr>
              <a:t>Read and Interpret Line Graphs</a:t>
            </a:r>
            <a:endParaRPr lang="en-GB" sz="4800" u="sng"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5900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88387B4-B125-4509-BD82-E1292DCFD500}"/>
              </a:ext>
            </a:extLst>
          </p:cNvPr>
          <p:cNvSpPr/>
          <p:nvPr/>
        </p:nvSpPr>
        <p:spPr>
          <a:xfrm>
            <a:off x="367079" y="272386"/>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dirty="0" smtClean="0">
                <a:solidFill>
                  <a:schemeClr val="tx1"/>
                </a:solidFill>
                <a:latin typeface="Arial" panose="020B0604020202020204" pitchFamily="34" charset="0"/>
                <a:cs typeface="Arial" panose="020B0604020202020204" pitchFamily="34" charset="0"/>
              </a:rPr>
              <a:t>Look at this line graph, what’s missing? </a:t>
            </a:r>
            <a:endParaRPr lang="en-GB" dirty="0">
              <a:solidFill>
                <a:schemeClr val="tx1"/>
              </a:solidFill>
              <a:latin typeface="Arial" panose="020B0604020202020204" pitchFamily="34" charset="0"/>
              <a:cs typeface="Arial" panose="020B0604020202020204" pitchFamily="34" charset="0"/>
            </a:endParaRPr>
          </a:p>
          <a:p>
            <a:pPr algn="ctr"/>
            <a:endParaRPr lang="en-GB" dirty="0">
              <a:solidFill>
                <a:schemeClr val="tx1"/>
              </a:solidFill>
              <a:latin typeface="Arial" panose="020B0604020202020204" pitchFamily="34" charset="0"/>
              <a:cs typeface="Arial" panose="020B0604020202020204" pitchFamily="34" charset="0"/>
            </a:endParaRPr>
          </a:p>
          <a:p>
            <a:pPr algn="ctr"/>
            <a:endParaRPr lang="en-GB" dirty="0">
              <a:solidFill>
                <a:schemeClr val="tx1"/>
              </a:solidFill>
              <a:latin typeface="Arial" panose="020B0604020202020204" pitchFamily="34" charset="0"/>
              <a:cs typeface="Arial" panose="020B0604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8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id="{74BC102A-762A-4DA7-A9DC-B71A85A30DC7}"/>
              </a:ext>
            </a:extLst>
          </p:cNvPr>
          <p:cNvGraphicFramePr>
            <a:graphicFrameLocks noGrp="1"/>
          </p:cNvGraphicFramePr>
          <p:nvPr>
            <p:extLst>
              <p:ext uri="{D42A27DB-BD31-4B8C-83A1-F6EECF244321}">
                <p14:modId xmlns:p14="http://schemas.microsoft.com/office/powerpoint/2010/main" val="2493292353"/>
              </p:ext>
            </p:extLst>
          </p:nvPr>
        </p:nvGraphicFramePr>
        <p:xfrm>
          <a:off x="2886710" y="2006116"/>
          <a:ext cx="3408680" cy="3410712"/>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1929019484"/>
                    </a:ext>
                  </a:extLst>
                </a:gridCol>
                <a:gridCol w="640080">
                  <a:extLst>
                    <a:ext uri="{9D8B030D-6E8A-4147-A177-3AD203B41FA5}">
                      <a16:colId xmlns:a16="http://schemas.microsoft.com/office/drawing/2014/main" val="1327071647"/>
                    </a:ext>
                  </a:extLst>
                </a:gridCol>
                <a:gridCol w="640080">
                  <a:extLst>
                    <a:ext uri="{9D8B030D-6E8A-4147-A177-3AD203B41FA5}">
                      <a16:colId xmlns:a16="http://schemas.microsoft.com/office/drawing/2014/main" val="4265956636"/>
                    </a:ext>
                  </a:extLst>
                </a:gridCol>
                <a:gridCol w="640080">
                  <a:extLst>
                    <a:ext uri="{9D8B030D-6E8A-4147-A177-3AD203B41FA5}">
                      <a16:colId xmlns:a16="http://schemas.microsoft.com/office/drawing/2014/main" val="4077437078"/>
                    </a:ext>
                  </a:extLst>
                </a:gridCol>
                <a:gridCol w="640080">
                  <a:extLst>
                    <a:ext uri="{9D8B030D-6E8A-4147-A177-3AD203B41FA5}">
                      <a16:colId xmlns:a16="http://schemas.microsoft.com/office/drawing/2014/main" val="580392227"/>
                    </a:ext>
                  </a:extLst>
                </a:gridCol>
                <a:gridCol w="640080">
                  <a:extLst>
                    <a:ext uri="{9D8B030D-6E8A-4147-A177-3AD203B41FA5}">
                      <a16:colId xmlns:a16="http://schemas.microsoft.com/office/drawing/2014/main" val="2162679865"/>
                    </a:ext>
                  </a:extLst>
                </a:gridCol>
              </a:tblGrid>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8272532"/>
                  </a:ext>
                </a:extLst>
              </a:tr>
              <a:tr h="640080">
                <a:tc>
                  <a:txBody>
                    <a:bodyPr/>
                    <a:lstStyle/>
                    <a:p>
                      <a:endParaRPr lang="en-US"/>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0525244"/>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41088262"/>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74064438"/>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0262779"/>
                  </a:ext>
                </a:extLst>
              </a:tr>
              <a:tr h="210312">
                <a:tc>
                  <a:txBody>
                    <a:bodyPr/>
                    <a:lstStyle/>
                    <a:p>
                      <a:endParaRPr lang="en-US" sz="200" dirty="0"/>
                    </a:p>
                  </a:txBody>
                  <a:tcPr>
                    <a:lnL w="12700" cap="flat" cmpd="sng" algn="ctr">
                      <a:noFill/>
                      <a:prstDash val="solid"/>
                      <a:round/>
                      <a:headEnd type="none" w="med" len="med"/>
                      <a:tailEnd type="none" w="med" len="med"/>
                    </a:lnL>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75199047"/>
                  </a:ext>
                </a:extLst>
              </a:tr>
            </a:tbl>
          </a:graphicData>
        </a:graphic>
      </p:graphicFrame>
      <p:cxnSp>
        <p:nvCxnSpPr>
          <p:cNvPr id="25" name="Straight Connector 24">
            <a:extLst>
              <a:ext uri="{FF2B5EF4-FFF2-40B4-BE49-F238E27FC236}">
                <a16:creationId xmlns:a16="http://schemas.microsoft.com/office/drawing/2014/main" id="{DD57C892-8E9B-49C1-876A-D6916B79991E}"/>
              </a:ext>
            </a:extLst>
          </p:cNvPr>
          <p:cNvCxnSpPr>
            <a:cxnSpLocks/>
          </p:cNvCxnSpPr>
          <p:nvPr/>
        </p:nvCxnSpPr>
        <p:spPr>
          <a:xfrm flipV="1">
            <a:off x="3086621" y="3904256"/>
            <a:ext cx="1296537" cy="13019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EFB9164-C9AB-4E94-91D7-4D1A73638D3F}"/>
              </a:ext>
            </a:extLst>
          </p:cNvPr>
          <p:cNvCxnSpPr>
            <a:cxnSpLocks/>
          </p:cNvCxnSpPr>
          <p:nvPr/>
        </p:nvCxnSpPr>
        <p:spPr>
          <a:xfrm flipV="1">
            <a:off x="4383158" y="3301009"/>
            <a:ext cx="1255642" cy="6032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FC44E6D-BF81-46CE-843D-9A29E6520ACF}"/>
              </a:ext>
            </a:extLst>
          </p:cNvPr>
          <p:cNvCxnSpPr>
            <a:cxnSpLocks/>
          </p:cNvCxnSpPr>
          <p:nvPr/>
        </p:nvCxnSpPr>
        <p:spPr>
          <a:xfrm flipV="1">
            <a:off x="5638800" y="2006116"/>
            <a:ext cx="656590" cy="1294894"/>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7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88387B4-B125-4509-BD82-E1292DCFD500}"/>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What’s missing from this line graph? </a:t>
            </a:r>
          </a:p>
          <a:p>
            <a:pPr algn="ctr"/>
            <a:endParaRPr lang="en-GB" sz="2000" b="1" dirty="0">
              <a:solidFill>
                <a:schemeClr val="bg2">
                  <a:lumMod val="25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8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id="{74BC102A-762A-4DA7-A9DC-B71A85A30DC7}"/>
              </a:ext>
            </a:extLst>
          </p:cNvPr>
          <p:cNvGraphicFramePr>
            <a:graphicFrameLocks noGrp="1"/>
          </p:cNvGraphicFramePr>
          <p:nvPr>
            <p:extLst/>
          </p:nvPr>
        </p:nvGraphicFramePr>
        <p:xfrm>
          <a:off x="2886710" y="2006116"/>
          <a:ext cx="3408680" cy="3410712"/>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1929019484"/>
                    </a:ext>
                  </a:extLst>
                </a:gridCol>
                <a:gridCol w="640080">
                  <a:extLst>
                    <a:ext uri="{9D8B030D-6E8A-4147-A177-3AD203B41FA5}">
                      <a16:colId xmlns:a16="http://schemas.microsoft.com/office/drawing/2014/main" val="1327071647"/>
                    </a:ext>
                  </a:extLst>
                </a:gridCol>
                <a:gridCol w="640080">
                  <a:extLst>
                    <a:ext uri="{9D8B030D-6E8A-4147-A177-3AD203B41FA5}">
                      <a16:colId xmlns:a16="http://schemas.microsoft.com/office/drawing/2014/main" val="4265956636"/>
                    </a:ext>
                  </a:extLst>
                </a:gridCol>
                <a:gridCol w="640080">
                  <a:extLst>
                    <a:ext uri="{9D8B030D-6E8A-4147-A177-3AD203B41FA5}">
                      <a16:colId xmlns:a16="http://schemas.microsoft.com/office/drawing/2014/main" val="4077437078"/>
                    </a:ext>
                  </a:extLst>
                </a:gridCol>
                <a:gridCol w="640080">
                  <a:extLst>
                    <a:ext uri="{9D8B030D-6E8A-4147-A177-3AD203B41FA5}">
                      <a16:colId xmlns:a16="http://schemas.microsoft.com/office/drawing/2014/main" val="580392227"/>
                    </a:ext>
                  </a:extLst>
                </a:gridCol>
                <a:gridCol w="640080">
                  <a:extLst>
                    <a:ext uri="{9D8B030D-6E8A-4147-A177-3AD203B41FA5}">
                      <a16:colId xmlns:a16="http://schemas.microsoft.com/office/drawing/2014/main" val="2162679865"/>
                    </a:ext>
                  </a:extLst>
                </a:gridCol>
              </a:tblGrid>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8272532"/>
                  </a:ext>
                </a:extLst>
              </a:tr>
              <a:tr h="640080">
                <a:tc>
                  <a:txBody>
                    <a:bodyPr/>
                    <a:lstStyle/>
                    <a:p>
                      <a:endParaRPr lang="en-US"/>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0525244"/>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41088262"/>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74064438"/>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90262779"/>
                  </a:ext>
                </a:extLst>
              </a:tr>
              <a:tr h="210312">
                <a:tc>
                  <a:txBody>
                    <a:bodyPr/>
                    <a:lstStyle/>
                    <a:p>
                      <a:endParaRPr lang="en-US" sz="200" dirty="0"/>
                    </a:p>
                  </a:txBody>
                  <a:tcPr>
                    <a:lnL w="12700" cap="flat" cmpd="sng" algn="ctr">
                      <a:noFill/>
                      <a:prstDash val="solid"/>
                      <a:round/>
                      <a:headEnd type="none" w="med" len="med"/>
                      <a:tailEnd type="none" w="med" len="med"/>
                    </a:lnL>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75199047"/>
                  </a:ext>
                </a:extLst>
              </a:tr>
            </a:tbl>
          </a:graphicData>
        </a:graphic>
      </p:graphicFrame>
      <p:sp>
        <p:nvSpPr>
          <p:cNvPr id="14" name="TextBox 13">
            <a:extLst>
              <a:ext uri="{FF2B5EF4-FFF2-40B4-BE49-F238E27FC236}">
                <a16:creationId xmlns:a16="http://schemas.microsoft.com/office/drawing/2014/main" id="{82EB8FD1-A9AB-463E-8FD5-F7811746AC45}"/>
              </a:ext>
            </a:extLst>
          </p:cNvPr>
          <p:cNvSpPr txBox="1"/>
          <p:nvPr/>
        </p:nvSpPr>
        <p:spPr>
          <a:xfrm>
            <a:off x="2814887" y="1402869"/>
            <a:ext cx="3552325" cy="338554"/>
          </a:xfrm>
          <a:prstGeom prst="rect">
            <a:avLst/>
          </a:prstGeom>
          <a:noFill/>
        </p:spPr>
        <p:txBody>
          <a:bodyPr wrap="square" rtlCol="0">
            <a:spAutoFit/>
          </a:bodyPr>
          <a:lstStyle/>
          <a:p>
            <a:pPr algn="ctr"/>
            <a:r>
              <a:rPr lang="en-GB" sz="1600" b="1" u="sng" dirty="0">
                <a:solidFill>
                  <a:srgbClr val="FF0000"/>
                </a:solidFill>
                <a:latin typeface="Century Gothic" panose="020B0502020202020204" pitchFamily="34" charset="0"/>
              </a:rPr>
              <a:t>Title: A Graph to Show...</a:t>
            </a:r>
            <a:endParaRPr lang="en-US" sz="1600" b="1" u="sng" dirty="0">
              <a:solidFill>
                <a:srgbClr val="FF0000"/>
              </a:solidFill>
              <a:latin typeface="Century Gothic" panose="020B0502020202020204" pitchFamily="34" charset="0"/>
            </a:endParaRPr>
          </a:p>
        </p:txBody>
      </p:sp>
      <p:sp>
        <p:nvSpPr>
          <p:cNvPr id="15" name="TextBox 14">
            <a:extLst>
              <a:ext uri="{FF2B5EF4-FFF2-40B4-BE49-F238E27FC236}">
                <a16:creationId xmlns:a16="http://schemas.microsoft.com/office/drawing/2014/main" id="{43D240C8-3F2D-497E-B465-A96A79AD9F08}"/>
              </a:ext>
            </a:extLst>
          </p:cNvPr>
          <p:cNvSpPr txBox="1"/>
          <p:nvPr/>
        </p:nvSpPr>
        <p:spPr>
          <a:xfrm>
            <a:off x="3660547" y="5729468"/>
            <a:ext cx="1822905" cy="338554"/>
          </a:xfrm>
          <a:prstGeom prst="rect">
            <a:avLst/>
          </a:prstGeom>
          <a:noFill/>
        </p:spPr>
        <p:txBody>
          <a:bodyPr wrap="square" rtlCol="0">
            <a:spAutoFit/>
          </a:bodyPr>
          <a:lstStyle/>
          <a:p>
            <a:pPr algn="ctr"/>
            <a:r>
              <a:rPr lang="en-GB" sz="1600" b="1" dirty="0">
                <a:solidFill>
                  <a:srgbClr val="FF0000"/>
                </a:solidFill>
                <a:latin typeface="Century Gothic" panose="020B0502020202020204" pitchFamily="34" charset="0"/>
              </a:rPr>
              <a:t>Time (minutes)</a:t>
            </a:r>
            <a:endParaRPr lang="en-US" sz="1600" b="1" dirty="0">
              <a:solidFill>
                <a:srgbClr val="FF0000"/>
              </a:solidFill>
              <a:latin typeface="Century Gothic" panose="020B0502020202020204" pitchFamily="34" charset="0"/>
            </a:endParaRPr>
          </a:p>
        </p:txBody>
      </p:sp>
      <p:sp>
        <p:nvSpPr>
          <p:cNvPr id="16" name="TextBox 15">
            <a:extLst>
              <a:ext uri="{FF2B5EF4-FFF2-40B4-BE49-F238E27FC236}">
                <a16:creationId xmlns:a16="http://schemas.microsoft.com/office/drawing/2014/main" id="{443C33B9-36DE-425E-B81E-FD486795F024}"/>
              </a:ext>
            </a:extLst>
          </p:cNvPr>
          <p:cNvSpPr txBox="1"/>
          <p:nvPr/>
        </p:nvSpPr>
        <p:spPr>
          <a:xfrm rot="16200000">
            <a:off x="715482" y="3447601"/>
            <a:ext cx="3221525" cy="338554"/>
          </a:xfrm>
          <a:prstGeom prst="rect">
            <a:avLst/>
          </a:prstGeom>
          <a:noFill/>
        </p:spPr>
        <p:txBody>
          <a:bodyPr wrap="square" rtlCol="0">
            <a:spAutoFit/>
          </a:bodyPr>
          <a:lstStyle/>
          <a:p>
            <a:pPr algn="ctr"/>
            <a:r>
              <a:rPr lang="en-GB" sz="1600" b="1" dirty="0">
                <a:solidFill>
                  <a:srgbClr val="FF0000"/>
                </a:solidFill>
                <a:latin typeface="Century Gothic" panose="020B0502020202020204" pitchFamily="34" charset="0"/>
              </a:rPr>
              <a:t>Distance (km)</a:t>
            </a:r>
            <a:endParaRPr lang="en-US" sz="1600" b="1" dirty="0">
              <a:solidFill>
                <a:srgbClr val="FF0000"/>
              </a:solidFill>
              <a:latin typeface="Century Gothic" panose="020B0502020202020204" pitchFamily="34" charset="0"/>
            </a:endParaRPr>
          </a:p>
        </p:txBody>
      </p:sp>
      <p:sp>
        <p:nvSpPr>
          <p:cNvPr id="17" name="TextBox 16">
            <a:extLst>
              <a:ext uri="{FF2B5EF4-FFF2-40B4-BE49-F238E27FC236}">
                <a16:creationId xmlns:a16="http://schemas.microsoft.com/office/drawing/2014/main" id="{57425050-E094-4B02-8508-1940B5FF64D1}"/>
              </a:ext>
            </a:extLst>
          </p:cNvPr>
          <p:cNvSpPr txBox="1"/>
          <p:nvPr/>
        </p:nvSpPr>
        <p:spPr>
          <a:xfrm>
            <a:off x="6509950" y="4806139"/>
            <a:ext cx="2283995" cy="1077218"/>
          </a:xfrm>
          <a:prstGeom prst="rect">
            <a:avLst/>
          </a:prstGeom>
          <a:solidFill>
            <a:schemeClr val="bg1"/>
          </a:solidFill>
          <a:ln>
            <a:solidFill>
              <a:srgbClr val="FF0000"/>
            </a:solidFill>
          </a:ln>
        </p:spPr>
        <p:txBody>
          <a:bodyPr wrap="square" rtlCol="0">
            <a:spAutoFit/>
          </a:bodyPr>
          <a:lstStyle/>
          <a:p>
            <a:pPr algn="ctr"/>
            <a:r>
              <a:rPr lang="en-GB" sz="1600" b="1" dirty="0">
                <a:solidFill>
                  <a:srgbClr val="FF0000"/>
                </a:solidFill>
                <a:latin typeface="Century Gothic" panose="020B0502020202020204" pitchFamily="34" charset="0"/>
              </a:rPr>
              <a:t>Label for the </a:t>
            </a:r>
            <a:r>
              <a:rPr lang="en-GB" sz="1600" b="1" i="1" dirty="0">
                <a:solidFill>
                  <a:srgbClr val="FF0000"/>
                </a:solidFill>
                <a:latin typeface="Century Gothic" panose="020B0502020202020204" pitchFamily="34" charset="0"/>
              </a:rPr>
              <a:t>x</a:t>
            </a:r>
            <a:r>
              <a:rPr lang="en-GB" sz="1600" b="1" dirty="0">
                <a:solidFill>
                  <a:srgbClr val="FF0000"/>
                </a:solidFill>
                <a:latin typeface="Century Gothic" panose="020B0502020202020204" pitchFamily="34" charset="0"/>
              </a:rPr>
              <a:t> axis – an independent variable (the thing that changes)</a:t>
            </a:r>
            <a:endParaRPr lang="en-US" sz="1600" b="1" dirty="0">
              <a:solidFill>
                <a:srgbClr val="FF0000"/>
              </a:solidFill>
              <a:latin typeface="Century Gothic" panose="020B0502020202020204" pitchFamily="34" charset="0"/>
            </a:endParaRPr>
          </a:p>
        </p:txBody>
      </p:sp>
      <p:sp>
        <p:nvSpPr>
          <p:cNvPr id="18" name="TextBox 17">
            <a:extLst>
              <a:ext uri="{FF2B5EF4-FFF2-40B4-BE49-F238E27FC236}">
                <a16:creationId xmlns:a16="http://schemas.microsoft.com/office/drawing/2014/main" id="{70126ACD-66E2-4379-87CE-455CDA3F40F9}"/>
              </a:ext>
            </a:extLst>
          </p:cNvPr>
          <p:cNvSpPr txBox="1"/>
          <p:nvPr/>
        </p:nvSpPr>
        <p:spPr>
          <a:xfrm>
            <a:off x="397319" y="1282053"/>
            <a:ext cx="2237816" cy="1077218"/>
          </a:xfrm>
          <a:prstGeom prst="rect">
            <a:avLst/>
          </a:prstGeom>
          <a:solidFill>
            <a:schemeClr val="bg1"/>
          </a:solidFill>
          <a:ln>
            <a:solidFill>
              <a:srgbClr val="FF0000"/>
            </a:solidFill>
          </a:ln>
        </p:spPr>
        <p:txBody>
          <a:bodyPr wrap="square" rtlCol="0">
            <a:spAutoFit/>
          </a:bodyPr>
          <a:lstStyle/>
          <a:p>
            <a:pPr algn="ctr"/>
            <a:r>
              <a:rPr lang="en-GB" sz="1600" b="1" dirty="0">
                <a:solidFill>
                  <a:srgbClr val="FF0000"/>
                </a:solidFill>
                <a:latin typeface="Century Gothic" panose="020B0502020202020204" pitchFamily="34" charset="0"/>
              </a:rPr>
              <a:t>Label for the </a:t>
            </a:r>
            <a:r>
              <a:rPr lang="en-GB" sz="1600" b="1" i="1" dirty="0">
                <a:solidFill>
                  <a:srgbClr val="FF0000"/>
                </a:solidFill>
                <a:latin typeface="Century Gothic" panose="020B0502020202020204" pitchFamily="34" charset="0"/>
              </a:rPr>
              <a:t>y</a:t>
            </a:r>
            <a:r>
              <a:rPr lang="en-GB" sz="1600" b="1" dirty="0">
                <a:solidFill>
                  <a:srgbClr val="FF0000"/>
                </a:solidFill>
                <a:latin typeface="Century Gothic" panose="020B0502020202020204" pitchFamily="34" charset="0"/>
              </a:rPr>
              <a:t> axis – a dependent variable (what was measured)</a:t>
            </a:r>
            <a:endParaRPr lang="en-US" sz="1600" b="1" dirty="0">
              <a:solidFill>
                <a:srgbClr val="FF0000"/>
              </a:solidFill>
              <a:latin typeface="Century Gothic" panose="020B0502020202020204" pitchFamily="34" charset="0"/>
            </a:endParaRPr>
          </a:p>
        </p:txBody>
      </p:sp>
      <p:graphicFrame>
        <p:nvGraphicFramePr>
          <p:cNvPr id="20" name="Table 19">
            <a:extLst>
              <a:ext uri="{FF2B5EF4-FFF2-40B4-BE49-F238E27FC236}">
                <a16:creationId xmlns:a16="http://schemas.microsoft.com/office/drawing/2014/main" id="{34FCE5F6-11AC-46B1-961E-4513CB72D3B8}"/>
              </a:ext>
            </a:extLst>
          </p:cNvPr>
          <p:cNvGraphicFramePr>
            <a:graphicFrameLocks noGrp="1"/>
          </p:cNvGraphicFramePr>
          <p:nvPr>
            <p:extLst/>
          </p:nvPr>
        </p:nvGraphicFramePr>
        <p:xfrm>
          <a:off x="2771326" y="5340131"/>
          <a:ext cx="3840480" cy="396240"/>
        </p:xfrm>
        <a:graphic>
          <a:graphicData uri="http://schemas.openxmlformats.org/drawingml/2006/table">
            <a:tbl>
              <a:tblPr firstRow="1" bandRow="1">
                <a:tableStyleId>{5940675A-B579-460E-94D1-54222C63F5DA}</a:tableStyleId>
              </a:tblPr>
              <a:tblGrid>
                <a:gridCol w="640080">
                  <a:extLst>
                    <a:ext uri="{9D8B030D-6E8A-4147-A177-3AD203B41FA5}">
                      <a16:colId xmlns:a16="http://schemas.microsoft.com/office/drawing/2014/main" val="2789140000"/>
                    </a:ext>
                  </a:extLst>
                </a:gridCol>
                <a:gridCol w="640080">
                  <a:extLst>
                    <a:ext uri="{9D8B030D-6E8A-4147-A177-3AD203B41FA5}">
                      <a16:colId xmlns:a16="http://schemas.microsoft.com/office/drawing/2014/main" val="2030267024"/>
                    </a:ext>
                  </a:extLst>
                </a:gridCol>
                <a:gridCol w="640080">
                  <a:extLst>
                    <a:ext uri="{9D8B030D-6E8A-4147-A177-3AD203B41FA5}">
                      <a16:colId xmlns:a16="http://schemas.microsoft.com/office/drawing/2014/main" val="87458241"/>
                    </a:ext>
                  </a:extLst>
                </a:gridCol>
                <a:gridCol w="640080">
                  <a:extLst>
                    <a:ext uri="{9D8B030D-6E8A-4147-A177-3AD203B41FA5}">
                      <a16:colId xmlns:a16="http://schemas.microsoft.com/office/drawing/2014/main" val="2275748007"/>
                    </a:ext>
                  </a:extLst>
                </a:gridCol>
                <a:gridCol w="640080">
                  <a:extLst>
                    <a:ext uri="{9D8B030D-6E8A-4147-A177-3AD203B41FA5}">
                      <a16:colId xmlns:a16="http://schemas.microsoft.com/office/drawing/2014/main" val="4148394439"/>
                    </a:ext>
                  </a:extLst>
                </a:gridCol>
                <a:gridCol w="640080">
                  <a:extLst>
                    <a:ext uri="{9D8B030D-6E8A-4147-A177-3AD203B41FA5}">
                      <a16:colId xmlns:a16="http://schemas.microsoft.com/office/drawing/2014/main" val="670253665"/>
                    </a:ext>
                  </a:extLst>
                </a:gridCol>
              </a:tblGrid>
              <a:tr h="370840">
                <a:tc>
                  <a:txBody>
                    <a:bodyPr/>
                    <a:lstStyle/>
                    <a:p>
                      <a:pPr algn="ctr"/>
                      <a:r>
                        <a:rPr lang="en-GB" sz="2000" dirty="0">
                          <a:solidFill>
                            <a:srgbClr val="FF0000"/>
                          </a:solidFill>
                          <a:latin typeface="SassoonCRInfantMedium" panose="02000603020000020003" pitchFamily="2" charset="0"/>
                        </a:rPr>
                        <a:t>0</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1</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2</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3</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4</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5</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01686128"/>
                  </a:ext>
                </a:extLst>
              </a:tr>
            </a:tbl>
          </a:graphicData>
        </a:graphic>
      </p:graphicFrame>
      <p:sp>
        <p:nvSpPr>
          <p:cNvPr id="21" name="TextBox 20">
            <a:extLst>
              <a:ext uri="{FF2B5EF4-FFF2-40B4-BE49-F238E27FC236}">
                <a16:creationId xmlns:a16="http://schemas.microsoft.com/office/drawing/2014/main" id="{0A377F37-A24C-44F8-A4F9-E52F316C74E4}"/>
              </a:ext>
            </a:extLst>
          </p:cNvPr>
          <p:cNvSpPr txBox="1"/>
          <p:nvPr/>
        </p:nvSpPr>
        <p:spPr>
          <a:xfrm>
            <a:off x="397318" y="4804810"/>
            <a:ext cx="2236731" cy="1323439"/>
          </a:xfrm>
          <a:prstGeom prst="rect">
            <a:avLst/>
          </a:prstGeom>
          <a:solidFill>
            <a:schemeClr val="bg1"/>
          </a:solidFill>
          <a:ln>
            <a:solidFill>
              <a:srgbClr val="FF0000"/>
            </a:solidFill>
          </a:ln>
        </p:spPr>
        <p:txBody>
          <a:bodyPr wrap="square" rtlCol="0">
            <a:spAutoFit/>
          </a:bodyPr>
          <a:lstStyle/>
          <a:p>
            <a:pPr algn="ctr"/>
            <a:r>
              <a:rPr lang="en-GB" sz="1600" b="1" dirty="0">
                <a:solidFill>
                  <a:srgbClr val="FF0000"/>
                </a:solidFill>
                <a:latin typeface="Century Gothic" panose="020B0502020202020204" pitchFamily="34" charset="0"/>
              </a:rPr>
              <a:t>Scale – determine an appropriate scale that has equal gaps between numbers.</a:t>
            </a:r>
            <a:endParaRPr lang="en-US" sz="1600" b="1" dirty="0">
              <a:solidFill>
                <a:srgbClr val="FF0000"/>
              </a:solidFill>
              <a:latin typeface="Century Gothic" panose="020B0502020202020204" pitchFamily="34" charset="0"/>
            </a:endParaRPr>
          </a:p>
        </p:txBody>
      </p:sp>
      <p:cxnSp>
        <p:nvCxnSpPr>
          <p:cNvPr id="22" name="Straight Arrow Connector 21">
            <a:extLst>
              <a:ext uri="{FF2B5EF4-FFF2-40B4-BE49-F238E27FC236}">
                <a16:creationId xmlns:a16="http://schemas.microsoft.com/office/drawing/2014/main" id="{C8E31DDB-36DD-463F-8A3F-50190450F97A}"/>
              </a:ext>
            </a:extLst>
          </p:cNvPr>
          <p:cNvCxnSpPr>
            <a:cxnSpLocks/>
            <a:endCxn id="16" idx="0"/>
          </p:cNvCxnSpPr>
          <p:nvPr/>
        </p:nvCxnSpPr>
        <p:spPr>
          <a:xfrm>
            <a:off x="1469599" y="2653563"/>
            <a:ext cx="687369" cy="96331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7B0A1967-9C0F-4D1A-963A-D9B0ED3D9FAF}"/>
              </a:ext>
            </a:extLst>
          </p:cNvPr>
          <p:cNvCxnSpPr>
            <a:cxnSpLocks/>
            <a:stCxn id="21" idx="0"/>
          </p:cNvCxnSpPr>
          <p:nvPr/>
        </p:nvCxnSpPr>
        <p:spPr>
          <a:xfrm flipV="1">
            <a:off x="1515684" y="4582166"/>
            <a:ext cx="1208249" cy="22264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9EBF624-D550-4A30-8670-235943098871}"/>
              </a:ext>
            </a:extLst>
          </p:cNvPr>
          <p:cNvCxnSpPr>
            <a:cxnSpLocks/>
            <a:endCxn id="15" idx="3"/>
          </p:cNvCxnSpPr>
          <p:nvPr/>
        </p:nvCxnSpPr>
        <p:spPr>
          <a:xfrm flipH="1">
            <a:off x="5483452" y="5643459"/>
            <a:ext cx="1026498" cy="2552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D57C892-8E9B-49C1-876A-D6916B79991E}"/>
              </a:ext>
            </a:extLst>
          </p:cNvPr>
          <p:cNvCxnSpPr>
            <a:cxnSpLocks/>
          </p:cNvCxnSpPr>
          <p:nvPr/>
        </p:nvCxnSpPr>
        <p:spPr>
          <a:xfrm flipV="1">
            <a:off x="3086621" y="3904256"/>
            <a:ext cx="1296537" cy="13019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EFB9164-C9AB-4E94-91D7-4D1A73638D3F}"/>
              </a:ext>
            </a:extLst>
          </p:cNvPr>
          <p:cNvCxnSpPr>
            <a:cxnSpLocks/>
          </p:cNvCxnSpPr>
          <p:nvPr/>
        </p:nvCxnSpPr>
        <p:spPr>
          <a:xfrm flipV="1">
            <a:off x="4383158" y="3301009"/>
            <a:ext cx="1255642" cy="6032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FC44E6D-BF81-46CE-843D-9A29E6520ACF}"/>
              </a:ext>
            </a:extLst>
          </p:cNvPr>
          <p:cNvCxnSpPr>
            <a:cxnSpLocks/>
          </p:cNvCxnSpPr>
          <p:nvPr/>
        </p:nvCxnSpPr>
        <p:spPr>
          <a:xfrm flipV="1">
            <a:off x="5638800" y="2006116"/>
            <a:ext cx="656590" cy="1294894"/>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8" name="Table 27">
            <a:extLst>
              <a:ext uri="{FF2B5EF4-FFF2-40B4-BE49-F238E27FC236}">
                <a16:creationId xmlns:a16="http://schemas.microsoft.com/office/drawing/2014/main" id="{74399E84-038C-4867-9029-D053B3394FDA}"/>
              </a:ext>
            </a:extLst>
          </p:cNvPr>
          <p:cNvGraphicFramePr>
            <a:graphicFrameLocks noGrp="1"/>
          </p:cNvGraphicFramePr>
          <p:nvPr>
            <p:extLst>
              <p:ext uri="{D42A27DB-BD31-4B8C-83A1-F6EECF244321}">
                <p14:modId xmlns:p14="http://schemas.microsoft.com/office/powerpoint/2010/main" val="601329757"/>
              </p:ext>
            </p:extLst>
          </p:nvPr>
        </p:nvGraphicFramePr>
        <p:xfrm>
          <a:off x="2561156" y="1802979"/>
          <a:ext cx="452061" cy="3840480"/>
        </p:xfrm>
        <a:graphic>
          <a:graphicData uri="http://schemas.openxmlformats.org/drawingml/2006/table">
            <a:tbl>
              <a:tblPr firstRow="1" bandRow="1">
                <a:tableStyleId>{5940675A-B579-460E-94D1-54222C63F5DA}</a:tableStyleId>
              </a:tblPr>
              <a:tblGrid>
                <a:gridCol w="452061">
                  <a:extLst>
                    <a:ext uri="{9D8B030D-6E8A-4147-A177-3AD203B41FA5}">
                      <a16:colId xmlns:a16="http://schemas.microsoft.com/office/drawing/2014/main" val="1830268355"/>
                    </a:ext>
                  </a:extLst>
                </a:gridCol>
              </a:tblGrid>
              <a:tr h="640080">
                <a:tc>
                  <a:txBody>
                    <a:bodyPr/>
                    <a:lstStyle/>
                    <a:p>
                      <a:pPr algn="ctr"/>
                      <a:r>
                        <a:rPr lang="en-GB" sz="2000" dirty="0">
                          <a:solidFill>
                            <a:srgbClr val="FF0000"/>
                          </a:solidFill>
                          <a:latin typeface="SassoonCRInfantMedium" panose="02000603020000020003" pitchFamily="2" charset="0"/>
                        </a:rPr>
                        <a:t>5</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27105612"/>
                  </a:ext>
                </a:extLst>
              </a:tr>
              <a:tr h="640080">
                <a:tc>
                  <a:txBody>
                    <a:bodyPr/>
                    <a:lstStyle/>
                    <a:p>
                      <a:pPr algn="ctr"/>
                      <a:r>
                        <a:rPr lang="en-GB" sz="2000" dirty="0">
                          <a:solidFill>
                            <a:srgbClr val="FF0000"/>
                          </a:solidFill>
                          <a:latin typeface="SassoonCRInfantMedium" panose="02000603020000020003" pitchFamily="2" charset="0"/>
                        </a:rPr>
                        <a:t>4</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5508574"/>
                  </a:ext>
                </a:extLst>
              </a:tr>
              <a:tr h="640080">
                <a:tc>
                  <a:txBody>
                    <a:bodyPr/>
                    <a:lstStyle/>
                    <a:p>
                      <a:pPr algn="ctr"/>
                      <a:r>
                        <a:rPr lang="en-GB" sz="2000" dirty="0">
                          <a:solidFill>
                            <a:srgbClr val="FF0000"/>
                          </a:solidFill>
                          <a:latin typeface="SassoonCRInfantMedium" panose="02000603020000020003" pitchFamily="2" charset="0"/>
                        </a:rPr>
                        <a:t>3</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08070189"/>
                  </a:ext>
                </a:extLst>
              </a:tr>
              <a:tr h="640080">
                <a:tc>
                  <a:txBody>
                    <a:bodyPr/>
                    <a:lstStyle/>
                    <a:p>
                      <a:pPr algn="ctr"/>
                      <a:r>
                        <a:rPr lang="en-GB" sz="2000" dirty="0">
                          <a:solidFill>
                            <a:srgbClr val="FF0000"/>
                          </a:solidFill>
                          <a:latin typeface="SassoonCRInfantMedium" panose="02000603020000020003" pitchFamily="2" charset="0"/>
                        </a:rPr>
                        <a:t>2</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0715867"/>
                  </a:ext>
                </a:extLst>
              </a:tr>
              <a:tr h="640080">
                <a:tc>
                  <a:txBody>
                    <a:bodyPr/>
                    <a:lstStyle/>
                    <a:p>
                      <a:pPr algn="ctr"/>
                      <a:r>
                        <a:rPr lang="en-GB" sz="2000" dirty="0">
                          <a:solidFill>
                            <a:srgbClr val="FF0000"/>
                          </a:solidFill>
                          <a:latin typeface="SassoonCRInfantMedium" panose="02000603020000020003" pitchFamily="2" charset="0"/>
                        </a:rPr>
                        <a:t>1</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70694439"/>
                  </a:ext>
                </a:extLst>
              </a:tr>
              <a:tr h="640080">
                <a:tc>
                  <a:txBody>
                    <a:bodyPr/>
                    <a:lstStyle/>
                    <a:p>
                      <a:pPr algn="ctr"/>
                      <a:r>
                        <a:rPr lang="en-GB" sz="2000" dirty="0">
                          <a:solidFill>
                            <a:srgbClr val="FF0000"/>
                          </a:solidFill>
                          <a:latin typeface="SassoonCRInfantMedium" panose="02000603020000020003" pitchFamily="2" charset="0"/>
                        </a:rPr>
                        <a:t>0</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98116424"/>
                  </a:ext>
                </a:extLst>
              </a:tr>
            </a:tbl>
          </a:graphicData>
        </a:graphic>
      </p:graphicFrame>
    </p:spTree>
    <p:extLst>
      <p:ext uri="{BB962C8B-B14F-4D97-AF65-F5344CB8AC3E}">
        <p14:creationId xmlns:p14="http://schemas.microsoft.com/office/powerpoint/2010/main" val="3694452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What do line graphs show?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GB" dirty="0">
                <a:latin typeface="Arial" panose="020B0604020202020204" pitchFamily="34" charset="0"/>
                <a:cs typeface="Arial" panose="020B0604020202020204" pitchFamily="34" charset="0"/>
              </a:rPr>
              <a:t>Line graphs are used to track changes over short and long periods of time. When smaller changes exist, line graphs are better to use than bar graphs. Line graphs can also be used to compare changes over the same period of time for more than one group.</a:t>
            </a:r>
          </a:p>
        </p:txBody>
      </p:sp>
    </p:spTree>
    <p:extLst>
      <p:ext uri="{BB962C8B-B14F-4D97-AF65-F5344CB8AC3E}">
        <p14:creationId xmlns:p14="http://schemas.microsoft.com/office/powerpoint/2010/main" val="289221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8354" y="-391885"/>
            <a:ext cx="7886700" cy="1325563"/>
          </a:xfrm>
        </p:spPr>
        <p:txBody>
          <a:bodyPr>
            <a:normAutofit/>
          </a:bodyPr>
          <a:lstStyle/>
          <a:p>
            <a:r>
              <a:rPr lang="en-GB" sz="3200" dirty="0" smtClean="0">
                <a:latin typeface="Arial" panose="020B0604020202020204" pitchFamily="34" charset="0"/>
                <a:cs typeface="Arial" panose="020B0604020202020204" pitchFamily="34" charset="0"/>
              </a:rPr>
              <a:t>Look at the </a:t>
            </a:r>
            <a:r>
              <a:rPr lang="en-GB" sz="3200" dirty="0" smtClean="0">
                <a:latin typeface="Arial" panose="020B0604020202020204" pitchFamily="34" charset="0"/>
                <a:cs typeface="Arial" panose="020B0604020202020204" pitchFamily="34" charset="0"/>
              </a:rPr>
              <a:t>line graph </a:t>
            </a:r>
            <a:r>
              <a:rPr lang="en-GB" sz="3200" dirty="0" smtClean="0">
                <a:latin typeface="Arial" panose="020B0604020202020204" pitchFamily="34" charset="0"/>
                <a:cs typeface="Arial" panose="020B0604020202020204" pitchFamily="34" charset="0"/>
              </a:rPr>
              <a:t>below. </a:t>
            </a:r>
            <a:endParaRPr lang="en-GB" sz="3200"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1626" t="30930" r="22334" b="30930"/>
          <a:stretch/>
        </p:blipFill>
        <p:spPr bwMode="auto">
          <a:xfrm>
            <a:off x="3259183" y="1617272"/>
            <a:ext cx="5304817" cy="31563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1" y="1802306"/>
            <a:ext cx="3056709" cy="286232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Look at the scale up the side (height in cm). It increases by two each time so </a:t>
            </a:r>
            <a:r>
              <a:rPr lang="en-GB" b="1" u="sng" dirty="0" smtClean="0">
                <a:latin typeface="Arial" panose="020B0604020202020204" pitchFamily="34" charset="0"/>
                <a:cs typeface="Arial" panose="020B0604020202020204" pitchFamily="34" charset="0"/>
              </a:rPr>
              <a:t>number 1 on the scale </a:t>
            </a:r>
            <a:r>
              <a:rPr lang="en-GB" dirty="0" smtClean="0">
                <a:latin typeface="Arial" panose="020B0604020202020204" pitchFamily="34" charset="0"/>
                <a:cs typeface="Arial" panose="020B0604020202020204" pitchFamily="34" charset="0"/>
              </a:rPr>
              <a:t>is between 0 and 2.</a:t>
            </a:r>
          </a:p>
          <a:p>
            <a:r>
              <a:rPr lang="en-GB" dirty="0" smtClean="0">
                <a:latin typeface="Arial" panose="020B0604020202020204" pitchFamily="34" charset="0"/>
                <a:cs typeface="Arial" panose="020B0604020202020204" pitchFamily="34" charset="0"/>
              </a:rPr>
              <a:t>Remember this when you answer the questions.</a:t>
            </a: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Think about where number 3, 5, 7 and 9.</a:t>
            </a:r>
            <a:endParaRPr lang="en-GB" dirty="0">
              <a:latin typeface="Arial" panose="020B0604020202020204" pitchFamily="34" charset="0"/>
              <a:cs typeface="Arial" panose="020B0604020202020204" pitchFamily="34" charset="0"/>
            </a:endParaRPr>
          </a:p>
        </p:txBody>
      </p:sp>
      <p:cxnSp>
        <p:nvCxnSpPr>
          <p:cNvPr id="6" name="Straight Arrow Connector 5"/>
          <p:cNvCxnSpPr/>
          <p:nvPr/>
        </p:nvCxnSpPr>
        <p:spPr>
          <a:xfrm>
            <a:off x="2338252" y="2919231"/>
            <a:ext cx="1410788" cy="9144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1240971" y="760648"/>
            <a:ext cx="6439989"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This line graph shows how tall Jack’s plant grew over seven days.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0247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9294" y="3995678"/>
            <a:ext cx="7854462" cy="2585323"/>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1. On </a:t>
            </a:r>
            <a:r>
              <a:rPr lang="en-GB" dirty="0" smtClean="0">
                <a:latin typeface="Arial" panose="020B0604020202020204" pitchFamily="34" charset="0"/>
                <a:cs typeface="Arial" panose="020B0604020202020204" pitchFamily="34" charset="0"/>
              </a:rPr>
              <a:t>which day was Jacks plant the tallest</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2. Which day did Jack’s plant not grow</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3. How tall was Jack’s plant on day 6</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4. How big was Jack’s plant on day 1?</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5. How many days did it take for Jack’s plant to grow 5cm?</a:t>
            </a:r>
          </a:p>
          <a:p>
            <a:r>
              <a:rPr lang="en-GB" dirty="0" smtClean="0">
                <a:latin typeface="Arial" panose="020B0604020202020204" pitchFamily="34" charset="0"/>
                <a:cs typeface="Arial" panose="020B0604020202020204" pitchFamily="34" charset="0"/>
              </a:rPr>
              <a:t>6. How much taller was the plant on day 6 than on day 2?</a:t>
            </a:r>
          </a:p>
          <a:p>
            <a:r>
              <a:rPr lang="en-GB" dirty="0" smtClean="0">
                <a:latin typeface="Arial" panose="020B0604020202020204" pitchFamily="34" charset="0"/>
                <a:cs typeface="Arial" panose="020B0604020202020204" pitchFamily="34" charset="0"/>
              </a:rPr>
              <a:t>7. How tall did the plant grow in seven days?</a:t>
            </a:r>
          </a:p>
          <a:p>
            <a:r>
              <a:rPr lang="en-GB" dirty="0" smtClean="0">
                <a:latin typeface="Arial" panose="020B0604020202020204" pitchFamily="34" charset="0"/>
                <a:cs typeface="Arial" panose="020B0604020202020204" pitchFamily="34" charset="0"/>
              </a:rPr>
              <a:t>8. How tall do you think the plant would be on day 8?</a:t>
            </a:r>
            <a:endParaRPr lang="en-GB" dirty="0" smtClean="0">
              <a:latin typeface="Arial" panose="020B0604020202020204" pitchFamily="34" charset="0"/>
              <a:cs typeface="Arial" panose="020B0604020202020204" pitchFamily="34" charset="0"/>
            </a:endParaRPr>
          </a:p>
          <a:p>
            <a:r>
              <a:rPr lang="en-GB" dirty="0"/>
              <a:t>	</a:t>
            </a:r>
            <a:endParaRPr lang="en-GB" b="1"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1626" t="30930" r="22334" b="30930"/>
          <a:stretch/>
        </p:blipFill>
        <p:spPr bwMode="auto">
          <a:xfrm>
            <a:off x="1069167" y="151693"/>
            <a:ext cx="6114716" cy="36382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78478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2f329b899d1e0c453f9d86bb194f90f">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1d87f36caa9ec3a2d6f114e9f26bf426"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6FD497-9207-44BB-A7C2-9DB5F606A9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F8F11D-A449-4684-B8E0-461263A2E192}">
  <ds:schemaRef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http://purl.org/dc/terms/"/>
    <ds:schemaRef ds:uri="http://schemas.openxmlformats.org/package/2006/metadata/core-properties"/>
    <ds:schemaRef ds:uri="5c7a0828-c5e4-45f8-a074-18a8fdc88ec6"/>
    <ds:schemaRef ds:uri="http://www.w3.org/XML/1998/namespace"/>
    <ds:schemaRef ds:uri="http://purl.org/dc/dcmitype/"/>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1715</TotalTime>
  <Words>334</Words>
  <Application>Microsoft Office PowerPoint</Application>
  <PresentationFormat>On-screen Show (4:3)</PresentationFormat>
  <Paragraphs>93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What do line graphs show?</vt:lpstr>
      <vt:lpstr>Look at the line graph below.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Lincoln-Johnson, Nicola</cp:lastModifiedBy>
  <cp:revision>116</cp:revision>
  <dcterms:created xsi:type="dcterms:W3CDTF">2018-03-17T10:08:43Z</dcterms:created>
  <dcterms:modified xsi:type="dcterms:W3CDTF">2021-02-24T09:25:44Z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512">
    <vt:lpwstr>17</vt:lpwstr>
  </property>
</Properties>
</file>