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57"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44AC-9966-45DB-8487-7E3D10DA19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B248CA-96C6-4356-B3B8-27E62EF66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9D20E9-0293-4C95-A39D-F2F3C7304930}"/>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F3496570-CC9D-4F78-BC5B-A4033E040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84D9B-3573-4FE3-8FDE-D5BC2CD9C23B}"/>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357475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17A9-E308-463F-AAA6-EED767FE3A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9BF5D2-4D0E-4FE7-B911-24A539543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D4FE08-FFB0-49FD-BD97-3B62D4C93D72}"/>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30F5AB26-D622-41A9-86B2-19209EDC9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C2022-35D5-44F0-99B3-894D8CC2CE9C}"/>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345266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BC1C27-2DB7-496D-A273-0A4EC8B914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20ED42-E59F-45D7-A3FE-05C49BC8F3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A92F9-BC53-4505-8130-B15C48D6C4A9}"/>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AC7E394F-0B38-4D04-B216-F4E75FCDC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84C34D-AD2A-4605-8269-147F8825484E}"/>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20237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17F6-AF09-4CEA-A216-1CA2F56F2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3F4705-20D1-4D2F-A522-4FE9056C8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B55E0-86D3-47A1-BDB3-89178D1D4DA7}"/>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2BFF7DF4-4921-4AB1-AE16-F66FC551A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F0ABD-A414-4B29-B74C-7819BF7EA505}"/>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158795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B0A8-E9F9-469C-B721-44F3DBB34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22B4FA-D9ED-43BA-B98C-931C20CA7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43DC1-199C-440B-9ED6-77687E6B0A48}"/>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F78896BF-4CCE-4522-BAC1-D000BEF57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17FA8-155C-4EE6-8D28-0DDB8EE46734}"/>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59026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3BDA-4643-4A81-B008-D184B33C6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D8B31-A48F-41CE-A9D1-C20996D62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1746AF-D444-4773-ABA8-BA8AC14EE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F94D45-67F2-443F-83C1-846B05D35DE2}"/>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6" name="Footer Placeholder 5">
            <a:extLst>
              <a:ext uri="{FF2B5EF4-FFF2-40B4-BE49-F238E27FC236}">
                <a16:creationId xmlns:a16="http://schemas.microsoft.com/office/drawing/2014/main" id="{29218953-884B-467A-8797-5372FD83C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C4C7D7-79B2-40FA-AD05-2BA18D4A52F2}"/>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416189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B868-4797-4EFB-9718-780D8189B4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A85C2-BFD6-46DB-9773-8A8C96602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CC336-B352-416D-8F8A-79E2920FCE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139A-613F-41B1-A2FF-B2FE2CB71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0EDFB-A7B1-4249-A07F-682C9DE97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6DF501-F35C-4CC6-BDD8-71306EBF0520}"/>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8" name="Footer Placeholder 7">
            <a:extLst>
              <a:ext uri="{FF2B5EF4-FFF2-40B4-BE49-F238E27FC236}">
                <a16:creationId xmlns:a16="http://schemas.microsoft.com/office/drawing/2014/main" id="{8E981FFD-C482-4A5E-9E8B-69B809A92A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3F93F7-7AE7-424B-B1DF-500A5D0385F6}"/>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289080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8D90-8BDC-49A6-8D9B-0C5C011A4B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2312FD-48CD-478D-B069-0A00B950DDC5}"/>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4" name="Footer Placeholder 3">
            <a:extLst>
              <a:ext uri="{FF2B5EF4-FFF2-40B4-BE49-F238E27FC236}">
                <a16:creationId xmlns:a16="http://schemas.microsoft.com/office/drawing/2014/main" id="{5691BC85-5BA6-4DF5-9894-C89124CF83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1D5568-2F94-4575-A9B3-E1737B98B70C}"/>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189705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8BC55-1F16-492D-8C75-C39462BD34FF}"/>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3" name="Footer Placeholder 2">
            <a:extLst>
              <a:ext uri="{FF2B5EF4-FFF2-40B4-BE49-F238E27FC236}">
                <a16:creationId xmlns:a16="http://schemas.microsoft.com/office/drawing/2014/main" id="{E3E31F6C-7113-44A3-943D-F5E62EBDF3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D31783-1DC0-4389-A148-725E9B361C10}"/>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364063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FD8C-E9FB-4353-B27B-43CCB8A8E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F0D452-DD28-45C2-8ED7-44C508062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2CB810-C5AB-4839-A2BA-8594AA0D7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33811-1981-40AE-9B24-C28D8987FD28}"/>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6" name="Footer Placeholder 5">
            <a:extLst>
              <a:ext uri="{FF2B5EF4-FFF2-40B4-BE49-F238E27FC236}">
                <a16:creationId xmlns:a16="http://schemas.microsoft.com/office/drawing/2014/main" id="{E9DA74F6-1184-4CD2-848E-E791B0C67D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99199-654E-4296-9B3E-24C743D78DC5}"/>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209970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BD9C-80BD-4341-A86F-B93E2F8C1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F16C3D-3D5B-4FD6-9C40-D86D5EF3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9F4AA6-43E3-4DE5-B782-2A407B399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A725A-C6B8-4B46-BBA7-E1226AF60195}"/>
              </a:ext>
            </a:extLst>
          </p:cNvPr>
          <p:cNvSpPr>
            <a:spLocks noGrp="1"/>
          </p:cNvSpPr>
          <p:nvPr>
            <p:ph type="dt" sz="half" idx="10"/>
          </p:nvPr>
        </p:nvSpPr>
        <p:spPr/>
        <p:txBody>
          <a:bodyPr/>
          <a:lstStyle/>
          <a:p>
            <a:fld id="{2C3DBB1A-EADA-4BFF-A93E-48977C142A0D}" type="datetimeFigureOut">
              <a:rPr lang="en-GB" smtClean="0"/>
              <a:t>13/01/2021</a:t>
            </a:fld>
            <a:endParaRPr lang="en-GB"/>
          </a:p>
        </p:txBody>
      </p:sp>
      <p:sp>
        <p:nvSpPr>
          <p:cNvPr id="6" name="Footer Placeholder 5">
            <a:extLst>
              <a:ext uri="{FF2B5EF4-FFF2-40B4-BE49-F238E27FC236}">
                <a16:creationId xmlns:a16="http://schemas.microsoft.com/office/drawing/2014/main" id="{CBA88BD3-61D2-4371-9D4D-B5E9A7912E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95344-92F8-4716-A62A-F9EDF09E2B9D}"/>
              </a:ext>
            </a:extLst>
          </p:cNvPr>
          <p:cNvSpPr>
            <a:spLocks noGrp="1"/>
          </p:cNvSpPr>
          <p:nvPr>
            <p:ph type="sldNum" sz="quarter" idx="12"/>
          </p:nvPr>
        </p:nvSpPr>
        <p:spPr/>
        <p:txBody>
          <a:bodyPr/>
          <a:lstStyle/>
          <a:p>
            <a:fld id="{2DC30238-C372-4ED6-A4EE-C8F9C4253EC5}" type="slidenum">
              <a:rPr lang="en-GB" smtClean="0"/>
              <a:t>‹#›</a:t>
            </a:fld>
            <a:endParaRPr lang="en-GB"/>
          </a:p>
        </p:txBody>
      </p:sp>
    </p:spTree>
    <p:extLst>
      <p:ext uri="{BB962C8B-B14F-4D97-AF65-F5344CB8AC3E}">
        <p14:creationId xmlns:p14="http://schemas.microsoft.com/office/powerpoint/2010/main" val="314849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2356C-919F-47DB-AFC4-92CF87F41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614DEF-895E-4BF8-ADE5-B9C6BF81D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84C7C2-EA13-4413-9A8A-B734C47F3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DBB1A-EADA-4BFF-A93E-48977C142A0D}" type="datetimeFigureOut">
              <a:rPr lang="en-GB" smtClean="0"/>
              <a:t>13/01/2021</a:t>
            </a:fld>
            <a:endParaRPr lang="en-GB"/>
          </a:p>
        </p:txBody>
      </p:sp>
      <p:sp>
        <p:nvSpPr>
          <p:cNvPr id="5" name="Footer Placeholder 4">
            <a:extLst>
              <a:ext uri="{FF2B5EF4-FFF2-40B4-BE49-F238E27FC236}">
                <a16:creationId xmlns:a16="http://schemas.microsoft.com/office/drawing/2014/main" id="{9150E3CD-B3B5-41DB-9F99-69B684299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C25CD8-04DE-4C09-BF26-070751237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30238-C372-4ED6-A4EE-C8F9C4253EC5}" type="slidenum">
              <a:rPr lang="en-GB" smtClean="0"/>
              <a:t>‹#›</a:t>
            </a:fld>
            <a:endParaRPr lang="en-GB"/>
          </a:p>
        </p:txBody>
      </p:sp>
    </p:spTree>
    <p:extLst>
      <p:ext uri="{BB962C8B-B14F-4D97-AF65-F5344CB8AC3E}">
        <p14:creationId xmlns:p14="http://schemas.microsoft.com/office/powerpoint/2010/main" val="167310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9.m4a"/><Relationship Id="rId7" Type="http://schemas.openxmlformats.org/officeDocument/2006/relationships/image" Target="../media/image9.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jpeg"/><Relationship Id="rId5" Type="http://schemas.openxmlformats.org/officeDocument/2006/relationships/slideLayout" Target="../slideLayouts/slideLayout2.xml"/><Relationship Id="rId4" Type="http://schemas.openxmlformats.org/officeDocument/2006/relationships/audio" Target="../media/media9.m4a"/></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1.m4a"/><Relationship Id="rId7" Type="http://schemas.openxmlformats.org/officeDocument/2006/relationships/image" Target="../media/image11.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audio" Target="../media/media11.m4a"/></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3.m4a"/><Relationship Id="rId7" Type="http://schemas.openxmlformats.org/officeDocument/2006/relationships/image" Target="../media/image13.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audio" Target="../media/media13.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082DAC-2E4B-4DEB-B20B-1331C6595B53}"/>
              </a:ext>
            </a:extLst>
          </p:cNvPr>
          <p:cNvSpPr>
            <a:spLocks noGrp="1"/>
          </p:cNvSpPr>
          <p:nvPr>
            <p:ph type="subTitle" idx="1"/>
          </p:nvPr>
        </p:nvSpPr>
        <p:spPr>
          <a:xfrm>
            <a:off x="1014412" y="2715419"/>
            <a:ext cx="10163175" cy="999331"/>
          </a:xfrm>
        </p:spPr>
        <p:txBody>
          <a:bodyPr>
            <a:normAutofit fontScale="92500"/>
          </a:bodyPr>
          <a:lstStyle/>
          <a:p>
            <a:r>
              <a:rPr lang="en-GB" sz="4400" dirty="0">
                <a:latin typeface="Arial" panose="020B0604020202020204" pitchFamily="34" charset="0"/>
                <a:cs typeface="Arial" panose="020B0604020202020204" pitchFamily="34" charset="0"/>
              </a:rPr>
              <a:t>Identify and explore key London landmarks</a:t>
            </a:r>
          </a:p>
        </p:txBody>
      </p:sp>
      <p:pic>
        <p:nvPicPr>
          <p:cNvPr id="4" name="Recorded Sound">
            <a:hlinkClick r:id="" action="ppaction://media"/>
            <a:extLst>
              <a:ext uri="{FF2B5EF4-FFF2-40B4-BE49-F238E27FC236}">
                <a16:creationId xmlns:a16="http://schemas.microsoft.com/office/drawing/2014/main" id="{3C538565-51AB-4877-AA09-D76ACD17C2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54817" y="5416826"/>
            <a:ext cx="609600" cy="609600"/>
          </a:xfrm>
          <a:prstGeom prst="rect">
            <a:avLst/>
          </a:prstGeom>
        </p:spPr>
      </p:pic>
    </p:spTree>
    <p:extLst>
      <p:ext uri="{BB962C8B-B14F-4D97-AF65-F5344CB8AC3E}">
        <p14:creationId xmlns:p14="http://schemas.microsoft.com/office/powerpoint/2010/main" val="291030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BF62E-E2F8-4F32-AFBE-B26792A2CB2F}"/>
              </a:ext>
            </a:extLst>
          </p:cNvPr>
          <p:cNvSpPr>
            <a:spLocks noGrp="1"/>
          </p:cNvSpPr>
          <p:nvPr>
            <p:ph idx="1"/>
          </p:nvPr>
        </p:nvSpPr>
        <p:spPr>
          <a:xfrm>
            <a:off x="838200" y="1258959"/>
            <a:ext cx="10515600" cy="3882884"/>
          </a:xfrm>
        </p:spPr>
        <p:txBody>
          <a:bodyPr/>
          <a:lstStyle/>
          <a:p>
            <a:pPr marL="0" indent="0">
              <a:buNone/>
            </a:pPr>
            <a:endParaRPr lang="en-GB" dirty="0"/>
          </a:p>
          <a:p>
            <a:pPr marL="0" indent="0">
              <a:buNone/>
            </a:pPr>
            <a:r>
              <a:rPr lang="en-GB" dirty="0">
                <a:effectLst/>
                <a:latin typeface="Arial" panose="020B0604020202020204" pitchFamily="34" charset="0"/>
                <a:ea typeface="Calibri" panose="020F0502020204030204" pitchFamily="34" charset="0"/>
                <a:cs typeface="Arial" panose="020B0604020202020204" pitchFamily="34" charset="0"/>
              </a:rPr>
              <a:t>If you were going to visit London for a day, which are the three main sights you would want to see?</a:t>
            </a:r>
          </a:p>
          <a:p>
            <a:pPr marL="0" indent="0">
              <a:buNone/>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dirty="0">
                <a:latin typeface="Arial" panose="020B0604020202020204" pitchFamily="34" charset="0"/>
                <a:ea typeface="Calibri" panose="020F0502020204030204" pitchFamily="34" charset="0"/>
                <a:cs typeface="Arial" panose="020B0604020202020204" pitchFamily="34" charset="0"/>
              </a:rPr>
              <a:t>W</a:t>
            </a:r>
            <a:r>
              <a:rPr lang="en-GB" dirty="0">
                <a:effectLst/>
                <a:latin typeface="Arial" panose="020B0604020202020204" pitchFamily="34" charset="0"/>
                <a:ea typeface="Calibri" panose="020F0502020204030204" pitchFamily="34" charset="0"/>
                <a:cs typeface="Arial" panose="020B0604020202020204" pitchFamily="34" charset="0"/>
              </a:rPr>
              <a:t>hy would you like to see them?</a:t>
            </a:r>
          </a:p>
          <a:p>
            <a:pPr marL="0" indent="0">
              <a:buNone/>
            </a:pPr>
            <a:endParaRPr lang="en-GB" dirty="0"/>
          </a:p>
        </p:txBody>
      </p:sp>
      <p:pic>
        <p:nvPicPr>
          <p:cNvPr id="6" name="Recorded Sound">
            <a:hlinkClick r:id="" action="ppaction://media"/>
            <a:extLst>
              <a:ext uri="{FF2B5EF4-FFF2-40B4-BE49-F238E27FC236}">
                <a16:creationId xmlns:a16="http://schemas.microsoft.com/office/drawing/2014/main" id="{5C345090-3A7B-41C9-B648-2D78BE372D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33113" y="5141843"/>
            <a:ext cx="609600" cy="609600"/>
          </a:xfrm>
          <a:prstGeom prst="rect">
            <a:avLst/>
          </a:prstGeom>
        </p:spPr>
      </p:pic>
    </p:spTree>
    <p:extLst>
      <p:ext uri="{BB962C8B-B14F-4D97-AF65-F5344CB8AC3E}">
        <p14:creationId xmlns:p14="http://schemas.microsoft.com/office/powerpoint/2010/main" val="28747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F04D-E9D1-4561-A106-5E414D6711AD}"/>
              </a:ext>
            </a:extLst>
          </p:cNvPr>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Finally try the quiz</a:t>
            </a:r>
          </a:p>
        </p:txBody>
      </p:sp>
      <p:sp>
        <p:nvSpPr>
          <p:cNvPr id="3" name="Content Placeholder 2">
            <a:extLst>
              <a:ext uri="{FF2B5EF4-FFF2-40B4-BE49-F238E27FC236}">
                <a16:creationId xmlns:a16="http://schemas.microsoft.com/office/drawing/2014/main" id="{E76B7C44-1FFC-409B-91AA-7C206035800B}"/>
              </a:ext>
            </a:extLst>
          </p:cNvPr>
          <p:cNvSpPr>
            <a:spLocks noGrp="1"/>
          </p:cNvSpPr>
          <p:nvPr>
            <p:ph idx="1"/>
          </p:nvPr>
        </p:nvSpPr>
        <p:spPr>
          <a:xfrm>
            <a:off x="838200" y="1534076"/>
            <a:ext cx="10515600" cy="5171523"/>
          </a:xfrm>
        </p:spPr>
        <p:txBody>
          <a:bodyPr>
            <a:normAutofit/>
          </a:bodyPr>
          <a:lstStyle/>
          <a:p>
            <a:pPr marL="0" indent="0">
              <a:buNone/>
            </a:pPr>
            <a:r>
              <a:rPr lang="en-GB" dirty="0"/>
              <a:t>Answer these questions about famous London landmarks. </a:t>
            </a:r>
          </a:p>
          <a:p>
            <a:pPr marL="0" indent="0">
              <a:buNone/>
            </a:pPr>
            <a:endParaRPr lang="en-GB" dirty="0"/>
          </a:p>
          <a:p>
            <a:r>
              <a:rPr lang="en-GB" dirty="0"/>
              <a:t>1. Which landmark has to have permission to open? </a:t>
            </a:r>
          </a:p>
          <a:p>
            <a:r>
              <a:rPr lang="en-GB" dirty="0"/>
              <a:t>2. Which landmark is the tallest building in the UK? </a:t>
            </a:r>
          </a:p>
          <a:p>
            <a:r>
              <a:rPr lang="en-GB" dirty="0"/>
              <a:t>3. Which landmark is a memorial to the Great Fire of London? </a:t>
            </a:r>
          </a:p>
          <a:p>
            <a:r>
              <a:rPr lang="en-GB" dirty="0"/>
              <a:t>4. Which landmark used to be a prison? </a:t>
            </a:r>
          </a:p>
          <a:p>
            <a:r>
              <a:rPr lang="en-GB" dirty="0"/>
              <a:t>5. Which landmark is 96 metres high? </a:t>
            </a:r>
          </a:p>
          <a:p>
            <a:r>
              <a:rPr lang="en-GB" dirty="0"/>
              <a:t>6. Which landmark has a thatched roof? </a:t>
            </a:r>
          </a:p>
          <a:p>
            <a:r>
              <a:rPr lang="en-GB" dirty="0"/>
              <a:t>7. In which landmark does the Queen live?</a:t>
            </a:r>
          </a:p>
        </p:txBody>
      </p:sp>
      <p:pic>
        <p:nvPicPr>
          <p:cNvPr id="4" name="Recorded Sound">
            <a:hlinkClick r:id="" action="ppaction://media"/>
            <a:extLst>
              <a:ext uri="{FF2B5EF4-FFF2-40B4-BE49-F238E27FC236}">
                <a16:creationId xmlns:a16="http://schemas.microsoft.com/office/drawing/2014/main" id="{4CF78B50-93A1-4932-9B17-DC9C55EC5D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8800" y="5323924"/>
            <a:ext cx="609600" cy="609600"/>
          </a:xfrm>
          <a:prstGeom prst="rect">
            <a:avLst/>
          </a:prstGeom>
        </p:spPr>
      </p:pic>
    </p:spTree>
    <p:extLst>
      <p:ext uri="{BB962C8B-B14F-4D97-AF65-F5344CB8AC3E}">
        <p14:creationId xmlns:p14="http://schemas.microsoft.com/office/powerpoint/2010/main" val="2491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F04D-E9D1-4561-A106-5E414D6711AD}"/>
              </a:ext>
            </a:extLst>
          </p:cNvPr>
          <p:cNvSpPr>
            <a:spLocks noGrp="1"/>
          </p:cNvSpPr>
          <p:nvPr>
            <p:ph type="title"/>
          </p:nvPr>
        </p:nvSpPr>
        <p:spPr/>
        <p:txBody>
          <a:bodyPr/>
          <a:lstStyle/>
          <a:p>
            <a:r>
              <a:rPr lang="en-GB" dirty="0">
                <a:solidFill>
                  <a:srgbClr val="0070C0"/>
                </a:solidFill>
                <a:latin typeface="Arial" panose="020B0604020202020204" pitchFamily="34" charset="0"/>
                <a:cs typeface="Arial" panose="020B0604020202020204" pitchFamily="34" charset="0"/>
              </a:rPr>
              <a:t>Finally try the quiz</a:t>
            </a:r>
          </a:p>
        </p:txBody>
      </p:sp>
      <p:sp>
        <p:nvSpPr>
          <p:cNvPr id="3" name="Content Placeholder 2">
            <a:extLst>
              <a:ext uri="{FF2B5EF4-FFF2-40B4-BE49-F238E27FC236}">
                <a16:creationId xmlns:a16="http://schemas.microsoft.com/office/drawing/2014/main" id="{E76B7C44-1FFC-409B-91AA-7C206035800B}"/>
              </a:ext>
            </a:extLst>
          </p:cNvPr>
          <p:cNvSpPr>
            <a:spLocks noGrp="1"/>
          </p:cNvSpPr>
          <p:nvPr>
            <p:ph idx="1"/>
          </p:nvPr>
        </p:nvSpPr>
        <p:spPr>
          <a:xfrm>
            <a:off x="838200" y="1690688"/>
            <a:ext cx="10515600" cy="5171523"/>
          </a:xfrm>
        </p:spPr>
        <p:txBody>
          <a:bodyPr>
            <a:normAutofit/>
          </a:bodyPr>
          <a:lstStyle/>
          <a:p>
            <a:r>
              <a:rPr lang="en-GB" dirty="0"/>
              <a:t>1. Tower Bridge</a:t>
            </a:r>
          </a:p>
          <a:p>
            <a:r>
              <a:rPr lang="en-GB" dirty="0"/>
              <a:t>2. The Shard </a:t>
            </a:r>
          </a:p>
          <a:p>
            <a:r>
              <a:rPr lang="en-GB" dirty="0"/>
              <a:t>3. The Monument </a:t>
            </a:r>
          </a:p>
          <a:p>
            <a:r>
              <a:rPr lang="en-GB" dirty="0"/>
              <a:t>4.  Tower of London</a:t>
            </a:r>
          </a:p>
          <a:p>
            <a:r>
              <a:rPr lang="en-GB" dirty="0"/>
              <a:t>5. Big Ben </a:t>
            </a:r>
          </a:p>
          <a:p>
            <a:r>
              <a:rPr lang="en-GB" dirty="0"/>
              <a:t>6. Shakespeare’s Globe Theatre </a:t>
            </a:r>
          </a:p>
          <a:p>
            <a:r>
              <a:rPr lang="en-GB" dirty="0"/>
              <a:t>7. Buckingham Palace</a:t>
            </a:r>
          </a:p>
        </p:txBody>
      </p:sp>
    </p:spTree>
    <p:extLst>
      <p:ext uri="{BB962C8B-B14F-4D97-AF65-F5344CB8AC3E}">
        <p14:creationId xmlns:p14="http://schemas.microsoft.com/office/powerpoint/2010/main" val="19304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0A52-1206-4AC8-BD34-A9AC757CA8E3}"/>
              </a:ext>
            </a:extLst>
          </p:cNvPr>
          <p:cNvSpPr>
            <a:spLocks noGrp="1"/>
          </p:cNvSpPr>
          <p:nvPr>
            <p:ph type="title"/>
          </p:nvPr>
        </p:nvSpPr>
        <p:spPr>
          <a:xfrm>
            <a:off x="685800" y="329803"/>
            <a:ext cx="10515600" cy="935038"/>
          </a:xfrm>
        </p:spPr>
        <p:txBody>
          <a:bodyPr/>
          <a:lstStyle/>
          <a:p>
            <a:r>
              <a:rPr lang="en-GB" dirty="0">
                <a:solidFill>
                  <a:srgbClr val="0070C0"/>
                </a:solidFill>
                <a:latin typeface="Arial" panose="020B0604020202020204" pitchFamily="34" charset="0"/>
                <a:cs typeface="Arial" panose="020B0604020202020204" pitchFamily="34" charset="0"/>
              </a:rPr>
              <a:t>What is a landmark?</a:t>
            </a:r>
          </a:p>
        </p:txBody>
      </p:sp>
      <p:sp>
        <p:nvSpPr>
          <p:cNvPr id="3" name="Content Placeholder 2">
            <a:extLst>
              <a:ext uri="{FF2B5EF4-FFF2-40B4-BE49-F238E27FC236}">
                <a16:creationId xmlns:a16="http://schemas.microsoft.com/office/drawing/2014/main" id="{A38B087E-2AD5-4BCC-A371-6A7C409A7D75}"/>
              </a:ext>
            </a:extLst>
          </p:cNvPr>
          <p:cNvSpPr>
            <a:spLocks noGrp="1"/>
          </p:cNvSpPr>
          <p:nvPr>
            <p:ph idx="1"/>
          </p:nvPr>
        </p:nvSpPr>
        <p:spPr>
          <a:xfrm>
            <a:off x="685800" y="1116807"/>
            <a:ext cx="10515600" cy="4929186"/>
          </a:xfrm>
        </p:spPr>
        <p:txBody>
          <a:bodyPr/>
          <a:lstStyle/>
          <a:p>
            <a:pPr marL="0" indent="0">
              <a:buNone/>
            </a:pPr>
            <a:r>
              <a:rPr lang="en-GB" dirty="0"/>
              <a:t>A landmark is a building, structure or place that is easily recognisable.</a:t>
            </a:r>
          </a:p>
          <a:p>
            <a:pPr marL="0" indent="0">
              <a:buNone/>
            </a:pPr>
            <a:r>
              <a:rPr lang="en-GB" dirty="0"/>
              <a:t>It connects people to a place and can inspire people to visit it.</a:t>
            </a:r>
          </a:p>
          <a:p>
            <a:pPr marL="0" indent="0">
              <a:buNone/>
            </a:pPr>
            <a:endParaRPr lang="en-GB" dirty="0"/>
          </a:p>
          <a:p>
            <a:pPr marL="0" indent="0">
              <a:buNone/>
            </a:pPr>
            <a:r>
              <a:rPr lang="en-GB" dirty="0"/>
              <a:t>Here are some of our local landmarks in Newcastle </a:t>
            </a:r>
          </a:p>
          <a:p>
            <a:pPr marL="0" indent="0">
              <a:buNone/>
            </a:pPr>
            <a:endParaRPr lang="en-GB" dirty="0"/>
          </a:p>
          <a:p>
            <a:pPr marL="0" indent="0">
              <a:buNone/>
            </a:pPr>
            <a:endParaRPr lang="en-GB" dirty="0"/>
          </a:p>
          <a:p>
            <a:pPr marL="0" indent="0">
              <a:buNone/>
            </a:pPr>
            <a:endParaRPr lang="en-GB" dirty="0"/>
          </a:p>
        </p:txBody>
      </p:sp>
      <p:pic>
        <p:nvPicPr>
          <p:cNvPr id="1026" name="Picture 2" descr="Grey's Monument in Newcastle Upon Tyne: The View from above &amp; History">
            <a:extLst>
              <a:ext uri="{FF2B5EF4-FFF2-40B4-BE49-F238E27FC236}">
                <a16:creationId xmlns:a16="http://schemas.microsoft.com/office/drawing/2014/main" id="{FC4152A2-D34C-42A6-AFD9-2B4AE7EA7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3429000"/>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2AC952-B1AC-4880-80A1-59E7DAE2D337}"/>
              </a:ext>
            </a:extLst>
          </p:cNvPr>
          <p:cNvSpPr/>
          <p:nvPr/>
        </p:nvSpPr>
        <p:spPr>
          <a:xfrm>
            <a:off x="2633662" y="4205287"/>
            <a:ext cx="280035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Greys Monument</a:t>
            </a:r>
          </a:p>
        </p:txBody>
      </p:sp>
      <p:sp>
        <p:nvSpPr>
          <p:cNvPr id="5" name="AutoShape 4" descr="Tyne Bridge - Wikipedia">
            <a:extLst>
              <a:ext uri="{FF2B5EF4-FFF2-40B4-BE49-F238E27FC236}">
                <a16:creationId xmlns:a16="http://schemas.microsoft.com/office/drawing/2014/main" id="{40C16DD5-F01F-4A50-8834-DD33F4D1E8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Tyne Bridge - Wikipedia">
            <a:extLst>
              <a:ext uri="{FF2B5EF4-FFF2-40B4-BE49-F238E27FC236}">
                <a16:creationId xmlns:a16="http://schemas.microsoft.com/office/drawing/2014/main" id="{506F896C-0139-4D6F-9036-2363D6667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763" y="3276600"/>
            <a:ext cx="2871787" cy="22907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6297A46-0DE3-4166-BCB5-DF9827D1CA19}"/>
              </a:ext>
            </a:extLst>
          </p:cNvPr>
          <p:cNvSpPr/>
          <p:nvPr/>
        </p:nvSpPr>
        <p:spPr>
          <a:xfrm>
            <a:off x="8772523" y="3964781"/>
            <a:ext cx="280035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Tyne Bridge</a:t>
            </a:r>
          </a:p>
        </p:txBody>
      </p:sp>
      <p:pic>
        <p:nvPicPr>
          <p:cNvPr id="6" name="Recorded Sound">
            <a:hlinkClick r:id="" action="ppaction://media"/>
            <a:extLst>
              <a:ext uri="{FF2B5EF4-FFF2-40B4-BE49-F238E27FC236}">
                <a16:creationId xmlns:a16="http://schemas.microsoft.com/office/drawing/2014/main" id="{7DF249E4-5DFE-40CB-B255-7ECE4F9454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65634" y="5591175"/>
            <a:ext cx="609600" cy="609600"/>
          </a:xfrm>
          <a:prstGeom prst="rect">
            <a:avLst/>
          </a:prstGeom>
        </p:spPr>
      </p:pic>
    </p:spTree>
    <p:extLst>
      <p:ext uri="{BB962C8B-B14F-4D97-AF65-F5344CB8AC3E}">
        <p14:creationId xmlns:p14="http://schemas.microsoft.com/office/powerpoint/2010/main" val="17350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EDF1-9383-4E20-9912-FC9B0C828006}"/>
              </a:ext>
            </a:extLst>
          </p:cNvPr>
          <p:cNvSpPr>
            <a:spLocks noGrp="1"/>
          </p:cNvSpPr>
          <p:nvPr>
            <p:ph type="title"/>
          </p:nvPr>
        </p:nvSpPr>
        <p:spPr>
          <a:xfrm>
            <a:off x="838200" y="365125"/>
            <a:ext cx="10515600" cy="963613"/>
          </a:xfrm>
        </p:spPr>
        <p:txBody>
          <a:bodyPr/>
          <a:lstStyle/>
          <a:p>
            <a:r>
              <a:rPr lang="en-GB" dirty="0">
                <a:solidFill>
                  <a:srgbClr val="0070C0"/>
                </a:solidFill>
                <a:latin typeface="Arial" panose="020B0604020202020204" pitchFamily="34" charset="0"/>
                <a:cs typeface="Arial" panose="020B0604020202020204" pitchFamily="34" charset="0"/>
              </a:rPr>
              <a:t>London Landmarks</a:t>
            </a:r>
          </a:p>
        </p:txBody>
      </p:sp>
      <p:sp>
        <p:nvSpPr>
          <p:cNvPr id="3" name="Content Placeholder 2">
            <a:extLst>
              <a:ext uri="{FF2B5EF4-FFF2-40B4-BE49-F238E27FC236}">
                <a16:creationId xmlns:a16="http://schemas.microsoft.com/office/drawing/2014/main" id="{36800FD0-43F4-43E9-819D-A7B8EC8AB507}"/>
              </a:ext>
            </a:extLst>
          </p:cNvPr>
          <p:cNvSpPr>
            <a:spLocks noGrp="1"/>
          </p:cNvSpPr>
          <p:nvPr>
            <p:ph idx="1"/>
          </p:nvPr>
        </p:nvSpPr>
        <p:spPr>
          <a:xfrm>
            <a:off x="838200" y="1557338"/>
            <a:ext cx="10515600" cy="3986212"/>
          </a:xfrm>
        </p:spPr>
        <p:txBody>
          <a:bodyPr>
            <a:normAutofit fontScale="55000" lnSpcReduction="20000"/>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sz="7600" dirty="0">
                <a:latin typeface="Arial" panose="020B0604020202020204" pitchFamily="34" charset="0"/>
                <a:cs typeface="Arial" panose="020B0604020202020204" pitchFamily="34" charset="0"/>
              </a:rPr>
              <a:t>The capital city of England is London. The city has many landmarks.</a:t>
            </a:r>
          </a:p>
          <a:p>
            <a:pPr marL="0" indent="0">
              <a:buNone/>
            </a:pPr>
            <a:endParaRPr lang="en-GB" sz="7600" dirty="0">
              <a:latin typeface="Arial" panose="020B0604020202020204" pitchFamily="34" charset="0"/>
              <a:cs typeface="Arial" panose="020B0604020202020204" pitchFamily="34" charset="0"/>
            </a:endParaRPr>
          </a:p>
          <a:p>
            <a:pPr marL="0" indent="0">
              <a:buNone/>
            </a:pPr>
            <a:r>
              <a:rPr lang="en-GB" sz="7600" dirty="0">
                <a:latin typeface="Arial" panose="020B0604020202020204" pitchFamily="34" charset="0"/>
                <a:cs typeface="Arial" panose="020B0604020202020204" pitchFamily="34" charset="0"/>
              </a:rPr>
              <a:t>Can you name any?</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pic>
        <p:nvPicPr>
          <p:cNvPr id="4" name="Recorded Sound">
            <a:hlinkClick r:id="" action="ppaction://media"/>
            <a:extLst>
              <a:ext uri="{FF2B5EF4-FFF2-40B4-BE49-F238E27FC236}">
                <a16:creationId xmlns:a16="http://schemas.microsoft.com/office/drawing/2014/main" id="{DD855539-E488-4FA6-8EF6-9741B53602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81322" y="4933950"/>
            <a:ext cx="609600" cy="609600"/>
          </a:xfrm>
          <a:prstGeom prst="rect">
            <a:avLst/>
          </a:prstGeom>
        </p:spPr>
      </p:pic>
    </p:spTree>
    <p:extLst>
      <p:ext uri="{BB962C8B-B14F-4D97-AF65-F5344CB8AC3E}">
        <p14:creationId xmlns:p14="http://schemas.microsoft.com/office/powerpoint/2010/main" val="37850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AB459-8A28-49BF-B264-8C2C1BC0E901}"/>
              </a:ext>
            </a:extLst>
          </p:cNvPr>
          <p:cNvPicPr>
            <a:picLocks noChangeAspect="1"/>
          </p:cNvPicPr>
          <p:nvPr/>
        </p:nvPicPr>
        <p:blipFill rotWithShape="1">
          <a:blip r:embed="rId4"/>
          <a:srcRect l="15937" t="23113" r="20312" b="6645"/>
          <a:stretch/>
        </p:blipFill>
        <p:spPr>
          <a:xfrm>
            <a:off x="771525" y="186920"/>
            <a:ext cx="9972676" cy="6177926"/>
          </a:xfrm>
          <a:prstGeom prst="rect">
            <a:avLst/>
          </a:prstGeom>
        </p:spPr>
      </p:pic>
      <p:pic>
        <p:nvPicPr>
          <p:cNvPr id="2" name="Recorded Sound">
            <a:hlinkClick r:id="" action="ppaction://media"/>
            <a:extLst>
              <a:ext uri="{FF2B5EF4-FFF2-40B4-BE49-F238E27FC236}">
                <a16:creationId xmlns:a16="http://schemas.microsoft.com/office/drawing/2014/main" id="{64B891BE-154F-4BF5-B5BA-A43B6987C9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7826" y="6031663"/>
            <a:ext cx="609600" cy="609600"/>
          </a:xfrm>
          <a:prstGeom prst="rect">
            <a:avLst/>
          </a:prstGeom>
        </p:spPr>
      </p:pic>
    </p:spTree>
    <p:extLst>
      <p:ext uri="{BB962C8B-B14F-4D97-AF65-F5344CB8AC3E}">
        <p14:creationId xmlns:p14="http://schemas.microsoft.com/office/powerpoint/2010/main" val="24021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g Ben and the Houses of Parliament - Britain Magazine | The official  magazine of Visit Britain | Best of British History, Royal Family,Travel  and Culture">
            <a:extLst>
              <a:ext uri="{FF2B5EF4-FFF2-40B4-BE49-F238E27FC236}">
                <a16:creationId xmlns:a16="http://schemas.microsoft.com/office/drawing/2014/main" id="{4788B8F4-13CE-4828-8185-8D918F06D2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48" y="942976"/>
            <a:ext cx="6153149" cy="437197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AD497545-A1EE-4BB2-8407-A3BDF3FA42CD}"/>
              </a:ext>
            </a:extLst>
          </p:cNvPr>
          <p:cNvCxnSpPr>
            <a:cxnSpLocks/>
          </p:cNvCxnSpPr>
          <p:nvPr/>
        </p:nvCxnSpPr>
        <p:spPr>
          <a:xfrm flipH="1">
            <a:off x="7672389" y="2300288"/>
            <a:ext cx="1428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5E23F7-3D4B-4E1F-A5E3-DE4C76B33229}"/>
              </a:ext>
            </a:extLst>
          </p:cNvPr>
          <p:cNvSpPr/>
          <p:nvPr/>
        </p:nvSpPr>
        <p:spPr>
          <a:xfrm>
            <a:off x="8759688" y="2143125"/>
            <a:ext cx="3151322" cy="2972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r>
              <a:rPr lang="en-GB" sz="2200" dirty="0">
                <a:latin typeface="Arial" panose="020B0604020202020204" pitchFamily="34" charset="0"/>
                <a:cs typeface="Arial" panose="020B0604020202020204" pitchFamily="34" charset="0"/>
              </a:rPr>
              <a:t>Big Ben</a:t>
            </a:r>
          </a:p>
          <a:p>
            <a:pPr algn="ct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landmark stands over 96m high. It is named after the 13.5 tonne bell housed within its tower. It has been here since 1859 and is the world’s largest clock.</a:t>
            </a: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60B8B98C-C3D4-4549-A2D3-A877ABC8C90A}"/>
              </a:ext>
            </a:extLst>
          </p:cNvPr>
          <p:cNvCxnSpPr>
            <a:cxnSpLocks/>
          </p:cNvCxnSpPr>
          <p:nvPr/>
        </p:nvCxnSpPr>
        <p:spPr>
          <a:xfrm flipV="1">
            <a:off x="1385888" y="3128963"/>
            <a:ext cx="1471612" cy="55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48514D8-80C5-41EB-B05E-E9E0F3744950}"/>
              </a:ext>
            </a:extLst>
          </p:cNvPr>
          <p:cNvSpPr/>
          <p:nvPr/>
        </p:nvSpPr>
        <p:spPr>
          <a:xfrm>
            <a:off x="328615" y="3714749"/>
            <a:ext cx="175259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200" dirty="0">
                <a:latin typeface="Arial" panose="020B0604020202020204" pitchFamily="34" charset="0"/>
                <a:cs typeface="Arial" panose="020B0604020202020204" pitchFamily="34" charset="0"/>
              </a:rPr>
              <a:t>Houses of Parliament</a:t>
            </a:r>
          </a:p>
        </p:txBody>
      </p:sp>
      <p:sp>
        <p:nvSpPr>
          <p:cNvPr id="15" name="Rectangle 14">
            <a:extLst>
              <a:ext uri="{FF2B5EF4-FFF2-40B4-BE49-F238E27FC236}">
                <a16:creationId xmlns:a16="http://schemas.microsoft.com/office/drawing/2014/main" id="{EB45D8DC-5DAD-46EF-AE33-1030030C3C92}"/>
              </a:ext>
            </a:extLst>
          </p:cNvPr>
          <p:cNvSpPr/>
          <p:nvPr/>
        </p:nvSpPr>
        <p:spPr>
          <a:xfrm>
            <a:off x="197643" y="5536405"/>
            <a:ext cx="406241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With 900 years of history, this is where the House of Commons and the House of Lords meet.</a:t>
            </a: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9D56CBCA-3CB9-4999-8787-304C1AEAD5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30549" y="5384005"/>
            <a:ext cx="609600" cy="609600"/>
          </a:xfrm>
          <a:prstGeom prst="rect">
            <a:avLst/>
          </a:prstGeom>
        </p:spPr>
      </p:pic>
      <p:pic>
        <p:nvPicPr>
          <p:cNvPr id="3" name="Recorded Sound">
            <a:hlinkClick r:id="" action="ppaction://media"/>
            <a:extLst>
              <a:ext uri="{FF2B5EF4-FFF2-40B4-BE49-F238E27FC236}">
                <a16:creationId xmlns:a16="http://schemas.microsoft.com/office/drawing/2014/main" id="{DC949843-465A-4B8B-814A-0A9340632BE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695822" y="5610224"/>
            <a:ext cx="609600" cy="609600"/>
          </a:xfrm>
          <a:prstGeom prst="rect">
            <a:avLst/>
          </a:prstGeom>
        </p:spPr>
      </p:pic>
    </p:spTree>
    <p:extLst>
      <p:ext uri="{BB962C8B-B14F-4D97-AF65-F5344CB8AC3E}">
        <p14:creationId xmlns:p14="http://schemas.microsoft.com/office/powerpoint/2010/main" val="31603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1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d You Know? 10 Facts about St. Paul's Cathedral - London Pass Blog">
            <a:extLst>
              <a:ext uri="{FF2B5EF4-FFF2-40B4-BE49-F238E27FC236}">
                <a16:creationId xmlns:a16="http://schemas.microsoft.com/office/drawing/2014/main" id="{C730B593-6269-476E-BBC2-D17947EFC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000126"/>
            <a:ext cx="4079353" cy="2714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wer Bridge - Historic Site &amp; House - visitlondon.com">
            <a:extLst>
              <a:ext uri="{FF2B5EF4-FFF2-40B4-BE49-F238E27FC236}">
                <a16:creationId xmlns:a16="http://schemas.microsoft.com/office/drawing/2014/main" id="{EEE66219-1172-4EB9-9FD3-AF798C771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740" y="765478"/>
            <a:ext cx="4303190" cy="27778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C912AE-A121-4B3A-867F-9903452F9213}"/>
              </a:ext>
            </a:extLst>
          </p:cNvPr>
          <p:cNvSpPr/>
          <p:nvPr/>
        </p:nvSpPr>
        <p:spPr>
          <a:xfrm>
            <a:off x="585788" y="4264818"/>
            <a:ext cx="4062410" cy="1550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St Pauls Cathedral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iconic, world famous dome is a main feature of London’s’ skyline. It is the home of the Bishop of London</a:t>
            </a:r>
          </a:p>
        </p:txBody>
      </p:sp>
      <p:sp>
        <p:nvSpPr>
          <p:cNvPr id="7" name="Rectangle 6">
            <a:extLst>
              <a:ext uri="{FF2B5EF4-FFF2-40B4-BE49-F238E27FC236}">
                <a16:creationId xmlns:a16="http://schemas.microsoft.com/office/drawing/2014/main" id="{3C304B73-F7A6-49DE-AD7A-E25A64BD4B90}"/>
              </a:ext>
            </a:extLst>
          </p:cNvPr>
          <p:cNvSpPr/>
          <p:nvPr/>
        </p:nvSpPr>
        <p:spPr>
          <a:xfrm>
            <a:off x="6349740" y="3714750"/>
            <a:ext cx="4523048" cy="21002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Tower Bridge</a:t>
            </a:r>
          </a:p>
          <a:p>
            <a:endParaRPr lang="en-GB" dirty="0"/>
          </a:p>
          <a:p>
            <a:r>
              <a:rPr lang="en-GB" dirty="0">
                <a:latin typeface="Arial" panose="020B0604020202020204" pitchFamily="34" charset="0"/>
                <a:cs typeface="Arial" panose="020B0604020202020204" pitchFamily="34" charset="0"/>
              </a:rPr>
              <a:t>First opened in 1894, this London landmark is opened at least once a day now. But, if you need it to open, you must give 24 hours’ notice- make sure the cars and buses have stopped first! </a:t>
            </a:r>
          </a:p>
          <a:p>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50404474-798E-4994-A3DB-6D627D7395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39213" y="5799069"/>
            <a:ext cx="609600" cy="609600"/>
          </a:xfrm>
          <a:prstGeom prst="rect">
            <a:avLst/>
          </a:prstGeom>
        </p:spPr>
      </p:pic>
    </p:spTree>
    <p:extLst>
      <p:ext uri="{BB962C8B-B14F-4D97-AF65-F5344CB8AC3E}">
        <p14:creationId xmlns:p14="http://schemas.microsoft.com/office/powerpoint/2010/main" val="36396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hind-the-Scenes Video Shows the Basement of Buckingham Palace - Buckingham  Palace Restoration">
            <a:extLst>
              <a:ext uri="{FF2B5EF4-FFF2-40B4-BE49-F238E27FC236}">
                <a16:creationId xmlns:a16="http://schemas.microsoft.com/office/drawing/2014/main" id="{F575A8BF-7DA2-4F54-8952-2855B5A10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43" y="614363"/>
            <a:ext cx="4186705" cy="2786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0055B3-EC9F-4D76-AAF7-A80D69FF2136}"/>
              </a:ext>
            </a:extLst>
          </p:cNvPr>
          <p:cNvSpPr/>
          <p:nvPr/>
        </p:nvSpPr>
        <p:spPr>
          <a:xfrm>
            <a:off x="695090" y="3875482"/>
            <a:ext cx="4062410" cy="17787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Buckingham Palace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Queen’s official London home, this building has 775 rooms, including 240 bedrooms, 78 bathrooms, a cinema and a swimming pool. </a:t>
            </a:r>
          </a:p>
        </p:txBody>
      </p:sp>
      <p:pic>
        <p:nvPicPr>
          <p:cNvPr id="4100" name="Picture 4" descr="Tower of London Tickets | Buy Tour Tickets | VisitBritain USA">
            <a:extLst>
              <a:ext uri="{FF2B5EF4-FFF2-40B4-BE49-F238E27FC236}">
                <a16:creationId xmlns:a16="http://schemas.microsoft.com/office/drawing/2014/main" id="{7CA7541F-CAE5-4942-9701-8A8DCEC687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4133" y="614363"/>
            <a:ext cx="4017679" cy="26431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3A5797A-43F7-4A6D-B0AA-956833F2C996}"/>
              </a:ext>
            </a:extLst>
          </p:cNvPr>
          <p:cNvSpPr/>
          <p:nvPr/>
        </p:nvSpPr>
        <p:spPr>
          <a:xfrm>
            <a:off x="6543675" y="3443287"/>
            <a:ext cx="5157788" cy="2643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Tower of London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oldest part of this landmark was built in 1078 by William the Conqueror. As well as being a royal house, this building has also been a prison. It is now home to Yeoman Warders, ravens and the Crown Jewels.</a:t>
            </a:r>
          </a:p>
        </p:txBody>
      </p:sp>
      <p:pic>
        <p:nvPicPr>
          <p:cNvPr id="2" name="Recorded Sound">
            <a:hlinkClick r:id="" action="ppaction://media"/>
            <a:extLst>
              <a:ext uri="{FF2B5EF4-FFF2-40B4-BE49-F238E27FC236}">
                <a16:creationId xmlns:a16="http://schemas.microsoft.com/office/drawing/2014/main" id="{BB6ED516-47AF-4136-B576-D84A8E892A3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7409" y="5781674"/>
            <a:ext cx="609600" cy="609600"/>
          </a:xfrm>
          <a:prstGeom prst="rect">
            <a:avLst/>
          </a:prstGeom>
        </p:spPr>
      </p:pic>
      <p:pic>
        <p:nvPicPr>
          <p:cNvPr id="3" name="Recorded Sound">
            <a:hlinkClick r:id="" action="ppaction://media"/>
            <a:extLst>
              <a:ext uri="{FF2B5EF4-FFF2-40B4-BE49-F238E27FC236}">
                <a16:creationId xmlns:a16="http://schemas.microsoft.com/office/drawing/2014/main" id="{88295C53-E930-41D1-8AEE-4E7BE7B487A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805531" y="6086474"/>
            <a:ext cx="609600" cy="609600"/>
          </a:xfrm>
          <a:prstGeom prst="rect">
            <a:avLst/>
          </a:prstGeom>
        </p:spPr>
      </p:pic>
    </p:spTree>
    <p:extLst>
      <p:ext uri="{BB962C8B-B14F-4D97-AF65-F5344CB8AC3E}">
        <p14:creationId xmlns:p14="http://schemas.microsoft.com/office/powerpoint/2010/main" val="47770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2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troducing Shakespeare's Globe Theatre">
            <a:extLst>
              <a:ext uri="{FF2B5EF4-FFF2-40B4-BE49-F238E27FC236}">
                <a16:creationId xmlns:a16="http://schemas.microsoft.com/office/drawing/2014/main" id="{BB9429A3-C0AA-4F24-AB25-F1CCFAE3E3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15" y="619124"/>
            <a:ext cx="3598733"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85E844-E157-4E45-BB5B-B8B828153F60}"/>
              </a:ext>
            </a:extLst>
          </p:cNvPr>
          <p:cNvSpPr/>
          <p:nvPr/>
        </p:nvSpPr>
        <p:spPr>
          <a:xfrm>
            <a:off x="608076" y="3686175"/>
            <a:ext cx="3830572" cy="2317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Shakespeare’s Globe Theatre</a:t>
            </a:r>
          </a:p>
          <a:p>
            <a:endParaRPr lang="en-GB" dirty="0">
              <a:latin typeface="Arial" panose="020B0604020202020204" pitchFamily="34" charset="0"/>
              <a:cs typeface="Arial" panose="020B0604020202020204" pitchFamily="34" charset="0"/>
            </a:endParaRPr>
          </a:p>
          <a:p>
            <a:r>
              <a:rPr lang="en-GB" b="0" i="0" dirty="0">
                <a:solidFill>
                  <a:schemeClr val="tx1"/>
                </a:solidFill>
                <a:effectLst/>
                <a:latin typeface="Arial" panose="020B0604020202020204" pitchFamily="34" charset="0"/>
              </a:rPr>
              <a:t>This is a reconstruction of the Globe Theatre which was an Elizabethan playhouse. William Shakespeare, England’s finest playwright wrote his plays which were performed there.</a:t>
            </a:r>
            <a:endParaRPr lang="en-GB" dirty="0">
              <a:solidFill>
                <a:schemeClr val="tx1"/>
              </a:solidFill>
              <a:latin typeface="Arial" panose="020B0604020202020204" pitchFamily="34" charset="0"/>
              <a:cs typeface="Arial" panose="020B0604020202020204" pitchFamily="34" charset="0"/>
            </a:endParaRPr>
          </a:p>
        </p:txBody>
      </p:sp>
      <p:pic>
        <p:nvPicPr>
          <p:cNvPr id="5124" name="Picture 4" descr="The O2 Arena, London - tickets and venue information - Gigantic Tickets">
            <a:extLst>
              <a:ext uri="{FF2B5EF4-FFF2-40B4-BE49-F238E27FC236}">
                <a16:creationId xmlns:a16="http://schemas.microsoft.com/office/drawing/2014/main" id="{59470D1E-D405-4F47-8E8B-16B55B3EE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620" y="728662"/>
            <a:ext cx="4824832" cy="2371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2F5FA80-3503-4E93-BC64-C9194C380C63}"/>
              </a:ext>
            </a:extLst>
          </p:cNvPr>
          <p:cNvSpPr/>
          <p:nvPr/>
        </p:nvSpPr>
        <p:spPr>
          <a:xfrm>
            <a:off x="6261163" y="3567112"/>
            <a:ext cx="4240149" cy="25622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Millennium Dome  (O2 Arena) </a:t>
            </a:r>
          </a:p>
          <a:p>
            <a:endParaRPr lang="en-GB" dirty="0">
              <a:latin typeface="Arial" panose="020B0604020202020204" pitchFamily="34" charset="0"/>
              <a:cs typeface="Arial" panose="020B0604020202020204" pitchFamily="34" charset="0"/>
            </a:endParaRPr>
          </a:p>
          <a:p>
            <a:r>
              <a:rPr lang="en-GB" i="0" dirty="0">
                <a:solidFill>
                  <a:schemeClr val="tx1"/>
                </a:solidFill>
                <a:effectLst/>
                <a:latin typeface="Arial" panose="020B0604020202020204" pitchFamily="34" charset="0"/>
              </a:rPr>
              <a:t>The Dome, is the original name of a large </a:t>
            </a:r>
            <a:r>
              <a:rPr lang="en-GB" dirty="0">
                <a:solidFill>
                  <a:schemeClr val="tx1"/>
                </a:solidFill>
                <a:latin typeface="Arial" panose="020B0604020202020204" pitchFamily="34" charset="0"/>
              </a:rPr>
              <a:t>dome </a:t>
            </a:r>
            <a:r>
              <a:rPr lang="en-GB" i="0" dirty="0">
                <a:solidFill>
                  <a:schemeClr val="tx1"/>
                </a:solidFill>
                <a:effectLst/>
                <a:latin typeface="Arial" panose="020B0604020202020204" pitchFamily="34" charset="0"/>
              </a:rPr>
              <a:t>shaped building originally used to house the </a:t>
            </a:r>
            <a:r>
              <a:rPr lang="en-GB" i="1" dirty="0">
                <a:solidFill>
                  <a:schemeClr val="tx1"/>
                </a:solidFill>
                <a:effectLst/>
                <a:latin typeface="Arial" panose="020B0604020202020204" pitchFamily="34" charset="0"/>
              </a:rPr>
              <a:t>Millennium Experience</a:t>
            </a:r>
            <a:r>
              <a:rPr lang="en-GB" i="0" dirty="0">
                <a:solidFill>
                  <a:schemeClr val="tx1"/>
                </a:solidFill>
                <a:effectLst/>
                <a:latin typeface="Arial" panose="020B0604020202020204" pitchFamily="34" charset="0"/>
              </a:rPr>
              <a:t>, a major exhibition celebrating the beginning of the mi</a:t>
            </a:r>
            <a:r>
              <a:rPr lang="en-GB" dirty="0">
                <a:solidFill>
                  <a:schemeClr val="tx1"/>
                </a:solidFill>
                <a:latin typeface="Arial" panose="020B0604020202020204" pitchFamily="34" charset="0"/>
              </a:rPr>
              <a:t>llen</a:t>
            </a:r>
            <a:r>
              <a:rPr lang="en-GB" i="0" dirty="0">
                <a:solidFill>
                  <a:schemeClr val="tx1"/>
                </a:solidFill>
                <a:effectLst/>
                <a:latin typeface="Arial" panose="020B0604020202020204" pitchFamily="34" charset="0"/>
              </a:rPr>
              <a:t>nium.</a:t>
            </a:r>
            <a:endParaRPr lang="en-GB" dirty="0">
              <a:solidFill>
                <a:schemeClr val="tx1"/>
              </a:solidFill>
              <a:latin typeface="Arial" panose="020B0604020202020204" pitchFamily="34" charset="0"/>
              <a:cs typeface="Arial" panose="020B0604020202020204" pitchFamily="34" charset="0"/>
            </a:endParaRPr>
          </a:p>
        </p:txBody>
      </p:sp>
      <p:pic>
        <p:nvPicPr>
          <p:cNvPr id="3" name="Recorded Sound">
            <a:hlinkClick r:id="" action="ppaction://media"/>
            <a:extLst>
              <a:ext uri="{FF2B5EF4-FFF2-40B4-BE49-F238E27FC236}">
                <a16:creationId xmlns:a16="http://schemas.microsoft.com/office/drawing/2014/main" id="{983FDA24-EA7D-48D8-9EF3-468E22EACBB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9915" y="6069910"/>
            <a:ext cx="609600" cy="609600"/>
          </a:xfrm>
          <a:prstGeom prst="rect">
            <a:avLst/>
          </a:prstGeom>
        </p:spPr>
      </p:pic>
      <p:pic>
        <p:nvPicPr>
          <p:cNvPr id="4" name="Recorded Sound">
            <a:hlinkClick r:id="" action="ppaction://media"/>
            <a:extLst>
              <a:ext uri="{FF2B5EF4-FFF2-40B4-BE49-F238E27FC236}">
                <a16:creationId xmlns:a16="http://schemas.microsoft.com/office/drawing/2014/main" id="{D6843324-7F31-48E5-B1D6-FF14CC9CA49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354956" y="6218583"/>
            <a:ext cx="609600" cy="609600"/>
          </a:xfrm>
          <a:prstGeom prst="rect">
            <a:avLst/>
          </a:prstGeom>
        </p:spPr>
      </p:pic>
    </p:spTree>
    <p:extLst>
      <p:ext uri="{BB962C8B-B14F-4D97-AF65-F5344CB8AC3E}">
        <p14:creationId xmlns:p14="http://schemas.microsoft.com/office/powerpoint/2010/main" val="9287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7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1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Shard in London - Tickets, Facts and Information">
            <a:extLst>
              <a:ext uri="{FF2B5EF4-FFF2-40B4-BE49-F238E27FC236}">
                <a16:creationId xmlns:a16="http://schemas.microsoft.com/office/drawing/2014/main" id="{99A7769C-E526-43FF-9F3B-7CF6B2497E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1071563"/>
            <a:ext cx="386465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F165C1-05CB-4728-B5EE-B3B39B8FD808}"/>
              </a:ext>
            </a:extLst>
          </p:cNvPr>
          <p:cNvSpPr/>
          <p:nvPr/>
        </p:nvSpPr>
        <p:spPr>
          <a:xfrm>
            <a:off x="814388" y="3900487"/>
            <a:ext cx="3830572" cy="17287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Shard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309.6m tall, this isn’t just the tallest building in London, it’s the tallest in Europe.  Amazingly, it is 95 storeys tall!</a:t>
            </a:r>
          </a:p>
          <a:p>
            <a:r>
              <a:rPr lang="en-GB" b="0" i="0" dirty="0">
                <a:solidFill>
                  <a:schemeClr val="tx1"/>
                </a:solidFill>
                <a:effectLst/>
                <a:latin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sp>
        <p:nvSpPr>
          <p:cNvPr id="4" name="AutoShape 4" descr="Monument to commemorate the Great Fire of London in 1666 Stock Photo - Alamy">
            <a:extLst>
              <a:ext uri="{FF2B5EF4-FFF2-40B4-BE49-F238E27FC236}">
                <a16:creationId xmlns:a16="http://schemas.microsoft.com/office/drawing/2014/main" id="{EA020AC2-B853-404D-BB75-7623231D7E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Monument to commemorate the Great Fire of London in 1666 Stock Photo - Alamy">
            <a:extLst>
              <a:ext uri="{FF2B5EF4-FFF2-40B4-BE49-F238E27FC236}">
                <a16:creationId xmlns:a16="http://schemas.microsoft.com/office/drawing/2014/main" id="{A6125E41-636E-43E5-B9A5-B18149791B8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Monument to the Great Fire of London - Wikipedia">
            <a:extLst>
              <a:ext uri="{FF2B5EF4-FFF2-40B4-BE49-F238E27FC236}">
                <a16:creationId xmlns:a16="http://schemas.microsoft.com/office/drawing/2014/main" id="{C93408AE-F2F1-4AD5-BD85-C36F135F7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3119" y="401297"/>
            <a:ext cx="2313525" cy="3489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3069DA-96A0-45BA-96B0-8B4BAF87BB61}"/>
              </a:ext>
            </a:extLst>
          </p:cNvPr>
          <p:cNvSpPr/>
          <p:nvPr/>
        </p:nvSpPr>
        <p:spPr>
          <a:xfrm>
            <a:off x="6248400" y="4112104"/>
            <a:ext cx="5506278" cy="20253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The Monument</a:t>
            </a:r>
          </a:p>
          <a:p>
            <a:endParaRPr lang="en-GB" dirty="0">
              <a:latin typeface="Arial" panose="020B0604020202020204" pitchFamily="34" charset="0"/>
              <a:cs typeface="Arial" panose="020B0604020202020204" pitchFamily="34" charset="0"/>
            </a:endParaRPr>
          </a:p>
          <a:p>
            <a:r>
              <a:rPr lang="en-GB" b="0" i="0" dirty="0">
                <a:solidFill>
                  <a:srgbClr val="202122"/>
                </a:solidFill>
                <a:effectLst/>
                <a:latin typeface="Arial" panose="020B0604020202020204" pitchFamily="34" charset="0"/>
              </a:rPr>
              <a:t>This was built to commemorate the Great Fire of London. It stands at the junction of Monument Street and Fish Street Hill and is 62m high. It is just west of the spot in Pudding Lane where the Great Fire started on 2 September 1666</a:t>
            </a:r>
            <a:r>
              <a:rPr lang="en-GB" b="0" i="0" dirty="0">
                <a:solidFill>
                  <a:schemeClr val="tx1"/>
                </a:solidFill>
                <a:effectLst/>
                <a:latin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p:txBody>
      </p:sp>
      <p:pic>
        <p:nvPicPr>
          <p:cNvPr id="6" name="Recorded Sound">
            <a:hlinkClick r:id="" action="ppaction://media"/>
            <a:extLst>
              <a:ext uri="{FF2B5EF4-FFF2-40B4-BE49-F238E27FC236}">
                <a16:creationId xmlns:a16="http://schemas.microsoft.com/office/drawing/2014/main" id="{DA0FC1E8-B314-4DA4-982F-1C08B7E990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4156" y="5629275"/>
            <a:ext cx="609600" cy="609600"/>
          </a:xfrm>
          <a:prstGeom prst="rect">
            <a:avLst/>
          </a:prstGeom>
        </p:spPr>
      </p:pic>
      <p:pic>
        <p:nvPicPr>
          <p:cNvPr id="8" name="Recorded Sound">
            <a:hlinkClick r:id="" action="ppaction://media"/>
            <a:extLst>
              <a:ext uri="{FF2B5EF4-FFF2-40B4-BE49-F238E27FC236}">
                <a16:creationId xmlns:a16="http://schemas.microsoft.com/office/drawing/2014/main" id="{DA2470F2-7B39-41EC-9339-5B675631558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386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34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580</Words>
  <Application>Microsoft Office PowerPoint</Application>
  <PresentationFormat>Widescreen</PresentationFormat>
  <Paragraphs>103</Paragraphs>
  <Slides>12</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What is a landmark?</vt:lpstr>
      <vt:lpstr>London Landmarks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 try the quiz</vt:lpstr>
      <vt:lpstr>Finally try the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Bekki Conroy</dc:creator>
  <cp:lastModifiedBy>Bekki Conroy</cp:lastModifiedBy>
  <cp:revision>15</cp:revision>
  <dcterms:created xsi:type="dcterms:W3CDTF">2021-01-13T18:04:12Z</dcterms:created>
  <dcterms:modified xsi:type="dcterms:W3CDTF">2021-01-13T20:12:49Z</dcterms:modified>
</cp:coreProperties>
</file>