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260" r:id="rId3"/>
    <p:sldId id="264" r:id="rId4"/>
    <p:sldId id="268" r:id="rId5"/>
    <p:sldId id="312" r:id="rId6"/>
    <p:sldId id="270" r:id="rId7"/>
    <p:sldId id="273" r:id="rId8"/>
    <p:sldId id="275" r:id="rId9"/>
    <p:sldId id="278" r:id="rId10"/>
    <p:sldId id="279" r:id="rId11"/>
    <p:sldId id="284" r:id="rId12"/>
    <p:sldId id="285" r:id="rId13"/>
    <p:sldId id="287" r:id="rId14"/>
    <p:sldId id="288" r:id="rId15"/>
    <p:sldId id="289" r:id="rId16"/>
    <p:sldId id="291" r:id="rId17"/>
    <p:sldId id="299" r:id="rId18"/>
    <p:sldId id="302" r:id="rId19"/>
    <p:sldId id="30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D7B3"/>
    <a:srgbClr val="3399FF"/>
    <a:srgbClr val="CCEC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56F5D-BBB5-B24F-A454-CD7046648AE6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3E721-06B3-864E-85DE-2562424AE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91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/>
              <a:pPr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D7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/>
              </a:rPr>
              <a:t>The Highwayman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A glossary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hilt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His rapier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hilt</a:t>
            </a:r>
            <a:r>
              <a:rPr lang="en-US" sz="1800" dirty="0">
                <a:latin typeface="Comic Sans MS"/>
                <a:cs typeface="Comic Sans MS"/>
              </a:rPr>
              <a:t> a-twinkle, under the </a:t>
            </a:r>
            <a:r>
              <a:rPr lang="en-US" sz="1800" dirty="0" err="1" smtClean="0">
                <a:latin typeface="Comic Sans MS"/>
                <a:cs typeface="Comic Sans MS"/>
              </a:rPr>
              <a:t>jewelled</a:t>
            </a:r>
            <a:r>
              <a:rPr lang="en-US" sz="1800" dirty="0" smtClean="0">
                <a:latin typeface="Comic Sans MS"/>
                <a:cs typeface="Comic Sans MS"/>
              </a:rPr>
              <a:t> </a:t>
            </a:r>
            <a:r>
              <a:rPr lang="en-US" sz="1800" dirty="0">
                <a:latin typeface="Comic Sans MS"/>
                <a:cs typeface="Comic Sans MS"/>
              </a:rPr>
              <a:t>sky</a:t>
            </a:r>
            <a:endParaRPr lang="en-US" dirty="0"/>
          </a:p>
        </p:txBody>
      </p:sp>
      <p:pic>
        <p:nvPicPr>
          <p:cNvPr id="5" name="Content Placeholder 4" descr="hilt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2" b="2073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The handle of a sword.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‘He held on to the hilt of his sword.’</a:t>
            </a:r>
          </a:p>
          <a:p>
            <a:endParaRPr lang="en-US" sz="1800" dirty="0">
              <a:solidFill>
                <a:schemeClr val="accent5"/>
              </a:solidFill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2708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598517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1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love-knot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Plaiting a dark red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love-knot </a:t>
            </a:r>
            <a:r>
              <a:rPr lang="en-US" sz="1800" dirty="0">
                <a:latin typeface="Comic Sans MS"/>
                <a:cs typeface="Comic Sans MS"/>
              </a:rPr>
              <a:t>into her long black 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never-ending knot which showed that </a:t>
            </a:r>
            <a:r>
              <a:rPr lang="en-US" sz="3600" dirty="0" smtClean="0">
                <a:solidFill>
                  <a:schemeClr val="accent5"/>
                </a:solidFill>
                <a:latin typeface="Comic Sans MS"/>
                <a:cs typeface="Comic Sans MS"/>
              </a:rPr>
              <a:t>two people </a:t>
            </a: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were loyal.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‘She gave her </a:t>
            </a:r>
            <a:r>
              <a:rPr lang="en-US" sz="1800" dirty="0" smtClean="0">
                <a:solidFill>
                  <a:schemeClr val="tx1"/>
                </a:solidFill>
                <a:latin typeface="Comic Sans MS"/>
                <a:cs typeface="Comic Sans MS"/>
              </a:rPr>
              <a:t>husband</a:t>
            </a:r>
            <a:r>
              <a:rPr lang="en-US" sz="1800" dirty="0" smtClean="0">
                <a:solidFill>
                  <a:schemeClr val="tx1"/>
                </a:solidFill>
                <a:latin typeface="Comic Sans MS"/>
                <a:cs typeface="Comic Sans MS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a love-knot for Valentine’s Day.’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647870"/>
            <a:ext cx="3803650" cy="3060861"/>
          </a:xfrm>
        </p:spPr>
      </p:pic>
    </p:spTree>
    <p:extLst>
      <p:ext uri="{BB962C8B-B14F-4D97-AF65-F5344CB8AC3E}">
        <p14:creationId xmlns:p14="http://schemas.microsoft.com/office/powerpoint/2010/main" val="35051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moor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When the road was a gypsy’s ribbon, looping the purple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moor</a:t>
            </a:r>
            <a:endParaRPr lang="en-US" dirty="0">
              <a:solidFill>
                <a:srgbClr val="D0BE40"/>
              </a:solidFill>
            </a:endParaRPr>
          </a:p>
        </p:txBody>
      </p:sp>
      <p:pic>
        <p:nvPicPr>
          <p:cNvPr id="5" name="Content Placeholder 4" descr="moor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6" r="13206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5"/>
                </a:solidFill>
                <a:latin typeface="Comic Sans MS"/>
                <a:cs typeface="Comic Sans MS"/>
              </a:rPr>
              <a:t>Open land </a:t>
            </a: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typically covered in heather.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‘We hiked over the moor.’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39890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52791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19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ostler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Where Tim the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ostler</a:t>
            </a:r>
            <a:r>
              <a:rPr lang="en-US" sz="1800" dirty="0">
                <a:latin typeface="Comic Sans MS"/>
                <a:cs typeface="Comic Sans MS"/>
              </a:rPr>
              <a:t> listened; his face was white and peaked</a:t>
            </a:r>
            <a:endParaRPr lang="en-US" dirty="0"/>
          </a:p>
        </p:txBody>
      </p:sp>
      <p:pic>
        <p:nvPicPr>
          <p:cNvPr id="5" name="Content Placeholder 4" descr="ostler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4" r="9844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man who cares for horses.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ostler mucked out the horse’s stable.’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2708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85356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9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peaked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Where Tim the ostler listened; his face was white and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peaked</a:t>
            </a:r>
            <a:endParaRPr lang="en-US" dirty="0">
              <a:solidFill>
                <a:srgbClr val="D0BE4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adjective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Looking pale and unwell.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exhausted man looked peaked.’</a:t>
            </a:r>
          </a:p>
        </p:txBody>
      </p:sp>
      <p:pic>
        <p:nvPicPr>
          <p:cNvPr id="5" name="Content Placeholder 4" descr="peaked.jpg"/>
          <p:cNvPicPr>
            <a:picLocks noGrp="1" noChangeAspect="1"/>
          </p:cNvPicPr>
          <p:nvPr>
            <p:ph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7" b="3047"/>
          <a:stretch/>
        </p:blipFill>
        <p:spPr>
          <a:xfrm>
            <a:off x="4830485" y="2240280"/>
            <a:ext cx="3618570" cy="38770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491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pistol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His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pistol</a:t>
            </a:r>
            <a:r>
              <a:rPr lang="en-US" sz="1800" dirty="0">
                <a:latin typeface="Comic Sans MS"/>
                <a:cs typeface="Comic Sans MS"/>
              </a:rPr>
              <a:t> butts a-twinkle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small gun that can be fired with one hand.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‘She shot at him with a pistol.’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7631081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276475"/>
            <a:ext cx="3803650" cy="3803650"/>
          </a:xfrm>
        </p:spPr>
      </p:pic>
    </p:spTree>
    <p:extLst>
      <p:ext uri="{BB962C8B-B14F-4D97-AF65-F5344CB8AC3E}">
        <p14:creationId xmlns:p14="http://schemas.microsoft.com/office/powerpoint/2010/main" val="168997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rapier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600" dirty="0">
                <a:latin typeface="Comic Sans MS"/>
                <a:cs typeface="Comic Sans MS"/>
              </a:rPr>
              <a:t>With the white road smoking behind him and his</a:t>
            </a:r>
            <a:r>
              <a:rPr lang="en-US" sz="1600" dirty="0">
                <a:solidFill>
                  <a:srgbClr val="D0BE40"/>
                </a:solidFill>
                <a:latin typeface="Comic Sans MS"/>
                <a:cs typeface="Comic Sans MS"/>
              </a:rPr>
              <a:t> rapier </a:t>
            </a:r>
            <a:r>
              <a:rPr lang="en-US" sz="1600" dirty="0">
                <a:latin typeface="Comic Sans MS"/>
                <a:cs typeface="Comic Sans MS"/>
              </a:rPr>
              <a:t>brandished high!</a:t>
            </a:r>
            <a:endParaRPr lang="en-US" sz="1600" dirty="0"/>
          </a:p>
        </p:txBody>
      </p:sp>
      <p:pic>
        <p:nvPicPr>
          <p:cNvPr id="5" name="Content Placeholder 4" descr="rapier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" r="94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straight sword with a light, thin blade.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pirate used a rapier in the swordfight.’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50745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41937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stable-wicket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And dark in the dark old inn-yard a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stable-wicket </a:t>
            </a:r>
            <a:r>
              <a:rPr lang="en-US" sz="1800" dirty="0">
                <a:latin typeface="Comic Sans MS"/>
                <a:cs typeface="Comic Sans MS"/>
              </a:rPr>
              <a:t>creaked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The door of a horse’s stable.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stable-wicket was opened to let the horse out.’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7707067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39" y="2058507"/>
            <a:ext cx="3166280" cy="4181879"/>
          </a:xfrm>
        </p:spPr>
      </p:pic>
    </p:spTree>
    <p:extLst>
      <p:ext uri="{BB962C8B-B14F-4D97-AF65-F5344CB8AC3E}">
        <p14:creationId xmlns:p14="http://schemas.microsoft.com/office/powerpoint/2010/main" val="243428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torrent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The wind was a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torrent</a:t>
            </a:r>
            <a:r>
              <a:rPr lang="en-US" sz="1800" dirty="0">
                <a:latin typeface="Comic Sans MS"/>
                <a:cs typeface="Comic Sans MS"/>
              </a:rPr>
              <a:t> of darkness among the gusty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strong and fast-moving stream of water.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mic Sans MS"/>
                <a:cs typeface="Comic Sans MS"/>
              </a:rPr>
              <a:t>‘The ball was swept away in the torrent.’</a:t>
            </a:r>
          </a:p>
        </p:txBody>
      </p:sp>
      <p:pic>
        <p:nvPicPr>
          <p:cNvPr id="5" name="Content Placeholder 4" descr="torrent.jpg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9" r="17499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6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velvet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600" dirty="0">
                <a:latin typeface="Comic Sans MS"/>
                <a:cs typeface="Comic Sans MS"/>
              </a:rPr>
              <a:t>Blood-red were his spurs </a:t>
            </a:r>
            <a:r>
              <a:rPr lang="en-US" sz="1600" dirty="0" err="1">
                <a:latin typeface="Comic Sans MS"/>
                <a:cs typeface="Comic Sans MS"/>
              </a:rPr>
              <a:t>i</a:t>
            </a:r>
            <a:r>
              <a:rPr lang="en-US" sz="1600" dirty="0">
                <a:latin typeface="Comic Sans MS"/>
                <a:cs typeface="Comic Sans MS"/>
              </a:rPr>
              <a:t>’ the golden noon; wine-red was his </a:t>
            </a:r>
            <a:r>
              <a:rPr lang="en-US" sz="1600" dirty="0">
                <a:solidFill>
                  <a:srgbClr val="D0BE40"/>
                </a:solidFill>
                <a:latin typeface="Comic Sans MS"/>
                <a:cs typeface="Comic Sans MS"/>
              </a:rPr>
              <a:t>velvet</a:t>
            </a:r>
            <a:r>
              <a:rPr lang="en-US" sz="1600" dirty="0">
                <a:latin typeface="Comic Sans MS"/>
                <a:cs typeface="Comic Sans MS"/>
              </a:rPr>
              <a:t> coat</a:t>
            </a:r>
            <a:endParaRPr lang="en-US" sz="1600" dirty="0"/>
          </a:p>
        </p:txBody>
      </p:sp>
      <p:pic>
        <p:nvPicPr>
          <p:cNvPr id="5" name="Content Placeholder 4" descr="velvet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4" r="17354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very soft and rich fabric.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theatre curtains were made of velvet.’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52708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85357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52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bonny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One kiss, my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bonny</a:t>
            </a:r>
            <a:r>
              <a:rPr lang="en-US" sz="1800" dirty="0">
                <a:latin typeface="Comic Sans MS"/>
                <a:cs typeface="Comic Sans MS"/>
              </a:rPr>
              <a:t> sweetheart, I’m after a prize to-night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Comic Sans MS"/>
                <a:cs typeface="Comic Sans MS"/>
              </a:rPr>
              <a:t>adjective</a:t>
            </a:r>
          </a:p>
          <a:p>
            <a:endParaRPr lang="en-US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rgbClr val="972109"/>
                </a:solidFill>
                <a:latin typeface="Comic Sans MS"/>
                <a:cs typeface="Comic Sans MS"/>
              </a:rPr>
              <a:t>Attractive or pretty.</a:t>
            </a:r>
          </a:p>
          <a:p>
            <a:pPr marL="0" indent="0" algn="ctr">
              <a:buNone/>
            </a:pPr>
            <a:endParaRPr lang="en-US" sz="3600" dirty="0">
              <a:solidFill>
                <a:srgbClr val="895D1D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mic Sans MS"/>
                <a:cs typeface="Comic Sans MS"/>
              </a:rPr>
              <a:t>‘She is a bonny girl.’</a:t>
            </a:r>
          </a:p>
        </p:txBody>
      </p:sp>
      <p:pic>
        <p:nvPicPr>
          <p:cNvPr id="5" name="Content Placeholder 4" descr="bonny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72" b="1257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3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breeches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A coat of the claret velvet, and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breeches</a:t>
            </a:r>
            <a:r>
              <a:rPr lang="en-US" sz="1800" dirty="0">
                <a:latin typeface="Comic Sans MS"/>
                <a:cs typeface="Comic Sans MS"/>
              </a:rPr>
              <a:t> of brown doe-skin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Trousers fastened just below the knee and often worn for riding horses.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tx2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‘He wore a clean pair of breeches.’</a:t>
            </a:r>
          </a:p>
        </p:txBody>
      </p:sp>
      <p:pic>
        <p:nvPicPr>
          <p:cNvPr id="5" name="Content Placeholder 4" descr="breeches.jpg"/>
          <p:cNvPicPr>
            <a:picLocks noGrp="1" noChangeAspect="1"/>
          </p:cNvPicPr>
          <p:nvPr>
            <p:ph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" r="94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9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14:prism/>
      </p:transition>
    </mc:Choice>
    <mc:Fallback xmlns="">
      <p:transition xmlns:p14="http://schemas.microsoft.com/office/powerpoint/2010/main"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claret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A coat of the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claret</a:t>
            </a:r>
            <a:r>
              <a:rPr lang="en-US" sz="1800" dirty="0">
                <a:latin typeface="Comic Sans MS"/>
                <a:cs typeface="Comic Sans MS"/>
              </a:rPr>
              <a:t> velvet, and breeches of brown doe-skin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/>
                <a:cs typeface="Comic Sans MS"/>
              </a:rPr>
              <a:t>adjective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Coloured dark </a:t>
            </a:r>
            <a:r>
              <a:rPr lang="en-US" sz="3600" dirty="0" smtClean="0">
                <a:solidFill>
                  <a:schemeClr val="accent5"/>
                </a:solidFill>
                <a:latin typeface="Comic Sans MS"/>
                <a:cs typeface="Comic Sans MS"/>
              </a:rPr>
              <a:t>red.</a:t>
            </a: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team wore a claret football strip.’</a:t>
            </a:r>
          </a:p>
        </p:txBody>
      </p:sp>
      <p:pic>
        <p:nvPicPr>
          <p:cNvPr id="5" name="Content Placeholder 4" descr="claret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" r="942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11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</p:spPr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cobbles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GB" sz="1800" dirty="0">
                <a:latin typeface="Comic Sans MS"/>
                <a:cs typeface="Comic Sans MS"/>
              </a:rPr>
              <a:t>Over the </a:t>
            </a:r>
            <a:r>
              <a:rPr lang="en-GB" sz="1800" dirty="0">
                <a:solidFill>
                  <a:srgbClr val="D0BE40"/>
                </a:solidFill>
                <a:latin typeface="Comic Sans MS"/>
                <a:cs typeface="Comic Sans MS"/>
              </a:rPr>
              <a:t>cobbles</a:t>
            </a:r>
            <a:r>
              <a:rPr lang="en-GB" sz="1800" dirty="0"/>
              <a:t> </a:t>
            </a:r>
            <a:r>
              <a:rPr lang="en-GB" sz="1800" dirty="0">
                <a:latin typeface="Comic Sans MS"/>
                <a:cs typeface="Comic Sans MS"/>
              </a:rPr>
              <a:t>he clattered and clashed in the dark inn-yard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Small rounded stones used to cover road surfaces.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street in the old part of town was laid with cobbles.’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2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751932"/>
            <a:ext cx="3803650" cy="2852737"/>
          </a:xfrm>
        </p:spPr>
      </p:pic>
    </p:spTree>
    <p:extLst>
      <p:ext uri="{BB962C8B-B14F-4D97-AF65-F5344CB8AC3E}">
        <p14:creationId xmlns:p14="http://schemas.microsoft.com/office/powerpoint/2010/main" val="2094752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cocked-hat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He’d a French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cocked-hat </a:t>
            </a:r>
            <a:r>
              <a:rPr lang="en-US" sz="1800" dirty="0">
                <a:latin typeface="Comic Sans MS"/>
                <a:cs typeface="Comic Sans MS"/>
              </a:rPr>
              <a:t>on his forehead, a bunch of lace at his chin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three-cornered hat.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man wore a black cocked-hat.’</a:t>
            </a:r>
          </a:p>
        </p:txBody>
      </p:sp>
      <p:pic>
        <p:nvPicPr>
          <p:cNvPr id="5" name="Content Placeholder 4" descr="cockedhat.jpg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7" r="10917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2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doe-skin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A coat of the claret velvet, and breeches of brown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doe-skin</a:t>
            </a:r>
            <a:endParaRPr lang="en-US" dirty="0">
              <a:solidFill>
                <a:srgbClr val="D0BE40"/>
              </a:solidFill>
            </a:endParaRPr>
          </a:p>
        </p:txBody>
      </p:sp>
      <p:pic>
        <p:nvPicPr>
          <p:cNvPr id="5" name="Content Placeholder 4" descr="doe skin.jpg"/>
          <p:cNvPicPr>
            <a:picLocks noGrp="1" noChangeAspect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6" r="13206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The soft leather made from the skin of a female deer.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coat was made of doe-skin.’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7010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20226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9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galleon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When the moon is a ghostly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galleon</a:t>
            </a:r>
            <a:r>
              <a:rPr lang="en-US" sz="1800" dirty="0">
                <a:latin typeface="Comic Sans MS"/>
                <a:cs typeface="Comic Sans MS"/>
              </a:rPr>
              <a:t> tossed upon cloudy seas</a:t>
            </a:r>
            <a:endParaRPr lang="en-US" dirty="0"/>
          </a:p>
        </p:txBody>
      </p:sp>
      <p:pic>
        <p:nvPicPr>
          <p:cNvPr id="5" name="Content Placeholder 4" descr="galleon.jpg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" r="1160"/>
          <a:stretch>
            <a:fillRect/>
          </a:stretch>
        </p:blipFill>
        <p:spPr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noun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A large sailing ship used for war or trade.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‘They sailed the seas in a galleon.’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52708" y="6176692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 action="ppaction://hlinksldjump"/>
              </a:rPr>
              <a:t>back to word list</a:t>
            </a:r>
            <a:endParaRPr lang="en-US" dirty="0"/>
          </a:p>
        </p:txBody>
      </p:sp>
      <p:sp>
        <p:nvSpPr>
          <p:cNvPr id="7" name="Left Arrow 6">
            <a:hlinkClick r:id="rId3" action="ppaction://hlinksldjump"/>
          </p:cNvPr>
          <p:cNvSpPr/>
          <p:nvPr/>
        </p:nvSpPr>
        <p:spPr>
          <a:xfrm>
            <a:off x="7685356" y="6296224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4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D6862D"/>
                </a:solidFill>
                <a:latin typeface="Comic Sans MS"/>
                <a:cs typeface="Comic Sans MS"/>
              </a:rPr>
              <a:t>harry</a:t>
            </a:r>
            <a:r>
              <a:rPr lang="en-US" dirty="0">
                <a:latin typeface="Comic Sans MS"/>
                <a:cs typeface="Comic Sans MS"/>
              </a:rPr>
              <a:t/>
            </a:r>
            <a:br>
              <a:rPr lang="en-US" dirty="0">
                <a:latin typeface="Comic Sans MS"/>
                <a:cs typeface="Comic Sans MS"/>
              </a:rPr>
            </a:br>
            <a:r>
              <a:rPr lang="en-US" sz="1800" dirty="0">
                <a:latin typeface="Comic Sans MS"/>
                <a:cs typeface="Comic Sans MS"/>
              </a:rPr>
              <a:t>Yet if they press me sharply, and </a:t>
            </a:r>
            <a:r>
              <a:rPr lang="en-US" sz="1800" dirty="0">
                <a:solidFill>
                  <a:srgbClr val="D0BE40"/>
                </a:solidFill>
                <a:latin typeface="Comic Sans MS"/>
                <a:cs typeface="Comic Sans MS"/>
              </a:rPr>
              <a:t>harry</a:t>
            </a:r>
            <a:r>
              <a:rPr lang="en-US" sz="1800" dirty="0">
                <a:latin typeface="Comic Sans MS"/>
                <a:cs typeface="Comic Sans MS"/>
              </a:rPr>
              <a:t> me through the day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Comic Sans MS"/>
                <a:cs typeface="Comic Sans MS"/>
              </a:rPr>
              <a:t>verb</a:t>
            </a:r>
          </a:p>
          <a:p>
            <a:endParaRPr lang="en-US" dirty="0">
              <a:latin typeface="Comic Sans MS"/>
              <a:cs typeface="Comic Sans MS"/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accent5"/>
                </a:solidFill>
                <a:latin typeface="Comic Sans MS"/>
                <a:cs typeface="Comic Sans MS"/>
              </a:rPr>
              <a:t>To harass or torment someone.</a:t>
            </a:r>
          </a:p>
          <a:p>
            <a:pPr marL="0" indent="0" algn="ctr">
              <a:buNone/>
            </a:pPr>
            <a:endParaRPr lang="en-US" sz="3600" dirty="0">
              <a:solidFill>
                <a:schemeClr val="accent5"/>
              </a:solidFill>
              <a:latin typeface="Comic Sans MS"/>
              <a:cs typeface="Comic Sans MS"/>
            </a:endParaRPr>
          </a:p>
          <a:p>
            <a:r>
              <a:rPr lang="en-US" sz="1800" dirty="0">
                <a:solidFill>
                  <a:schemeClr val="tx1"/>
                </a:solidFill>
                <a:latin typeface="Comic Sans MS"/>
                <a:cs typeface="Comic Sans MS"/>
              </a:rPr>
              <a:t>‘The bullies harry him all through lunchtime.’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8811" y="6361358"/>
            <a:ext cx="269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sldjump"/>
              </a:rPr>
              <a:t>back to word list</a:t>
            </a:r>
            <a:endParaRPr lang="en-US" dirty="0"/>
          </a:p>
        </p:txBody>
      </p:sp>
      <p:sp>
        <p:nvSpPr>
          <p:cNvPr id="8" name="Left Arrow 7">
            <a:hlinkClick r:id="rId2" action="ppaction://hlinksldjump"/>
          </p:cNvPr>
          <p:cNvSpPr/>
          <p:nvPr/>
        </p:nvSpPr>
        <p:spPr>
          <a:xfrm>
            <a:off x="2171005" y="6415879"/>
            <a:ext cx="553606" cy="249921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75" y="2616200"/>
            <a:ext cx="3333750" cy="3124200"/>
          </a:xfrm>
        </p:spPr>
      </p:pic>
    </p:spTree>
    <p:extLst>
      <p:ext uri="{BB962C8B-B14F-4D97-AF65-F5344CB8AC3E}">
        <p14:creationId xmlns:p14="http://schemas.microsoft.com/office/powerpoint/2010/main" val="353794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2035</TotalTime>
  <Words>420</Words>
  <Application>Microsoft Office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Hardcover</vt:lpstr>
      <vt:lpstr>The Highwayman</vt:lpstr>
      <vt:lpstr>bonny One kiss, my bonny sweetheart, I’m after a prize to-night</vt:lpstr>
      <vt:lpstr>breeches A coat of the claret velvet, and breeches of brown doe-skin</vt:lpstr>
      <vt:lpstr>claret A coat of the claret velvet, and breeches of brown doe-skin</vt:lpstr>
      <vt:lpstr>cobbles Over the cobbles he clattered and clashed in the dark inn-yard</vt:lpstr>
      <vt:lpstr>cocked-hat He’d a French cocked-hat on his forehead, a bunch of lace at his chin</vt:lpstr>
      <vt:lpstr>doe-skin A coat of the claret velvet, and breeches of brown doe-skin</vt:lpstr>
      <vt:lpstr>galleon When the moon is a ghostly galleon tossed upon cloudy seas</vt:lpstr>
      <vt:lpstr>harry Yet if they press me sharply, and harry me through the day</vt:lpstr>
      <vt:lpstr>hilt His rapier hilt a-twinkle, under the jewelled sky</vt:lpstr>
      <vt:lpstr>love-knot Plaiting a dark red love-knot into her long black hair</vt:lpstr>
      <vt:lpstr>moor When the road was a gypsy’s ribbon, looping the purple moor</vt:lpstr>
      <vt:lpstr>ostler Where Tim the ostler listened; his face was white and peaked</vt:lpstr>
      <vt:lpstr>peaked Where Tim the ostler listened; his face was white and peaked</vt:lpstr>
      <vt:lpstr>pistol His pistol butts a-twinkle</vt:lpstr>
      <vt:lpstr>rapier With the white road smoking behind him and his rapier brandished high!</vt:lpstr>
      <vt:lpstr>stable-wicket And dark in the dark old inn-yard a stable-wicket creaked</vt:lpstr>
      <vt:lpstr>torrent The wind was a torrent of darkness among the gusty trees</vt:lpstr>
      <vt:lpstr>velvet Blood-red were his spurs i’ the golden noon; wine-red was his velvet coat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Deidre Holes</dc:creator>
  <cp:lastModifiedBy>Lincoln-Johnson, Nicola</cp:lastModifiedBy>
  <cp:revision>58</cp:revision>
  <dcterms:created xsi:type="dcterms:W3CDTF">2013-02-21T12:51:30Z</dcterms:created>
  <dcterms:modified xsi:type="dcterms:W3CDTF">2021-01-19T11:29:03Z</dcterms:modified>
</cp:coreProperties>
</file>