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9" r:id="rId4"/>
    <p:sldId id="261" r:id="rId5"/>
    <p:sldId id="262" r:id="rId6"/>
    <p:sldId id="263" r:id="rId7"/>
    <p:sldId id="264" r:id="rId8"/>
    <p:sldId id="268" r:id="rId9"/>
    <p:sldId id="272" r:id="rId10"/>
    <p:sldId id="269" r:id="rId11"/>
    <p:sldId id="265" r:id="rId12"/>
    <p:sldId id="266" r:id="rId13"/>
    <p:sldId id="257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85" d="100"/>
          <a:sy n="85" d="100"/>
        </p:scale>
        <p:origin x="1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1A9B2-8BD1-4334-834D-C8A1711AA52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D4059-79D0-4930-A012-4E1A1A6EC0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2539886"/>
      </p:ext>
    </p:extLst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1A9B2-8BD1-4334-834D-C8A1711AA52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D4059-79D0-4930-A012-4E1A1A6EC0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4622"/>
      </p:ext>
    </p:extLst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1A9B2-8BD1-4334-834D-C8A1711AA52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D4059-79D0-4930-A012-4E1A1A6EC0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605783"/>
      </p:ext>
    </p:extLst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1A9B2-8BD1-4334-834D-C8A1711AA52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D4059-79D0-4930-A012-4E1A1A6EC0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6893802"/>
      </p:ext>
    </p:extLst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1A9B2-8BD1-4334-834D-C8A1711AA52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D4059-79D0-4930-A012-4E1A1A6EC0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9754753"/>
      </p:ext>
    </p:extLst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1A9B2-8BD1-4334-834D-C8A1711AA52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D4059-79D0-4930-A012-4E1A1A6EC0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917743"/>
      </p:ext>
    </p:extLst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1A9B2-8BD1-4334-834D-C8A1711AA52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D4059-79D0-4930-A012-4E1A1A6EC0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9571915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1A9B2-8BD1-4334-834D-C8A1711AA52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D4059-79D0-4930-A012-4E1A1A6EC0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005729"/>
      </p:ext>
    </p:extLst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1A9B2-8BD1-4334-834D-C8A1711AA52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D4059-79D0-4930-A012-4E1A1A6EC0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2377719"/>
      </p:ext>
    </p:extLst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1A9B2-8BD1-4334-834D-C8A1711AA52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D4059-79D0-4930-A012-4E1A1A6EC0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8812766"/>
      </p:ext>
    </p:extLst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1A9B2-8BD1-4334-834D-C8A1711AA52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D4059-79D0-4930-A012-4E1A1A6EC0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4112290"/>
      </p:ext>
    </p:extLst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1A9B2-8BD1-4334-834D-C8A1711AA52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D4059-79D0-4930-A012-4E1A1A6EC0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54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 thruBlk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8.m4a"/><Relationship Id="rId3" Type="http://schemas.microsoft.com/office/2007/relationships/media" Target="../media/media16.m4a"/><Relationship Id="rId7" Type="http://schemas.microsoft.com/office/2007/relationships/media" Target="../media/media18.m4a"/><Relationship Id="rId12" Type="http://schemas.openxmlformats.org/officeDocument/2006/relationships/image" Target="../media/image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audio" Target="../media/media17.m4a"/><Relationship Id="rId11" Type="http://schemas.openxmlformats.org/officeDocument/2006/relationships/image" Target="../media/image10.png"/><Relationship Id="rId5" Type="http://schemas.microsoft.com/office/2007/relationships/media" Target="../media/media17.m4a"/><Relationship Id="rId10" Type="http://schemas.openxmlformats.org/officeDocument/2006/relationships/image" Target="../media/image11.jpg"/><Relationship Id="rId4" Type="http://schemas.openxmlformats.org/officeDocument/2006/relationships/audio" Target="../media/media16.m4a"/><Relationship Id="rId9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22.m4a"/><Relationship Id="rId3" Type="http://schemas.microsoft.com/office/2007/relationships/media" Target="../media/media20.m4a"/><Relationship Id="rId7" Type="http://schemas.microsoft.com/office/2007/relationships/media" Target="../media/media22.m4a"/><Relationship Id="rId12" Type="http://schemas.openxmlformats.org/officeDocument/2006/relationships/image" Target="../media/image1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audio" Target="../media/media21.m4a"/><Relationship Id="rId11" Type="http://schemas.openxmlformats.org/officeDocument/2006/relationships/image" Target="../media/image8.png"/><Relationship Id="rId5" Type="http://schemas.microsoft.com/office/2007/relationships/media" Target="../media/media21.m4a"/><Relationship Id="rId10" Type="http://schemas.openxmlformats.org/officeDocument/2006/relationships/image" Target="../media/image12.jpg"/><Relationship Id="rId4" Type="http://schemas.openxmlformats.org/officeDocument/2006/relationships/audio" Target="../media/media20.m4a"/><Relationship Id="rId9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3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5" Type="http://schemas.microsoft.com/office/2007/relationships/media" Target="../media/media4.m4a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bc.co.uk/bitesize/topics/z4mmn39/articles/z8t3g82" TargetMode="External"/><Relationship Id="rId3" Type="http://schemas.microsoft.com/office/2007/relationships/media" Target="../media/media10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5" Type="http://schemas.microsoft.com/office/2007/relationships/media" Target="../media/media11.m4a"/><Relationship Id="rId10" Type="http://schemas.openxmlformats.org/officeDocument/2006/relationships/image" Target="../media/image1.png"/><Relationship Id="rId4" Type="http://schemas.openxmlformats.org/officeDocument/2006/relationships/audio" Target="../media/media10.m4a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u="sng" dirty="0"/>
              <a:t>Learning intention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Comparing Poems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75DD93A-CD5A-490F-8436-F20C8FB339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1101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Carefully listen to the poems.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they make you feel?</a:t>
            </a:r>
          </a:p>
          <a:p>
            <a:r>
              <a:rPr lang="en-US" dirty="0"/>
              <a:t>Are they funny?</a:t>
            </a:r>
          </a:p>
          <a:p>
            <a:r>
              <a:rPr lang="en-US" dirty="0"/>
              <a:t>Are they sad?</a:t>
            </a:r>
          </a:p>
          <a:p>
            <a:r>
              <a:rPr lang="en-US" dirty="0"/>
              <a:t>Are they exciting?</a:t>
            </a:r>
          </a:p>
          <a:p>
            <a:endParaRPr lang="en-US" dirty="0"/>
          </a:p>
          <a:p>
            <a:r>
              <a:rPr lang="en-US" dirty="0"/>
              <a:t>Are you in a wood?</a:t>
            </a:r>
          </a:p>
          <a:p>
            <a:r>
              <a:rPr lang="en-US" dirty="0"/>
              <a:t>Can you hear and feel the bonfire?</a:t>
            </a:r>
          </a:p>
          <a:p>
            <a:r>
              <a:rPr lang="en-US" dirty="0"/>
              <a:t>Are you on the pirate ship?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0828" y="3523795"/>
            <a:ext cx="2995433" cy="28793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8647" y="3451347"/>
            <a:ext cx="1784148" cy="29518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2228" y="1556520"/>
            <a:ext cx="5464033" cy="1624977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2E667A8-2930-485A-8A07-242F921B3C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77653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7582" y="365125"/>
            <a:ext cx="10266217" cy="2648239"/>
          </a:xfrm>
        </p:spPr>
        <p:txBody>
          <a:bodyPr/>
          <a:lstStyle/>
          <a:p>
            <a:r>
              <a:rPr lang="en-US" dirty="0"/>
              <a:t>Octobers Party </a:t>
            </a:r>
            <a:br>
              <a:rPr lang="en-US" dirty="0"/>
            </a:br>
            <a:r>
              <a:rPr lang="en-US" sz="2400" dirty="0"/>
              <a:t>George Cooper</a:t>
            </a:r>
            <a:endParaRPr lang="en-GB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2" t="13519" r="29348" b="45434"/>
          <a:stretch/>
        </p:blipFill>
        <p:spPr>
          <a:xfrm>
            <a:off x="1087582" y="2342531"/>
            <a:ext cx="5008418" cy="3453173"/>
          </a:xfr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7" t="56087" r="32500" b="5373"/>
          <a:stretch/>
        </p:blipFill>
        <p:spPr>
          <a:xfrm>
            <a:off x="6677891" y="2471516"/>
            <a:ext cx="4675909" cy="319520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817418" y="581891"/>
            <a:ext cx="10557163" cy="5569527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07182" y="711857"/>
            <a:ext cx="5464033" cy="16249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70514" y="95762"/>
            <a:ext cx="2545890" cy="224676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/>
              <a:t>Rhythm</a:t>
            </a:r>
          </a:p>
          <a:p>
            <a:r>
              <a:rPr lang="en-US" sz="2800" dirty="0"/>
              <a:t>Rhyme</a:t>
            </a:r>
          </a:p>
          <a:p>
            <a:r>
              <a:rPr lang="en-US" sz="2800" dirty="0"/>
              <a:t>Onomatopoeia</a:t>
            </a:r>
          </a:p>
          <a:p>
            <a:r>
              <a:rPr lang="en-US" sz="2800" dirty="0"/>
              <a:t>Alliteration</a:t>
            </a:r>
          </a:p>
          <a:p>
            <a:r>
              <a:rPr lang="en-US" sz="2800" dirty="0"/>
              <a:t>Imagery</a:t>
            </a:r>
            <a:endParaRPr lang="en-GB" sz="28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3FD09ED-5CE9-4D94-BA9E-4B5FAA5F0B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65E5C52-965E-45D2-B48A-BD3CCF9536F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BF09CA9-08E3-43BF-A876-CD87261F490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EB1F086-3BF8-4EA7-9353-EBC14241731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6316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5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4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4109" y="474123"/>
            <a:ext cx="4370721" cy="1325563"/>
          </a:xfrm>
        </p:spPr>
        <p:txBody>
          <a:bodyPr/>
          <a:lstStyle/>
          <a:p>
            <a:pPr algn="ctr"/>
            <a:r>
              <a:rPr lang="en-US" dirty="0"/>
              <a:t>Crackle! Spit!</a:t>
            </a:r>
            <a:br>
              <a:rPr lang="en-US" dirty="0"/>
            </a:br>
            <a:r>
              <a:rPr lang="en-US" sz="2800" dirty="0"/>
              <a:t>Marie Thom</a:t>
            </a:r>
            <a:endParaRPr lang="en-GB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3" t="17079" r="34794" b="43170"/>
          <a:stretch/>
        </p:blipFill>
        <p:spPr>
          <a:xfrm>
            <a:off x="152787" y="1580922"/>
            <a:ext cx="3256494" cy="4469838"/>
          </a:xfrm>
        </p:spPr>
      </p:pic>
      <p:sp>
        <p:nvSpPr>
          <p:cNvPr id="5" name="TextBox 4"/>
          <p:cNvSpPr txBox="1"/>
          <p:nvPr/>
        </p:nvSpPr>
        <p:spPr>
          <a:xfrm>
            <a:off x="9574423" y="365125"/>
            <a:ext cx="2545890" cy="224676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/>
              <a:t>Rhythm</a:t>
            </a:r>
          </a:p>
          <a:p>
            <a:r>
              <a:rPr lang="en-US" sz="2800" dirty="0"/>
              <a:t>Rhyme</a:t>
            </a:r>
          </a:p>
          <a:p>
            <a:r>
              <a:rPr lang="en-US" sz="2800" dirty="0"/>
              <a:t>Onomatopoeia</a:t>
            </a:r>
          </a:p>
          <a:p>
            <a:r>
              <a:rPr lang="en-US" sz="2800" dirty="0"/>
              <a:t>Alliteration</a:t>
            </a:r>
          </a:p>
          <a:p>
            <a:r>
              <a:rPr lang="en-US" sz="2800" dirty="0"/>
              <a:t>Imagery</a:t>
            </a:r>
            <a:endParaRPr lang="en-GB" sz="2800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5" t="55588" r="32515"/>
          <a:stretch/>
        </p:blipFill>
        <p:spPr>
          <a:xfrm>
            <a:off x="4372601" y="1580922"/>
            <a:ext cx="3065796" cy="492935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57200" y="477678"/>
            <a:ext cx="7273636" cy="5569527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31887" y="2877177"/>
            <a:ext cx="3934374" cy="378195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590C926-DD7D-409C-8E1A-BCF5F153F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97E4F68-9BA8-40E4-AC27-51F0D08DBD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916B4CF-D91C-4F18-824A-0CD8F4A2F1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508E3BE-F893-44B9-B21C-E3704F1928C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5161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8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7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075"/>
          </a:xfrm>
        </p:spPr>
        <p:txBody>
          <a:bodyPr>
            <a:normAutofit fontScale="90000"/>
          </a:bodyPr>
          <a:lstStyle/>
          <a:p>
            <a:r>
              <a:rPr lang="en-US" dirty="0"/>
              <a:t>What features did you find.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02673"/>
            <a:ext cx="10515600" cy="5839691"/>
          </a:xfrm>
        </p:spPr>
        <p:txBody>
          <a:bodyPr>
            <a:normAutofit fontScale="92500" lnSpcReduction="20000"/>
          </a:bodyPr>
          <a:lstStyle/>
          <a:p>
            <a:pPr lvl="0"/>
            <a:endParaRPr lang="en-US" dirty="0"/>
          </a:p>
          <a:p>
            <a:pPr lvl="0"/>
            <a:r>
              <a:rPr lang="en-US" dirty="0"/>
              <a:t>Did you find </a:t>
            </a:r>
            <a:r>
              <a:rPr lang="en-US" b="1" dirty="0"/>
              <a:t>rhyming</a:t>
            </a:r>
            <a:r>
              <a:rPr lang="en-US" dirty="0"/>
              <a:t> Words?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Can you hear the </a:t>
            </a:r>
            <a:r>
              <a:rPr lang="en-US" b="1" dirty="0"/>
              <a:t>rhythm</a:t>
            </a:r>
            <a:r>
              <a:rPr lang="en-US" dirty="0"/>
              <a:t> when you listen and read out loud?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Have the poems created an image in your head using </a:t>
            </a:r>
            <a:r>
              <a:rPr lang="en-US" b="1" dirty="0"/>
              <a:t>imagery</a:t>
            </a:r>
            <a:r>
              <a:rPr lang="en-US" dirty="0"/>
              <a:t>?</a:t>
            </a:r>
          </a:p>
          <a:p>
            <a:pPr lvl="0"/>
            <a:r>
              <a:rPr lang="en-US" dirty="0"/>
              <a:t>Can you smell the autumn leaves and see the colours, in </a:t>
            </a:r>
            <a:r>
              <a:rPr lang="en-US" b="1" i="1" dirty="0"/>
              <a:t>‘Octobers party’</a:t>
            </a:r>
            <a:r>
              <a:rPr lang="en-US" dirty="0"/>
              <a:t>?</a:t>
            </a:r>
          </a:p>
          <a:p>
            <a:pPr lvl="0"/>
            <a:r>
              <a:rPr lang="en-US" dirty="0"/>
              <a:t>Can you hear the sounds in </a:t>
            </a:r>
            <a:r>
              <a:rPr lang="en-US" b="1" i="1" dirty="0"/>
              <a:t>‘Crackle! Spit!’?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Have you found </a:t>
            </a:r>
            <a:r>
              <a:rPr lang="en-US" b="1" dirty="0"/>
              <a:t>onomatopoeia</a:t>
            </a:r>
            <a:r>
              <a:rPr lang="en-US" dirty="0"/>
              <a:t>?</a:t>
            </a:r>
          </a:p>
          <a:p>
            <a:pPr lvl="0"/>
            <a:endParaRPr lang="en-US" dirty="0"/>
          </a:p>
          <a:p>
            <a:pPr lvl="0"/>
            <a:r>
              <a:rPr lang="en-GB" dirty="0"/>
              <a:t>Which of the poems do you prefer?</a:t>
            </a:r>
          </a:p>
          <a:p>
            <a:pPr lvl="0"/>
            <a:r>
              <a:rPr lang="en-GB" dirty="0"/>
              <a:t>Why? Which feature makes it interesting for you?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GB" dirty="0"/>
          </a:p>
          <a:p>
            <a:pPr lvl="0"/>
            <a:endParaRPr lang="en-GB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3D48E2-CD2C-4AE3-B35C-6E030C6E4C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2542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99893"/>
          </a:xfrm>
        </p:spPr>
        <p:txBody>
          <a:bodyPr>
            <a:normAutofit fontScale="90000"/>
          </a:bodyPr>
          <a:lstStyle/>
          <a:p>
            <a:r>
              <a:rPr lang="en-US" dirty="0"/>
              <a:t>Compare the poems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26127"/>
            <a:ext cx="10515600" cy="4950836"/>
          </a:xfrm>
        </p:spPr>
        <p:txBody>
          <a:bodyPr>
            <a:normAutofit/>
          </a:bodyPr>
          <a:lstStyle/>
          <a:p>
            <a:r>
              <a:rPr lang="en-US" dirty="0"/>
              <a:t>What is the same about the poems?</a:t>
            </a:r>
          </a:p>
          <a:p>
            <a:r>
              <a:rPr lang="en-US" dirty="0"/>
              <a:t>What are different about the poems?</a:t>
            </a:r>
          </a:p>
          <a:p>
            <a:endParaRPr lang="en-US" dirty="0"/>
          </a:p>
          <a:p>
            <a:r>
              <a:rPr lang="en-US" dirty="0"/>
              <a:t>Discuss with your adult what you think is the same and what is different about these poems.</a:t>
            </a:r>
          </a:p>
          <a:p>
            <a:r>
              <a:rPr lang="en-US" dirty="0"/>
              <a:t>Think about the poetic devices we have talked about. </a:t>
            </a:r>
          </a:p>
          <a:p>
            <a:r>
              <a:rPr lang="en-US" dirty="0"/>
              <a:t>Do the poems have any other differences or similarities? </a:t>
            </a:r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4066669"/>
      </p:ext>
    </p:extLst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words Rhyme?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242454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came</a:t>
            </a:r>
          </a:p>
          <a:p>
            <a:pPr marL="0" indent="0">
              <a:buNone/>
            </a:pPr>
            <a:r>
              <a:rPr lang="en-US" sz="3600" dirty="0"/>
              <a:t>grand</a:t>
            </a:r>
          </a:p>
          <a:p>
            <a:pPr marL="0" indent="0">
              <a:buNone/>
            </a:pPr>
            <a:r>
              <a:rPr lang="en-US" sz="3600" dirty="0"/>
              <a:t>by</a:t>
            </a:r>
          </a:p>
          <a:p>
            <a:pPr marL="0" indent="0">
              <a:buNone/>
            </a:pPr>
            <a:r>
              <a:rPr lang="en-US" sz="3600" dirty="0"/>
              <a:t>red</a:t>
            </a:r>
          </a:p>
          <a:p>
            <a:pPr marL="0" indent="0">
              <a:buNone/>
            </a:pPr>
            <a:r>
              <a:rPr lang="en-US" sz="3600" dirty="0"/>
              <a:t>quick</a:t>
            </a:r>
          </a:p>
          <a:p>
            <a:pPr marL="0" indent="0">
              <a:buNone/>
            </a:pPr>
            <a:r>
              <a:rPr lang="en-US" sz="3600" dirty="0"/>
              <a:t>main</a:t>
            </a:r>
          </a:p>
          <a:p>
            <a:pPr marL="0" indent="0">
              <a:buNone/>
            </a:pPr>
            <a:r>
              <a:rPr lang="en-US" sz="3600" dirty="0"/>
              <a:t>things</a:t>
            </a:r>
            <a:endParaRPr lang="en-GB" sz="36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971309" y="1825625"/>
            <a:ext cx="2424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/>
              <a:t>head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dirty="0"/>
              <a:t>name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dirty="0"/>
              <a:t>rings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dirty="0"/>
              <a:t>stick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dirty="0"/>
              <a:t>sky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dirty="0"/>
              <a:t>rain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dirty="0"/>
              <a:t>band</a:t>
            </a:r>
            <a:endParaRPr lang="en-GB" sz="36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050472" y="2140527"/>
            <a:ext cx="3920837" cy="6026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209799" y="2750127"/>
            <a:ext cx="3761510" cy="30189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648689" y="3402085"/>
            <a:ext cx="4322620" cy="11376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724889" y="2172782"/>
            <a:ext cx="4246420" cy="181299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endCxn id="4" idx="1"/>
          </p:cNvCxnSpPr>
          <p:nvPr/>
        </p:nvCxnSpPr>
        <p:spPr>
          <a:xfrm flipV="1">
            <a:off x="2050471" y="4001294"/>
            <a:ext cx="3920838" cy="6414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209799" y="3428999"/>
            <a:ext cx="3761510" cy="24573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050471" y="5215083"/>
            <a:ext cx="3920838" cy="414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AC7B3A3-EF5A-4A06-AFE4-FEC47605EE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96087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of these poetic devices do you know?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48345"/>
            <a:ext cx="10515600" cy="38286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Rhyme </a:t>
            </a:r>
          </a:p>
          <a:p>
            <a:pPr marL="0" indent="0">
              <a:buNone/>
            </a:pPr>
            <a:r>
              <a:rPr lang="en-US" sz="4400" dirty="0"/>
              <a:t>Alliteration</a:t>
            </a:r>
          </a:p>
          <a:p>
            <a:pPr marL="0" indent="0">
              <a:buNone/>
            </a:pPr>
            <a:r>
              <a:rPr lang="en-US" sz="4400" dirty="0"/>
              <a:t>Imagery</a:t>
            </a:r>
          </a:p>
          <a:p>
            <a:pPr marL="0" indent="0">
              <a:buNone/>
            </a:pPr>
            <a:r>
              <a:rPr lang="en-US" sz="4400" dirty="0"/>
              <a:t>Rhythm</a:t>
            </a:r>
          </a:p>
          <a:p>
            <a:pPr marL="0" indent="0">
              <a:buNone/>
            </a:pPr>
            <a:r>
              <a:rPr lang="en-US" sz="4400" dirty="0"/>
              <a:t>Onomatopoeia</a:t>
            </a:r>
            <a:endParaRPr lang="en-GB" sz="4400" dirty="0"/>
          </a:p>
          <a:p>
            <a:endParaRPr lang="en-GB" sz="44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D9FBB66-5D2F-4D75-9964-49D03E2C18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002AF1-71BC-48FE-BA61-6AE4F6CD5A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E101AA5-885B-4F54-B6BC-CA0FCD606FE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6461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Rhyme – The words at the end of a line end with the same sound.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/>
              <a:t>Mary had a little lamb</a:t>
            </a:r>
          </a:p>
          <a:p>
            <a:pPr marL="0" indent="0">
              <a:buNone/>
            </a:pPr>
            <a:r>
              <a:rPr lang="en-US" sz="4000" dirty="0"/>
              <a:t>Its fleece was white as </a:t>
            </a:r>
            <a:r>
              <a:rPr lang="en-US" sz="4000" b="1" dirty="0"/>
              <a:t>snow</a:t>
            </a:r>
            <a:r>
              <a:rPr lang="en-US" sz="4000" dirty="0"/>
              <a:t>.</a:t>
            </a:r>
          </a:p>
          <a:p>
            <a:pPr marL="0" indent="0">
              <a:buNone/>
            </a:pPr>
            <a:r>
              <a:rPr lang="en-US" sz="4000" dirty="0"/>
              <a:t>Everywhere that Mary went</a:t>
            </a:r>
          </a:p>
          <a:p>
            <a:pPr marL="0" indent="0">
              <a:buNone/>
            </a:pPr>
            <a:r>
              <a:rPr lang="en-US" sz="4000" dirty="0"/>
              <a:t>The lamb was sure to </a:t>
            </a:r>
            <a:r>
              <a:rPr lang="en-US" sz="4000" b="1" dirty="0"/>
              <a:t>go</a:t>
            </a:r>
            <a:r>
              <a:rPr lang="en-US" sz="4000" dirty="0"/>
              <a:t>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11D99AC-5B87-4587-B13F-B0CB83E485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0D2EF6-DCF2-492F-98E5-A35EFF495B9F}"/>
              </a:ext>
            </a:extLst>
          </p:cNvPr>
          <p:cNvSpPr txBox="1"/>
          <p:nvPr/>
        </p:nvSpPr>
        <p:spPr>
          <a:xfrm>
            <a:off x="7122160" y="5212080"/>
            <a:ext cx="6243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Rhyming couplets</a:t>
            </a:r>
          </a:p>
        </p:txBody>
      </p:sp>
    </p:spTree>
    <p:extLst>
      <p:ext uri="{BB962C8B-B14F-4D97-AF65-F5344CB8AC3E}">
        <p14:creationId xmlns:p14="http://schemas.microsoft.com/office/powerpoint/2010/main" val="51090866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Alliteration – the consonant sound at the start of different words is the same.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/>
              <a:t>The terrifying tiger turned and faced towards trembling Tom.</a:t>
            </a:r>
            <a:endParaRPr lang="en-GB" sz="4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983" y="3449984"/>
            <a:ext cx="4769860" cy="2861916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12A2B4F-0B09-4054-9682-976D607CC2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03372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Imagery – words used to create an image in the readers mind using your senses.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18" y="2102509"/>
            <a:ext cx="3587790" cy="356678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2676" y="1690688"/>
            <a:ext cx="5041124" cy="488403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A4CFD0-7AAF-4CB1-B15B-9F0A737CD9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1840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Rhythm – the ‘beat’ of a poem. Its pattern of sounds (syllables)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225" y="2701131"/>
            <a:ext cx="1733550" cy="2600325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6510" y="2151170"/>
            <a:ext cx="6272709" cy="4351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219" y="2701131"/>
            <a:ext cx="2534251" cy="380137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E3B5285-B039-4D21-A4EE-C1FEF49DE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36688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Onomatopoeia – when the word is spelt like the sound it makes.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8"/>
              </a:rPr>
              <a:t>https://www.bbc.co.uk/bitesize/topics/z4mmn39/articles/z8t3g82</a:t>
            </a:r>
            <a:endParaRPr lang="en-GB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600" b="1" dirty="0"/>
              <a:t>Gush</a:t>
            </a:r>
          </a:p>
          <a:p>
            <a:pPr marL="0" indent="0">
              <a:buNone/>
            </a:pPr>
            <a:r>
              <a:rPr lang="en-US" sz="3600" b="1" dirty="0"/>
              <a:t>Hoot</a:t>
            </a:r>
          </a:p>
          <a:p>
            <a:pPr marL="0" indent="0">
              <a:buNone/>
            </a:pPr>
            <a:r>
              <a:rPr lang="en-US" sz="3600" b="1" dirty="0"/>
              <a:t>Howl</a:t>
            </a:r>
          </a:p>
          <a:p>
            <a:pPr marL="0" indent="0">
              <a:buNone/>
            </a:pPr>
            <a:r>
              <a:rPr lang="en-US" sz="3600" b="1" dirty="0"/>
              <a:t>Chatter</a:t>
            </a:r>
          </a:p>
          <a:p>
            <a:pPr marL="0" indent="0">
              <a:buNone/>
            </a:pPr>
            <a:r>
              <a:rPr lang="en-US" sz="3600" b="1" dirty="0"/>
              <a:t>Pop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27" y="2942110"/>
            <a:ext cx="7935688" cy="323485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170DBBA-C476-414B-95F3-BB5C1912E1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4D79DA0-0B26-4EE1-B241-A934608725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56017FF-DB93-489A-8E4F-D7547623343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01270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17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9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listen to and then read out loud the three poems on the next slides.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of the features can you see.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823055" y="2877909"/>
            <a:ext cx="2545890" cy="224676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/>
              <a:t>Rhythm</a:t>
            </a:r>
          </a:p>
          <a:p>
            <a:r>
              <a:rPr lang="en-US" sz="2800" dirty="0"/>
              <a:t>Rhyme</a:t>
            </a:r>
          </a:p>
          <a:p>
            <a:r>
              <a:rPr lang="en-US" sz="2800" dirty="0"/>
              <a:t>Onomatopoeia</a:t>
            </a:r>
          </a:p>
          <a:p>
            <a:r>
              <a:rPr lang="en-US" sz="2800" dirty="0"/>
              <a:t>Alliteration</a:t>
            </a:r>
          </a:p>
          <a:p>
            <a:r>
              <a:rPr lang="en-US" sz="2800" dirty="0"/>
              <a:t>Imagery</a:t>
            </a:r>
            <a:endParaRPr lang="en-GB" sz="2800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F915D1B-33C8-4BF6-B70B-82669A565F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6776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EAB69-FCAB-4A4F-B7C9-3510F98CC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>
                <a:latin typeface="+mn-lt"/>
                <a:ea typeface="Times New Roman" panose="02020603050405020304" pitchFamily="18" charset="0"/>
              </a:rPr>
              <a:t>Top tips for reading a poem aloud</a:t>
            </a:r>
            <a:r>
              <a:rPr lang="en-GB" dirty="0">
                <a:latin typeface="+mn-lt"/>
                <a:ea typeface="Times New Roman" panose="02020603050405020304" pitchFamily="18" charset="0"/>
              </a:rPr>
              <a:t/>
            </a:r>
            <a:br>
              <a:rPr lang="en-GB" dirty="0">
                <a:latin typeface="+mn-lt"/>
                <a:ea typeface="Times New Roman" panose="02020603050405020304" pitchFamily="18" charset="0"/>
              </a:rPr>
            </a:br>
            <a:endParaRPr lang="en-GB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0BC9A-15B2-459C-A544-2D21071D4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61255"/>
          </a:xfrm>
        </p:spPr>
        <p:txBody>
          <a:bodyPr>
            <a:normAutofit fontScale="85000" lnSpcReduction="10000"/>
          </a:bodyPr>
          <a:lstStyle/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GB" sz="2400" dirty="0">
                <a:effectLst/>
                <a:ea typeface="Times New Roman" panose="02020603050405020304" pitchFamily="18" charset="0"/>
              </a:rPr>
              <a:t>Work on the </a:t>
            </a:r>
            <a:r>
              <a:rPr lang="en-GB" sz="2400" b="1" dirty="0">
                <a:effectLst/>
                <a:ea typeface="Times New Roman" panose="02020603050405020304" pitchFamily="18" charset="0"/>
              </a:rPr>
              <a:t>tricky words.</a:t>
            </a:r>
            <a:r>
              <a:rPr lang="en-GB" sz="2400" dirty="0">
                <a:effectLst/>
                <a:ea typeface="Times New Roman" panose="02020603050405020304" pitchFamily="18" charset="0"/>
              </a:rPr>
              <a:t> Find out what they mean and how they are said. Practise saying them. </a:t>
            </a: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GB" sz="2400" dirty="0">
                <a:effectLst/>
                <a:ea typeface="Times New Roman" panose="02020603050405020304" pitchFamily="18" charset="0"/>
              </a:rPr>
              <a:t>Look for the </a:t>
            </a:r>
            <a:r>
              <a:rPr lang="en-GB" sz="2400" b="1" dirty="0">
                <a:effectLst/>
                <a:ea typeface="Times New Roman" panose="02020603050405020304" pitchFamily="18" charset="0"/>
              </a:rPr>
              <a:t>full stops. </a:t>
            </a:r>
            <a:r>
              <a:rPr lang="en-GB" sz="2400" dirty="0">
                <a:effectLst/>
                <a:ea typeface="Times New Roman" panose="02020603050405020304" pitchFamily="18" charset="0"/>
              </a:rPr>
              <a:t>Make sentences flow to the full stop, even when there’s a new line. </a:t>
            </a: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GB" sz="2400" b="1" dirty="0">
                <a:effectLst/>
                <a:ea typeface="Times New Roman" panose="02020603050405020304" pitchFamily="18" charset="0"/>
              </a:rPr>
              <a:t>Slow down.</a:t>
            </a:r>
            <a:r>
              <a:rPr lang="en-GB" sz="2400" dirty="0">
                <a:effectLst/>
                <a:ea typeface="Times New Roman" panose="02020603050405020304" pitchFamily="18" charset="0"/>
              </a:rPr>
              <a:t> Speak slowly when you’re reading a poem, so that others can hear the words. </a:t>
            </a: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GB" sz="2400" b="1" dirty="0">
                <a:effectLst/>
                <a:ea typeface="Times New Roman" panose="02020603050405020304" pitchFamily="18" charset="0"/>
              </a:rPr>
              <a:t>Project your voice</a:t>
            </a:r>
            <a:r>
              <a:rPr lang="en-GB" sz="2400" dirty="0">
                <a:effectLst/>
                <a:ea typeface="Times New Roman" panose="02020603050405020304" pitchFamily="18" charset="0"/>
              </a:rPr>
              <a:t>. Imagine someone on the other side of the room and speak to them. </a:t>
            </a: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GB" sz="2400" b="1" dirty="0">
                <a:effectLst/>
                <a:ea typeface="Times New Roman" panose="02020603050405020304" pitchFamily="18" charset="0"/>
              </a:rPr>
              <a:t>Practise</a:t>
            </a:r>
            <a:r>
              <a:rPr lang="en-GB" sz="2400" dirty="0">
                <a:effectLst/>
                <a:ea typeface="Times New Roman" panose="02020603050405020304" pitchFamily="18" charset="0"/>
              </a:rPr>
              <a:t>. Read and read and read your poem, so that you get better each time. </a:t>
            </a:r>
          </a:p>
          <a:p>
            <a:endParaRPr lang="en-GB" sz="32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6CDEA20-DB03-4C6D-8850-088F05321C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75406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492</Words>
  <Application>Microsoft Office PowerPoint</Application>
  <PresentationFormat>Widescreen</PresentationFormat>
  <Paragraphs>99</Paragraphs>
  <Slides>15</Slides>
  <Notes>0</Notes>
  <HiddenSlides>0</HiddenSlides>
  <MMClips>24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Symbol</vt:lpstr>
      <vt:lpstr>Times New Roman</vt:lpstr>
      <vt:lpstr>Office Theme</vt:lpstr>
      <vt:lpstr>Learning intention Comparing Poems</vt:lpstr>
      <vt:lpstr>Which of these poetic devices do you know?</vt:lpstr>
      <vt:lpstr>Rhyme – The words at the end of a line end with the same sound. </vt:lpstr>
      <vt:lpstr>Alliteration – the consonant sound at the start of different words is the same.</vt:lpstr>
      <vt:lpstr>Imagery – words used to create an image in the readers mind using your senses.</vt:lpstr>
      <vt:lpstr>Rhythm – the ‘beat’ of a poem. Its pattern of sounds (syllables)</vt:lpstr>
      <vt:lpstr>Onomatopoeia – when the word is spelt like the sound it makes.</vt:lpstr>
      <vt:lpstr>Now listen to and then read out loud the three poems on the next slides.</vt:lpstr>
      <vt:lpstr>Top tips for reading a poem aloud </vt:lpstr>
      <vt:lpstr>Carefully listen to the poems.</vt:lpstr>
      <vt:lpstr>Octobers Party  George Cooper</vt:lpstr>
      <vt:lpstr>Crackle! Spit! Marie Thom</vt:lpstr>
      <vt:lpstr>What features did you find.</vt:lpstr>
      <vt:lpstr>Compare the poems</vt:lpstr>
      <vt:lpstr>Which words Rhyme?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Wilkinson, Sean</dc:creator>
  <cp:lastModifiedBy>Linda Hall</cp:lastModifiedBy>
  <cp:revision>22</cp:revision>
  <dcterms:created xsi:type="dcterms:W3CDTF">2021-02-23T09:19:34Z</dcterms:created>
  <dcterms:modified xsi:type="dcterms:W3CDTF">2021-02-23T20:08:12Z</dcterms:modified>
</cp:coreProperties>
</file>