
<file path=[Content_Types].xml><?xml version="1.0" encoding="utf-8"?>
<Types xmlns="http://schemas.openxmlformats.org/package/2006/content-types">
  <Default Extension="png" ContentType="image/png"/>
  <Default Extension="mp3" ContentType="audio/unknown"/>
  <Default Extension="m4a"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0" r:id="rId5"/>
    <p:sldId id="270" r:id="rId6"/>
    <p:sldId id="271" r:id="rId7"/>
    <p:sldId id="272" r:id="rId8"/>
    <p:sldId id="261" r:id="rId9"/>
    <p:sldId id="262" r:id="rId10"/>
    <p:sldId id="263" r:id="rId11"/>
    <p:sldId id="27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4B976-0031-1BCD-7428-D5C321A60674}" v="15" dt="2021-02-01T12:59:47.451"/>
    <p1510:client id="{10B2055D-2A84-A4CA-B561-B18EB1FD3108}" v="423" dt="2021-02-01T11:12:58.002"/>
    <p1510:client id="{13DD796F-5B67-CB4E-12B3-63FC09412FF8}" v="135" dt="2021-02-01T12:55:39.874"/>
    <p1510:client id="{27EBD95D-0631-5D06-D194-880FAB0E7D50}" v="421" dt="2021-02-01T13:24:59.032"/>
    <p1510:client id="{6804F9EA-9555-234F-8DFB-9FD415CE53DD}" v="3" dt="2021-02-01T16:08:29.039"/>
    <p1510:client id="{7579755C-A283-46AA-D44E-3214B2FC56AA}" v="2021" dt="2021-02-01T12:24:55.830"/>
    <p1510:client id="{7680ABE5-1700-B35F-0E89-86558A743078}" v="127" dt="2021-02-01T16:06:15.582"/>
    <p1510:client id="{7A80D682-C55B-404F-C626-C13E0A7C7EC7}" v="335" dt="2021-02-01T08:59:50.488"/>
    <p1510:client id="{7D2F63A0-ABA3-F634-E2E4-FE19D920D6FE}" v="88" dt="2021-02-01T15:18:33.449"/>
    <p1510:client id="{A9B2901A-6B17-AA2E-E5ED-7674A20A30A2}" v="27" dt="2021-02-01T13:51:46.908"/>
    <p1510:client id="{B06245E3-A265-0CC6-FA07-F62F8124BFCF}" v="660" dt="2021-02-01T11:24:57.871"/>
    <p1510:client id="{BE2C156E-3FBE-4423-BAAE-2C34C7C5B907}" v="171" dt="2021-01-29T12:13:14.171"/>
    <p1510:client id="{DA320808-092D-F794-53BE-52FB82F8BEAD}" v="16" dt="2021-01-29T13:05:09.9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476" y="-49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23" Type="http://schemas.microsoft.com/office/2015/10/relationships/revisionInfo" Target="revisionInfo.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pPr/>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2385387890"/>
      </p:ext>
    </p:extLst>
  </p:cSld>
  <p:clrMapOvr>
    <a:masterClrMapping/>
  </p:clrMapOvr>
  <p:transition spd="slow" advClick="0" advTm="25000">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pPr/>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2202905451"/>
      </p:ext>
    </p:extLst>
  </p:cSld>
  <p:clrMapOvr>
    <a:masterClrMapping/>
  </p:clrMapOvr>
  <p:transition spd="slow" advClick="0" advTm="25000">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pPr/>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479445657"/>
      </p:ext>
    </p:extLst>
  </p:cSld>
  <p:clrMapOvr>
    <a:masterClrMapping/>
  </p:clrMapOvr>
  <p:transition spd="slow" advClick="0" advTm="25000">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pPr/>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949138452"/>
      </p:ext>
    </p:extLst>
  </p:cSld>
  <p:clrMapOvr>
    <a:masterClrMapping/>
  </p:clrMapOvr>
  <p:transition spd="slow" advClick="0" advTm="25000">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pPr/>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2591524520"/>
      </p:ext>
    </p:extLst>
  </p:cSld>
  <p:clrMapOvr>
    <a:masterClrMapping/>
  </p:clrMapOvr>
  <p:transition spd="slow" advClick="0" advTm="25000">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pPr/>
              <a:t>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1203092039"/>
      </p:ext>
    </p:extLst>
  </p:cSld>
  <p:clrMapOvr>
    <a:masterClrMapping/>
  </p:clrMapOvr>
  <p:transition spd="slow" advClick="0" advTm="25000">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pPr/>
              <a:t>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733172339"/>
      </p:ext>
    </p:extLst>
  </p:cSld>
  <p:clrMapOvr>
    <a:masterClrMapping/>
  </p:clrMapOvr>
  <p:transition spd="slow" advClick="0" advTm="25000">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pPr/>
              <a:t>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210312558"/>
      </p:ext>
    </p:extLst>
  </p:cSld>
  <p:clrMapOvr>
    <a:masterClrMapping/>
  </p:clrMapOvr>
  <p:transition spd="slow" advClick="0" advTm="25000">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pPr/>
              <a:t>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146388984"/>
      </p:ext>
    </p:extLst>
  </p:cSld>
  <p:clrMapOvr>
    <a:masterClrMapping/>
  </p:clrMapOvr>
  <p:transition spd="slow" advClick="0" advTm="25000">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pPr/>
              <a:t>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3171841454"/>
      </p:ext>
    </p:extLst>
  </p:cSld>
  <p:clrMapOvr>
    <a:masterClrMapping/>
  </p:clrMapOvr>
  <p:transition spd="slow" advClick="0" advTm="25000">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pPr/>
              <a:t>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val="1718958274"/>
      </p:ext>
    </p:extLst>
  </p:cSld>
  <p:clrMapOvr>
    <a:masterClrMapping/>
  </p:clrMapOvr>
  <p:transition spd="slow" advClick="0" advTm="25000">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pPr/>
              <a:t>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25000">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hyperlink" Target="http://en.m.wikipedia.org/wiki/1970s_in_music"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jpeg"/><Relationship Id="rId5" Type="http://schemas.openxmlformats.org/officeDocument/2006/relationships/hyperlink" Target="https://en.wikipedia.org/wiki/Elvis_Christmas" TargetMode="External"/><Relationship Id="rId10" Type="http://schemas.openxmlformats.org/officeDocument/2006/relationships/image" Target="../media/image1.png"/><Relationship Id="rId4" Type="http://schemas.openxmlformats.org/officeDocument/2006/relationships/image" Target="../media/image2.jpeg"/><Relationship Id="rId9" Type="http://schemas.openxmlformats.org/officeDocument/2006/relationships/hyperlink" Target="https://en.wikipedia.org/wiki/Queen_Forever"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8.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0.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hyperlink" Target="https://en.wikipedia.org/wiki/Fisher_Electronics"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jpeg"/><Relationship Id="rId5" Type="http://schemas.openxmlformats.org/officeDocument/2006/relationships/hyperlink" Target="http://pochp.wordpress.com/2012/05/18/unbelievable-vinyl-record-tricks-video/" TargetMode="Externa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3562349"/>
            <a:ext cx="9144000" cy="1179393"/>
          </a:xfrm>
        </p:spPr>
        <p:txBody>
          <a:bodyPr>
            <a:noAutofit/>
          </a:bodyPr>
          <a:lstStyle/>
          <a:p>
            <a:r>
              <a:rPr lang="en-US" u="sng" dirty="0" smtClean="0">
                <a:latin typeface="Arial" panose="020B0604020202020204" pitchFamily="34" charset="0"/>
                <a:cs typeface="Arial" panose="020B0604020202020204" pitchFamily="34" charset="0"/>
              </a:rPr>
              <a:t>Investigate music from the past</a:t>
            </a:r>
            <a:endParaRPr lang="en-US" sz="8000" u="sng" dirty="0">
              <a:latin typeface="Arial" panose="020B0604020202020204" pitchFamily="34" charset="0"/>
              <a:cs typeface="Arial" panose="020B0604020202020204" pitchFamily="34" charset="0"/>
            </a:endParaRPr>
          </a:p>
        </p:txBody>
      </p:sp>
      <p:pic>
        <p:nvPicPr>
          <p:cNvPr id="3" name="hello today music">
            <a:hlinkClick r:id="" action="ppaction://media"/>
            <a:extLst>
              <a:ext uri="{FF2B5EF4-FFF2-40B4-BE49-F238E27FC236}">
                <a16:creationId xmlns="" xmlns:a16="http://schemas.microsoft.com/office/drawing/2014/main" id="{90D80D11-3652-49F0-BE32-46FC027E1B09}"/>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5371441" y="1151686"/>
            <a:ext cx="730250" cy="730250"/>
          </a:xfrm>
          <a:prstGeom prst="rect">
            <a:avLst/>
          </a:prstGeom>
        </p:spPr>
      </p:pic>
    </p:spTree>
    <p:extLst>
      <p:ext uri="{BB962C8B-B14F-4D97-AF65-F5344CB8AC3E}">
        <p14:creationId xmlns:p14="http://schemas.microsoft.com/office/powerpoint/2010/main" val="109857222"/>
      </p:ext>
    </p:extLst>
  </p:cSld>
  <p:clrMapOvr>
    <a:masterClrMapping/>
  </p:clrMapOvr>
  <p:transition spd="slow" advClick="0" advTm="7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8996B85-2192-4448-9E4B-4721BB2F9473}"/>
              </a:ext>
            </a:extLst>
          </p:cNvPr>
          <p:cNvSpPr txBox="1"/>
          <p:nvPr/>
        </p:nvSpPr>
        <p:spPr>
          <a:xfrm>
            <a:off x="2625306" y="1173192"/>
            <a:ext cx="7171426"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In this decade songs were recorded by different </a:t>
            </a:r>
            <a:r>
              <a:rPr lang="en-US" sz="4400" dirty="0" smtClean="0">
                <a:latin typeface="Arial" panose="020B0604020202020204" pitchFamily="34" charset="0"/>
                <a:cs typeface="Arial" panose="020B0604020202020204" pitchFamily="34" charset="0"/>
              </a:rPr>
              <a:t>artists. </a:t>
            </a:r>
            <a:r>
              <a:rPr lang="en-US" sz="4400" dirty="0">
                <a:latin typeface="Arial" panose="020B0604020202020204" pitchFamily="34" charset="0"/>
                <a:cs typeface="Arial" panose="020B0604020202020204" pitchFamily="34" charset="0"/>
              </a:rPr>
              <a:t>Some of the songs are </a:t>
            </a:r>
            <a:r>
              <a:rPr lang="en-US" sz="4400" dirty="0" smtClean="0">
                <a:latin typeface="Arial" panose="020B0604020202020204" pitchFamily="34" charset="0"/>
                <a:cs typeface="Arial" panose="020B0604020202020204" pitchFamily="34" charset="0"/>
              </a:rPr>
              <a:t>now being </a:t>
            </a:r>
            <a:r>
              <a:rPr lang="en-US" sz="4400" dirty="0">
                <a:latin typeface="Arial" panose="020B0604020202020204" pitchFamily="34" charset="0"/>
                <a:cs typeface="Arial" panose="020B0604020202020204" pitchFamily="34" charset="0"/>
              </a:rPr>
              <a:t>re-released by new artists. </a:t>
            </a:r>
          </a:p>
        </p:txBody>
      </p:sp>
      <p:pic>
        <p:nvPicPr>
          <p:cNvPr id="3" name="decade re-released">
            <a:hlinkClick r:id="" action="ppaction://media"/>
            <a:extLst>
              <a:ext uri="{FF2B5EF4-FFF2-40B4-BE49-F238E27FC236}">
                <a16:creationId xmlns="" xmlns:a16="http://schemas.microsoft.com/office/drawing/2014/main" id="{BA1FCF10-A61E-4CD4-9909-C6862B46C94F}"/>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5371441" y="274668"/>
            <a:ext cx="730250" cy="730250"/>
          </a:xfrm>
          <a:prstGeom prst="rect">
            <a:avLst/>
          </a:prstGeom>
        </p:spPr>
      </p:pic>
    </p:spTree>
    <p:extLst>
      <p:ext uri="{BB962C8B-B14F-4D97-AF65-F5344CB8AC3E}">
        <p14:creationId xmlns:p14="http://schemas.microsoft.com/office/powerpoint/2010/main" val="2742081035"/>
      </p:ext>
    </p:extLst>
  </p:cSld>
  <p:clrMapOvr>
    <a:masterClrMapping/>
  </p:clrMapOvr>
  <p:transition spd="slow" advClick="0" advTm="2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advClick="0" advTm="25000">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C89174-C329-4D9E-8F20-D1C1CB9739CB}"/>
              </a:ext>
            </a:extLst>
          </p:cNvPr>
          <p:cNvSpPr>
            <a:spLocks noGrp="1"/>
          </p:cNvSpPr>
          <p:nvPr>
            <p:ph type="title"/>
          </p:nvPr>
        </p:nvSpPr>
        <p:spPr>
          <a:xfrm>
            <a:off x="838200" y="1788482"/>
            <a:ext cx="10515600" cy="3774117"/>
          </a:xfrm>
        </p:spPr>
        <p:txBody>
          <a:bodyPr>
            <a:noAutofit/>
          </a:bodyPr>
          <a:lstStyle/>
          <a:p>
            <a:pPr algn="ctr"/>
            <a:r>
              <a:rPr lang="en-US" sz="4800" dirty="0" smtClean="0">
                <a:latin typeface="Arial" panose="020B0604020202020204" pitchFamily="34" charset="0"/>
                <a:cs typeface="Arial" panose="020B0604020202020204" pitchFamily="34" charset="0"/>
              </a:rPr>
              <a:t>Today </a:t>
            </a:r>
            <a:r>
              <a:rPr lang="en-US" sz="4800" dirty="0">
                <a:latin typeface="Arial" panose="020B0604020202020204" pitchFamily="34" charset="0"/>
                <a:cs typeface="Arial" panose="020B0604020202020204" pitchFamily="34" charset="0"/>
              </a:rPr>
              <a:t>we are going to learn about music history that was recorded and played in the </a:t>
            </a:r>
            <a:r>
              <a:rPr lang="en-US" sz="4800" dirty="0" smtClean="0">
                <a:latin typeface="Arial" panose="020B0604020202020204" pitchFamily="34" charset="0"/>
                <a:cs typeface="Arial" panose="020B0604020202020204" pitchFamily="34" charset="0"/>
              </a:rPr>
              <a:t>1970s. </a:t>
            </a:r>
            <a:r>
              <a:rPr lang="en-US" sz="4800" dirty="0">
                <a:latin typeface="Arial" panose="020B0604020202020204" pitchFamily="34" charset="0"/>
                <a:cs typeface="Arial" panose="020B0604020202020204" pitchFamily="34" charset="0"/>
              </a:rPr>
              <a:t>We will also learn about the different meanings of the musical notes</a:t>
            </a:r>
            <a:r>
              <a:rPr lang="en-US" sz="4800" dirty="0" smtClean="0">
                <a:latin typeface="Arial" panose="020B0604020202020204" pitchFamily="34" charset="0"/>
                <a:cs typeface="Arial" panose="020B0604020202020204" pitchFamily="34" charset="0"/>
              </a:rPr>
              <a:t>. </a:t>
            </a:r>
            <a:br>
              <a:rPr lang="en-US" sz="4800" dirty="0" smtClean="0">
                <a:latin typeface="Arial" panose="020B0604020202020204" pitchFamily="34" charset="0"/>
                <a:cs typeface="Arial" panose="020B0604020202020204" pitchFamily="34" charset="0"/>
              </a:rPr>
            </a:br>
            <a:r>
              <a:rPr lang="en-US" sz="4800" dirty="0" smtClean="0">
                <a:latin typeface="Arial" panose="020B0604020202020204" pitchFamily="34" charset="0"/>
                <a:cs typeface="Arial" panose="020B0604020202020204" pitchFamily="34" charset="0"/>
              </a:rPr>
              <a:t>Music from the 1970’s is still listened to today!</a:t>
            </a:r>
            <a:endParaRPr lang="en-US" sz="4800" dirty="0">
              <a:latin typeface="Arial" panose="020B0604020202020204" pitchFamily="34" charset="0"/>
              <a:cs typeface="Arial" panose="020B0604020202020204" pitchFamily="34" charset="0"/>
            </a:endParaRPr>
          </a:p>
        </p:txBody>
      </p:sp>
      <p:pic>
        <p:nvPicPr>
          <p:cNvPr id="4" name="musical notes">
            <a:hlinkClick r:id="" action="ppaction://media"/>
            <a:extLst>
              <a:ext uri="{FF2B5EF4-FFF2-40B4-BE49-F238E27FC236}">
                <a16:creationId xmlns="" xmlns:a16="http://schemas.microsoft.com/office/drawing/2014/main" id="{8862EFA0-B5EB-4762-9E31-7688822B2C5F}"/>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5213290" y="648479"/>
            <a:ext cx="730250" cy="730250"/>
          </a:xfrm>
          <a:prstGeom prst="rect">
            <a:avLst/>
          </a:prstGeom>
        </p:spPr>
      </p:pic>
    </p:spTree>
    <p:extLst>
      <p:ext uri="{BB962C8B-B14F-4D97-AF65-F5344CB8AC3E}">
        <p14:creationId xmlns:p14="http://schemas.microsoft.com/office/powerpoint/2010/main" val="1667408126"/>
      </p:ext>
    </p:extLst>
  </p:cSld>
  <p:clrMapOvr>
    <a:masterClrMapping/>
  </p:clrMapOvr>
  <p:transition spd="slow" advClick="0" advTm="2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AD2A96-80D4-4122-90CD-533DE7810465}"/>
              </a:ext>
            </a:extLst>
          </p:cNvPr>
          <p:cNvSpPr>
            <a:spLocks noGrp="1"/>
          </p:cNvSpPr>
          <p:nvPr>
            <p:ph type="title"/>
          </p:nvPr>
        </p:nvSpPr>
        <p:spPr/>
        <p:txBody>
          <a:bodyPr vert="horz" lIns="91440" tIns="45720" rIns="91440" bIns="45720" rtlCol="0" anchor="ctr">
            <a:noAutofit/>
          </a:bodyPr>
          <a:lstStyle/>
          <a:p>
            <a:pPr algn="ctr"/>
            <a:r>
              <a:rPr lang="en-US" sz="4800" u="sng" dirty="0">
                <a:latin typeface="Arial" panose="020B0604020202020204" pitchFamily="34" charset="0"/>
                <a:cs typeface="Arial" panose="020B0604020202020204" pitchFamily="34" charset="0"/>
              </a:rPr>
              <a:t>Music History in the 1970s </a:t>
            </a:r>
            <a:r>
              <a:rPr lang="en-US" sz="4800" u="sng" dirty="0" smtClean="0">
                <a:latin typeface="Arial" panose="020B0604020202020204" pitchFamily="34" charset="0"/>
                <a:cs typeface="Arial" panose="020B0604020202020204" pitchFamily="34" charset="0"/>
              </a:rPr>
              <a:t/>
            </a:r>
            <a:br>
              <a:rPr lang="en-US" sz="4800" u="sng"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Here </a:t>
            </a:r>
            <a:r>
              <a:rPr lang="en-US" dirty="0">
                <a:latin typeface="Arial" panose="020B0604020202020204" pitchFamily="34" charset="0"/>
                <a:cs typeface="Arial" panose="020B0604020202020204" pitchFamily="34" charset="0"/>
              </a:rPr>
              <a:t>are some of the different </a:t>
            </a:r>
            <a:r>
              <a:rPr lang="en-US" dirty="0" smtClean="0">
                <a:latin typeface="Arial" panose="020B0604020202020204" pitchFamily="34" charset="0"/>
                <a:cs typeface="Arial" panose="020B0604020202020204" pitchFamily="34" charset="0"/>
              </a:rPr>
              <a:t>musicians:</a:t>
            </a:r>
            <a:r>
              <a:rPr lang="en-US" dirty="0">
                <a:latin typeface="Arial" panose="020B0604020202020204" pitchFamily="34" charset="0"/>
                <a:cs typeface="Arial" panose="020B0604020202020204" pitchFamily="34" charset="0"/>
              </a:rPr>
              <a:t> </a:t>
            </a:r>
          </a:p>
        </p:txBody>
      </p:sp>
      <p:pic>
        <p:nvPicPr>
          <p:cNvPr id="9" name="Picture 8" descr="A picture containing photo, person, person, holding&#10;&#10;Description automatically generated">
            <a:extLst>
              <a:ext uri="{FF2B5EF4-FFF2-40B4-BE49-F238E27FC236}">
                <a16:creationId xmlns="" xmlns:a16="http://schemas.microsoft.com/office/drawing/2014/main" id="{9AEF8778-BE0C-4221-8B88-8EBDE06A528C}"/>
              </a:ext>
            </a:extLst>
          </p:cNvPr>
          <p:cNvPicPr>
            <a:picLocks noGrp="1" noChangeAspect="1"/>
          </p:cNvPicPr>
          <p:nvPr/>
        </p:nvPicPr>
        <p:blipFill>
          <a:blip r:embed="rId4" cstate="print">
            <a:extLst>
              <a:ext uri="{837473B0-CC2E-450A-ABE3-18F120FF3D39}">
                <a1611:picAttrSrcUrl xmlns="" xmlns:a1611="http://schemas.microsoft.com/office/drawing/2016/11/main" r:id="rId5"/>
              </a:ext>
            </a:extLst>
          </a:blip>
          <a:stretch>
            <a:fillRect/>
          </a:stretch>
        </p:blipFill>
        <p:spPr>
          <a:xfrm>
            <a:off x="1135721" y="2414841"/>
            <a:ext cx="1883614" cy="1864564"/>
          </a:xfrm>
          <a:prstGeom prst="rect">
            <a:avLst/>
          </a:prstGeom>
        </p:spPr>
      </p:pic>
      <p:pic>
        <p:nvPicPr>
          <p:cNvPr id="23" name="Picture 23" descr="A picture containing graphical user interface&#10;&#10;Description automatically generated">
            <a:extLst>
              <a:ext uri="{FF2B5EF4-FFF2-40B4-BE49-F238E27FC236}">
                <a16:creationId xmlns="" xmlns:a16="http://schemas.microsoft.com/office/drawing/2014/main" id="{49AD6333-7DFD-46F1-B4D2-E9D4DD410095}"/>
              </a:ext>
            </a:extLst>
          </p:cNvPr>
          <p:cNvPicPr>
            <a:picLocks noGrp="1" noChangeAspect="1"/>
          </p:cNvPicPr>
          <p:nvPr>
            <p:ph idx="1"/>
          </p:nvPr>
        </p:nvPicPr>
        <p:blipFill>
          <a:blip r:embed="rId6" cstate="print">
            <a:extLst>
              <a:ext uri="{837473B0-CC2E-450A-ABE3-18F120FF3D39}">
                <a1611:picAttrSrcUrl xmlns="" xmlns:a1611="http://schemas.microsoft.com/office/drawing/2016/11/main" r:id="rId7"/>
              </a:ext>
            </a:extLst>
          </a:blip>
          <a:stretch>
            <a:fillRect/>
          </a:stretch>
        </p:blipFill>
        <p:spPr>
          <a:xfrm>
            <a:off x="8637198" y="2217903"/>
            <a:ext cx="1905000" cy="1841500"/>
          </a:xfrm>
        </p:spPr>
      </p:pic>
      <p:pic>
        <p:nvPicPr>
          <p:cNvPr id="21" name="Picture 20" descr="A close up of a womans face&#10;&#10;Description automatically generated">
            <a:extLst>
              <a:ext uri="{FF2B5EF4-FFF2-40B4-BE49-F238E27FC236}">
                <a16:creationId xmlns="" xmlns:a16="http://schemas.microsoft.com/office/drawing/2014/main" id="{08FBB9AC-B14B-4D37-BF11-5C68C2799577}"/>
              </a:ext>
            </a:extLst>
          </p:cNvPr>
          <p:cNvPicPr>
            <a:picLocks noGrp="1" noChangeAspect="1"/>
          </p:cNvPicPr>
          <p:nvPr/>
        </p:nvPicPr>
        <p:blipFill>
          <a:blip r:embed="rId8" cstate="print">
            <a:extLst>
              <a:ext uri="{837473B0-CC2E-450A-ABE3-18F120FF3D39}">
                <a1611:picAttrSrcUrl xmlns="" xmlns:a1611="http://schemas.microsoft.com/office/drawing/2016/11/main" r:id="rId9"/>
              </a:ext>
            </a:extLst>
          </a:blip>
          <a:stretch>
            <a:fillRect/>
          </a:stretch>
        </p:blipFill>
        <p:spPr>
          <a:xfrm>
            <a:off x="4749200" y="3474004"/>
            <a:ext cx="2276655" cy="2276655"/>
          </a:xfrm>
          <a:prstGeom prst="rect">
            <a:avLst/>
          </a:prstGeom>
        </p:spPr>
      </p:pic>
      <p:sp>
        <p:nvSpPr>
          <p:cNvPr id="3" name="TextBox 2">
            <a:extLst>
              <a:ext uri="{FF2B5EF4-FFF2-40B4-BE49-F238E27FC236}">
                <a16:creationId xmlns="" xmlns:a16="http://schemas.microsoft.com/office/drawing/2014/main" id="{82D3B6BE-39E5-4057-95B8-25B642EE5C8F}"/>
              </a:ext>
            </a:extLst>
          </p:cNvPr>
          <p:cNvSpPr txBox="1"/>
          <p:nvPr/>
        </p:nvSpPr>
        <p:spPr>
          <a:xfrm rot="-10800000" flipV="1">
            <a:off x="8635042" y="4518638"/>
            <a:ext cx="19093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smtClean="0">
                <a:cs typeface="Calibri"/>
              </a:rPr>
              <a:t>Stevie</a:t>
            </a:r>
            <a:r>
              <a:rPr lang="en-US" dirty="0">
                <a:cs typeface="Calibri"/>
              </a:rPr>
              <a:t>  </a:t>
            </a:r>
            <a:r>
              <a:rPr lang="en-US" dirty="0">
                <a:latin typeface="Comic Sans MS"/>
                <a:cs typeface="Calibri"/>
              </a:rPr>
              <a:t>Wonder</a:t>
            </a:r>
          </a:p>
        </p:txBody>
      </p:sp>
      <p:pic>
        <p:nvPicPr>
          <p:cNvPr id="4" name="music history">
            <a:hlinkClick r:id="" action="ppaction://media"/>
            <a:extLst>
              <a:ext uri="{FF2B5EF4-FFF2-40B4-BE49-F238E27FC236}">
                <a16:creationId xmlns="" xmlns:a16="http://schemas.microsoft.com/office/drawing/2014/main" id="{72DAED6D-5FB8-4599-829F-C7A14C0BA4FB}"/>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529592" y="1813045"/>
            <a:ext cx="730250" cy="730250"/>
          </a:xfrm>
          <a:prstGeom prst="rect">
            <a:avLst/>
          </a:prstGeom>
        </p:spPr>
      </p:pic>
    </p:spTree>
    <p:extLst>
      <p:ext uri="{BB962C8B-B14F-4D97-AF65-F5344CB8AC3E}">
        <p14:creationId xmlns:p14="http://schemas.microsoft.com/office/powerpoint/2010/main" val="1017916959"/>
      </p:ext>
    </p:extLst>
  </p:cSld>
  <p:clrMapOvr>
    <a:masterClrMapping/>
  </p:clrMapOvr>
  <p:transition spd="slow" advClick="0" advTm="14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1379FF5-5C35-4729-904E-BE0C0ABE97E7}"/>
              </a:ext>
            </a:extLst>
          </p:cNvPr>
          <p:cNvSpPr txBox="1"/>
          <p:nvPr/>
        </p:nvSpPr>
        <p:spPr>
          <a:xfrm>
            <a:off x="1302588" y="598098"/>
            <a:ext cx="991750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800">
              <a:latin typeface="Comic Sans MS"/>
            </a:endParaRPr>
          </a:p>
        </p:txBody>
      </p:sp>
      <p:sp>
        <p:nvSpPr>
          <p:cNvPr id="4" name="TextBox 3">
            <a:extLst>
              <a:ext uri="{FF2B5EF4-FFF2-40B4-BE49-F238E27FC236}">
                <a16:creationId xmlns="" xmlns:a16="http://schemas.microsoft.com/office/drawing/2014/main" id="{EC69DB7A-52CD-4820-9D35-E9B082CB5956}"/>
              </a:ext>
            </a:extLst>
          </p:cNvPr>
          <p:cNvSpPr txBox="1"/>
          <p:nvPr/>
        </p:nvSpPr>
        <p:spPr>
          <a:xfrm>
            <a:off x="1302590" y="123646"/>
            <a:ext cx="9601198"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latin typeface="Arial" panose="020B0604020202020204" pitchFamily="34" charset="0"/>
                <a:cs typeface="Arial" panose="020B0604020202020204" pitchFamily="34" charset="0"/>
              </a:rPr>
              <a:t>There were many different </a:t>
            </a:r>
            <a:r>
              <a:rPr lang="en-US" sz="4000" dirty="0" smtClean="0">
                <a:latin typeface="Arial" panose="020B0604020202020204" pitchFamily="34" charset="0"/>
                <a:cs typeface="Arial" panose="020B0604020202020204" pitchFamily="34" charset="0"/>
              </a:rPr>
              <a:t>styles </a:t>
            </a:r>
            <a:r>
              <a:rPr lang="en-US" sz="4000" dirty="0">
                <a:latin typeface="Arial" panose="020B0604020202020204" pitchFamily="34" charset="0"/>
                <a:cs typeface="Arial" panose="020B0604020202020204" pitchFamily="34" charset="0"/>
              </a:rPr>
              <a:t>of music in the </a:t>
            </a:r>
            <a:r>
              <a:rPr lang="en-US" sz="4000" dirty="0" smtClean="0">
                <a:latin typeface="Arial" panose="020B0604020202020204" pitchFamily="34" charset="0"/>
                <a:cs typeface="Arial" panose="020B0604020202020204" pitchFamily="34" charset="0"/>
              </a:rPr>
              <a:t>1970s. Some of these were: Funk</a:t>
            </a:r>
            <a:r>
              <a:rPr lang="en-US" sz="4000" dirty="0">
                <a:latin typeface="Arial" panose="020B0604020202020204" pitchFamily="34" charset="0"/>
                <a:cs typeface="Arial" panose="020B0604020202020204" pitchFamily="34" charset="0"/>
              </a:rPr>
              <a:t>, Soul, R&amp;B, </a:t>
            </a:r>
            <a:r>
              <a:rPr lang="en-US" sz="4000" dirty="0" smtClean="0">
                <a:latin typeface="Arial" panose="020B0604020202020204" pitchFamily="34" charset="0"/>
                <a:cs typeface="Arial" panose="020B0604020202020204" pitchFamily="34" charset="0"/>
              </a:rPr>
              <a:t>Pop</a:t>
            </a:r>
            <a:r>
              <a:rPr lang="en-US" sz="4000" dirty="0">
                <a:latin typeface="Arial" panose="020B0604020202020204" pitchFamily="34" charset="0"/>
                <a:cs typeface="Arial" panose="020B0604020202020204" pitchFamily="34" charset="0"/>
              </a:rPr>
              <a:t>, Hard Rock, Soft Rock and </a:t>
            </a:r>
            <a:r>
              <a:rPr lang="en-US" sz="4000" dirty="0" smtClean="0">
                <a:latin typeface="Arial" panose="020B0604020202020204" pitchFamily="34" charset="0"/>
                <a:cs typeface="Arial" panose="020B0604020202020204" pitchFamily="34" charset="0"/>
              </a:rPr>
              <a:t>Disco. </a:t>
            </a:r>
            <a:endParaRPr lang="en-US" sz="4000" dirty="0">
              <a:latin typeface="Arial" panose="020B0604020202020204" pitchFamily="34" charset="0"/>
              <a:cs typeface="Arial" panose="020B0604020202020204" pitchFamily="34" charset="0"/>
            </a:endParaRPr>
          </a:p>
        </p:txBody>
      </p:sp>
      <p:pic>
        <p:nvPicPr>
          <p:cNvPr id="5" name="Picture 5" descr="A close up of a flower&#10;&#10;Description automatically generated">
            <a:extLst>
              <a:ext uri="{FF2B5EF4-FFF2-40B4-BE49-F238E27FC236}">
                <a16:creationId xmlns="" xmlns:a16="http://schemas.microsoft.com/office/drawing/2014/main" id="{17B2726A-65B0-4E45-8DC7-FA30D1522613}"/>
              </a:ext>
            </a:extLst>
          </p:cNvPr>
          <p:cNvPicPr>
            <a:picLocks noChangeAspect="1"/>
          </p:cNvPicPr>
          <p:nvPr/>
        </p:nvPicPr>
        <p:blipFill>
          <a:blip r:embed="rId4" cstate="print"/>
          <a:stretch>
            <a:fillRect/>
          </a:stretch>
        </p:blipFill>
        <p:spPr>
          <a:xfrm>
            <a:off x="745017" y="4166109"/>
            <a:ext cx="2219325" cy="1228725"/>
          </a:xfrm>
          <a:prstGeom prst="rect">
            <a:avLst/>
          </a:prstGeom>
        </p:spPr>
      </p:pic>
      <p:sp>
        <p:nvSpPr>
          <p:cNvPr id="6" name="TextBox 5">
            <a:extLst>
              <a:ext uri="{FF2B5EF4-FFF2-40B4-BE49-F238E27FC236}">
                <a16:creationId xmlns="" xmlns:a16="http://schemas.microsoft.com/office/drawing/2014/main" id="{4B9B613B-C0BE-40BD-B701-FCDC32E2CA8B}"/>
              </a:ext>
            </a:extLst>
          </p:cNvPr>
          <p:cNvSpPr txBox="1"/>
          <p:nvPr/>
        </p:nvSpPr>
        <p:spPr>
          <a:xfrm>
            <a:off x="1114784" y="5600520"/>
            <a:ext cx="12479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Soul Music </a:t>
            </a:r>
          </a:p>
        </p:txBody>
      </p:sp>
      <p:pic>
        <p:nvPicPr>
          <p:cNvPr id="8" name="Picture 8" descr="A close up of a person&#10;&#10;Description automatically generated">
            <a:extLst>
              <a:ext uri="{FF2B5EF4-FFF2-40B4-BE49-F238E27FC236}">
                <a16:creationId xmlns="" xmlns:a16="http://schemas.microsoft.com/office/drawing/2014/main" id="{A2BFEBDC-4783-42C1-90A6-BA540B5940EA}"/>
              </a:ext>
            </a:extLst>
          </p:cNvPr>
          <p:cNvPicPr>
            <a:picLocks noChangeAspect="1"/>
          </p:cNvPicPr>
          <p:nvPr/>
        </p:nvPicPr>
        <p:blipFill>
          <a:blip r:embed="rId5" cstate="print"/>
          <a:stretch>
            <a:fillRect/>
          </a:stretch>
        </p:blipFill>
        <p:spPr>
          <a:xfrm>
            <a:off x="4794579" y="4381770"/>
            <a:ext cx="2042125" cy="1300612"/>
          </a:xfrm>
          <a:prstGeom prst="rect">
            <a:avLst/>
          </a:prstGeom>
        </p:spPr>
      </p:pic>
      <p:sp>
        <p:nvSpPr>
          <p:cNvPr id="9" name="TextBox 8">
            <a:extLst>
              <a:ext uri="{FF2B5EF4-FFF2-40B4-BE49-F238E27FC236}">
                <a16:creationId xmlns="" xmlns:a16="http://schemas.microsoft.com/office/drawing/2014/main" id="{2443E09B-267A-468B-9D7D-DF994484851A}"/>
              </a:ext>
            </a:extLst>
          </p:cNvPr>
          <p:cNvSpPr txBox="1"/>
          <p:nvPr/>
        </p:nvSpPr>
        <p:spPr>
          <a:xfrm>
            <a:off x="4997570" y="5773947"/>
            <a:ext cx="143486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Funk Music </a:t>
            </a:r>
          </a:p>
        </p:txBody>
      </p:sp>
      <p:pic>
        <p:nvPicPr>
          <p:cNvPr id="3" name="Picture 6" descr="A group of people posing for a photo&#10;&#10;Description automatically generated">
            <a:extLst>
              <a:ext uri="{FF2B5EF4-FFF2-40B4-BE49-F238E27FC236}">
                <a16:creationId xmlns="" xmlns:a16="http://schemas.microsoft.com/office/drawing/2014/main" id="{3378F242-8A67-4D0A-802C-C8A6092848E5}"/>
              </a:ext>
            </a:extLst>
          </p:cNvPr>
          <p:cNvPicPr>
            <a:picLocks noChangeAspect="1"/>
          </p:cNvPicPr>
          <p:nvPr/>
        </p:nvPicPr>
        <p:blipFill>
          <a:blip r:embed="rId6" cstate="print"/>
          <a:stretch>
            <a:fillRect/>
          </a:stretch>
        </p:blipFill>
        <p:spPr>
          <a:xfrm>
            <a:off x="8302925" y="3637472"/>
            <a:ext cx="2286000" cy="2041585"/>
          </a:xfrm>
          <a:prstGeom prst="rect">
            <a:avLst/>
          </a:prstGeom>
        </p:spPr>
      </p:pic>
      <p:sp>
        <p:nvSpPr>
          <p:cNvPr id="7" name="TextBox 6">
            <a:extLst>
              <a:ext uri="{FF2B5EF4-FFF2-40B4-BE49-F238E27FC236}">
                <a16:creationId xmlns="" xmlns:a16="http://schemas.microsoft.com/office/drawing/2014/main" id="{07D4EBDA-4451-4CA7-98A1-CAA1C663302B}"/>
              </a:ext>
            </a:extLst>
          </p:cNvPr>
          <p:cNvSpPr txBox="1"/>
          <p:nvPr/>
        </p:nvSpPr>
        <p:spPr>
          <a:xfrm>
            <a:off x="8419381" y="5860211"/>
            <a:ext cx="20674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Hard Rock Music</a:t>
            </a:r>
          </a:p>
        </p:txBody>
      </p:sp>
      <p:pic>
        <p:nvPicPr>
          <p:cNvPr id="13" name="different styles">
            <a:hlinkClick r:id="" action="ppaction://media"/>
            <a:extLst>
              <a:ext uri="{FF2B5EF4-FFF2-40B4-BE49-F238E27FC236}">
                <a16:creationId xmlns="" xmlns:a16="http://schemas.microsoft.com/office/drawing/2014/main" id="{624AB27C-FE18-4F21-A120-96426562AE07}"/>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396875" y="620084"/>
            <a:ext cx="730250" cy="730250"/>
          </a:xfrm>
          <a:prstGeom prst="rect">
            <a:avLst/>
          </a:prstGeom>
        </p:spPr>
      </p:pic>
    </p:spTree>
    <p:extLst>
      <p:ext uri="{BB962C8B-B14F-4D97-AF65-F5344CB8AC3E}">
        <p14:creationId xmlns:p14="http://schemas.microsoft.com/office/powerpoint/2010/main" val="653515190"/>
      </p:ext>
    </p:extLst>
  </p:cSld>
  <p:clrMapOvr>
    <a:masterClrMapping/>
  </p:clrMapOvr>
  <p:transition spd="slow" advClick="0" advTm="2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A close up of a flower&#10;&#10;Description automatically generated">
            <a:extLst>
              <a:ext uri="{FF2B5EF4-FFF2-40B4-BE49-F238E27FC236}">
                <a16:creationId xmlns="" xmlns:a16="http://schemas.microsoft.com/office/drawing/2014/main" id="{72B6554B-18FE-455D-9405-F58FE56C4F52}"/>
              </a:ext>
            </a:extLst>
          </p:cNvPr>
          <p:cNvPicPr>
            <a:picLocks noChangeAspect="1"/>
          </p:cNvPicPr>
          <p:nvPr/>
        </p:nvPicPr>
        <p:blipFill>
          <a:blip r:embed="rId4" cstate="print"/>
          <a:stretch>
            <a:fillRect/>
          </a:stretch>
        </p:blipFill>
        <p:spPr>
          <a:xfrm>
            <a:off x="4353734" y="2814637"/>
            <a:ext cx="2219325" cy="1228725"/>
          </a:xfrm>
          <a:prstGeom prst="rect">
            <a:avLst/>
          </a:prstGeom>
        </p:spPr>
      </p:pic>
      <p:pic>
        <p:nvPicPr>
          <p:cNvPr id="5" name="the supremes. stoned love. original version.">
            <a:hlinkClick r:id="" action="ppaction://media"/>
            <a:extLst>
              <a:ext uri="{FF2B5EF4-FFF2-40B4-BE49-F238E27FC236}">
                <a16:creationId xmlns="" xmlns:a16="http://schemas.microsoft.com/office/drawing/2014/main" id="{7F090803-F3BF-46B3-B2B8-9612BE14F922}"/>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242043" y="4573496"/>
            <a:ext cx="457082" cy="457081"/>
          </a:xfrm>
          <a:prstGeom prst="rect">
            <a:avLst/>
          </a:prstGeom>
        </p:spPr>
      </p:pic>
    </p:spTree>
    <p:extLst>
      <p:ext uri="{BB962C8B-B14F-4D97-AF65-F5344CB8AC3E}">
        <p14:creationId xmlns:p14="http://schemas.microsoft.com/office/powerpoint/2010/main" val="1050103185"/>
      </p:ext>
    </p:extLst>
  </p:cSld>
  <p:clrMapOvr>
    <a:masterClrMapping/>
  </p:clrMapOvr>
  <p:transition spd="slow" advClick="0" advTm="2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9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A close up of a person&#10;&#10;Description automatically generated">
            <a:extLst>
              <a:ext uri="{FF2B5EF4-FFF2-40B4-BE49-F238E27FC236}">
                <a16:creationId xmlns="" xmlns:a16="http://schemas.microsoft.com/office/drawing/2014/main" id="{80A68D61-C21C-4218-BF10-05A6129BAFEB}"/>
              </a:ext>
            </a:extLst>
          </p:cNvPr>
          <p:cNvPicPr>
            <a:picLocks noChangeAspect="1"/>
          </p:cNvPicPr>
          <p:nvPr/>
        </p:nvPicPr>
        <p:blipFill>
          <a:blip r:embed="rId4" cstate="print"/>
          <a:stretch>
            <a:fillRect/>
          </a:stretch>
        </p:blipFill>
        <p:spPr>
          <a:xfrm>
            <a:off x="4693938" y="2469581"/>
            <a:ext cx="2042125" cy="1300612"/>
          </a:xfrm>
          <a:prstGeom prst="rect">
            <a:avLst/>
          </a:prstGeom>
        </p:spPr>
      </p:pic>
      <p:pic>
        <p:nvPicPr>
          <p:cNvPr id="5" name="Earth, Wind &amp; Fire - Boogie Wonderland (Official Video)">
            <a:hlinkClick r:id="" action="ppaction://media"/>
            <a:extLst>
              <a:ext uri="{FF2B5EF4-FFF2-40B4-BE49-F238E27FC236}">
                <a16:creationId xmlns="" xmlns:a16="http://schemas.microsoft.com/office/drawing/2014/main" id="{958D938D-D889-4259-9A9B-AA4896D4927B}"/>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500837" y="4400969"/>
            <a:ext cx="600854" cy="457081"/>
          </a:xfrm>
          <a:prstGeom prst="rect">
            <a:avLst/>
          </a:prstGeom>
        </p:spPr>
      </p:pic>
    </p:spTree>
    <p:extLst>
      <p:ext uri="{BB962C8B-B14F-4D97-AF65-F5344CB8AC3E}">
        <p14:creationId xmlns:p14="http://schemas.microsoft.com/office/powerpoint/2010/main" val="3449917866"/>
      </p:ext>
    </p:extLst>
  </p:cSld>
  <p:clrMapOvr>
    <a:masterClrMapping/>
  </p:clrMapOvr>
  <p:transition spd="slow" advClick="0" advTm="2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2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group of people posing for a photo&#10;&#10;Description automatically generated">
            <a:extLst>
              <a:ext uri="{FF2B5EF4-FFF2-40B4-BE49-F238E27FC236}">
                <a16:creationId xmlns="" xmlns:a16="http://schemas.microsoft.com/office/drawing/2014/main" id="{92F933B6-B11D-4F76-AE44-44CA2F754EA5}"/>
              </a:ext>
            </a:extLst>
          </p:cNvPr>
          <p:cNvPicPr>
            <a:picLocks noChangeAspect="1"/>
          </p:cNvPicPr>
          <p:nvPr/>
        </p:nvPicPr>
        <p:blipFill>
          <a:blip r:embed="rId4" cstate="print"/>
          <a:stretch>
            <a:fillRect/>
          </a:stretch>
        </p:blipFill>
        <p:spPr>
          <a:xfrm>
            <a:off x="4593567" y="1710907"/>
            <a:ext cx="2990490" cy="2674188"/>
          </a:xfrm>
          <a:prstGeom prst="rect">
            <a:avLst/>
          </a:prstGeom>
        </p:spPr>
      </p:pic>
      <p:pic>
        <p:nvPicPr>
          <p:cNvPr id="5" name="Queen - We Will Rock You (Official Video)">
            <a:hlinkClick r:id="" action="ppaction://media"/>
            <a:extLst>
              <a:ext uri="{FF2B5EF4-FFF2-40B4-BE49-F238E27FC236}">
                <a16:creationId xmlns="" xmlns:a16="http://schemas.microsoft.com/office/drawing/2014/main" id="{8008996A-9D96-4D99-B171-4A669C0DC7B6}"/>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5889026" y="4746025"/>
            <a:ext cx="500213" cy="399572"/>
          </a:xfrm>
          <a:prstGeom prst="rect">
            <a:avLst/>
          </a:prstGeom>
        </p:spPr>
      </p:pic>
    </p:spTree>
    <p:extLst>
      <p:ext uri="{BB962C8B-B14F-4D97-AF65-F5344CB8AC3E}">
        <p14:creationId xmlns:p14="http://schemas.microsoft.com/office/powerpoint/2010/main" val="1203884512"/>
      </p:ext>
    </p:extLst>
  </p:cSld>
  <p:clrMapOvr>
    <a:masterClrMapping/>
  </p:clrMapOvr>
  <p:transition spd="slow" advClick="0" advTm="2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7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9F3E4C6E-B0D8-44D3-BA11-9A811343CDD2}"/>
              </a:ext>
            </a:extLst>
          </p:cNvPr>
          <p:cNvSpPr txBox="1"/>
          <p:nvPr/>
        </p:nvSpPr>
        <p:spPr>
          <a:xfrm>
            <a:off x="1201948" y="80513"/>
            <a:ext cx="10046897"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Arial" panose="020B0604020202020204" pitchFamily="34" charset="0"/>
                <a:cs typeface="Arial" panose="020B0604020202020204" pitchFamily="34" charset="0"/>
              </a:rPr>
              <a:t>In the </a:t>
            </a:r>
            <a:r>
              <a:rPr lang="en-US" sz="3600" dirty="0" smtClean="0">
                <a:latin typeface="Arial" panose="020B0604020202020204" pitchFamily="34" charset="0"/>
                <a:cs typeface="Arial" panose="020B0604020202020204" pitchFamily="34" charset="0"/>
              </a:rPr>
              <a:t>1970s </a:t>
            </a:r>
            <a:r>
              <a:rPr lang="en-US" sz="3600" dirty="0">
                <a:latin typeface="Arial" panose="020B0604020202020204" pitchFamily="34" charset="0"/>
                <a:cs typeface="Arial" panose="020B0604020202020204" pitchFamily="34" charset="0"/>
              </a:rPr>
              <a:t>there were different ways of listening to music like using the a radio and by playing vinyl records.  </a:t>
            </a:r>
            <a:endParaRPr lang="en-US" sz="3600" dirty="0" smtClean="0">
              <a:latin typeface="Arial" panose="020B0604020202020204" pitchFamily="34" charset="0"/>
              <a:cs typeface="Arial" panose="020B0604020202020204" pitchFamily="34" charset="0"/>
            </a:endParaRPr>
          </a:p>
          <a:p>
            <a:r>
              <a:rPr lang="en-US" sz="3600" u="sng" dirty="0" smtClean="0">
                <a:latin typeface="Arial" panose="020B0604020202020204" pitchFamily="34" charset="0"/>
                <a:cs typeface="Arial" panose="020B0604020202020204" pitchFamily="34" charset="0"/>
              </a:rPr>
              <a:t>What </a:t>
            </a:r>
            <a:r>
              <a:rPr lang="en-US" sz="3600" u="sng" dirty="0">
                <a:latin typeface="Arial" panose="020B0604020202020204" pitchFamily="34" charset="0"/>
                <a:cs typeface="Arial" panose="020B0604020202020204" pitchFamily="34" charset="0"/>
              </a:rPr>
              <a:t>is a vinyl </a:t>
            </a:r>
            <a:r>
              <a:rPr lang="en-US" sz="3600" u="sng" dirty="0" smtClean="0">
                <a:latin typeface="Arial" panose="020B0604020202020204" pitchFamily="34" charset="0"/>
                <a:cs typeface="Arial" panose="020B0604020202020204" pitchFamily="34" charset="0"/>
              </a:rPr>
              <a:t>record?</a:t>
            </a:r>
          </a:p>
          <a:p>
            <a:r>
              <a:rPr lang="en-US" sz="3600" dirty="0" smtClean="0">
                <a:latin typeface="Arial" panose="020B0604020202020204" pitchFamily="34" charset="0"/>
                <a:cs typeface="Arial" panose="020B0604020202020204" pitchFamily="34" charset="0"/>
              </a:rPr>
              <a:t>Vinyl records were used to play music, like using music downloads now. Vinyl's are played on a record player. </a:t>
            </a:r>
            <a:endParaRPr lang="en-US" sz="3600" dirty="0">
              <a:latin typeface="Arial" panose="020B0604020202020204" pitchFamily="34" charset="0"/>
              <a:cs typeface="Arial" panose="020B0604020202020204" pitchFamily="34" charset="0"/>
            </a:endParaRPr>
          </a:p>
        </p:txBody>
      </p:sp>
      <p:pic>
        <p:nvPicPr>
          <p:cNvPr id="3" name="Picture 3" descr="A picture containing device&#10;&#10;Description automatically generated">
            <a:extLst>
              <a:ext uri="{FF2B5EF4-FFF2-40B4-BE49-F238E27FC236}">
                <a16:creationId xmlns="" xmlns:a16="http://schemas.microsoft.com/office/drawing/2014/main" id="{5BE34D61-AB9F-43C6-8073-AA220EFACEC2}"/>
              </a:ext>
            </a:extLst>
          </p:cNvPr>
          <p:cNvPicPr>
            <a:picLocks noChangeAspect="1"/>
          </p:cNvPicPr>
          <p:nvPr/>
        </p:nvPicPr>
        <p:blipFill>
          <a:blip r:embed="rId4" cstate="print">
            <a:extLst>
              <a:ext uri="{837473B0-CC2E-450A-ABE3-18F120FF3D39}">
                <a1611:picAttrSrcUrl xmlns="" xmlns:a1611="http://schemas.microsoft.com/office/drawing/2016/11/main" r:id="rId5"/>
              </a:ext>
            </a:extLst>
          </a:blip>
          <a:stretch>
            <a:fillRect/>
          </a:stretch>
        </p:blipFill>
        <p:spPr>
          <a:xfrm>
            <a:off x="1201947" y="4118329"/>
            <a:ext cx="2743200" cy="2244436"/>
          </a:xfrm>
          <a:prstGeom prst="rect">
            <a:avLst/>
          </a:prstGeom>
        </p:spPr>
      </p:pic>
      <p:pic>
        <p:nvPicPr>
          <p:cNvPr id="6" name="Picture 6" descr="A picture containing indoor, cabinet, stereo, oven&#10;&#10;Description automatically generated">
            <a:extLst>
              <a:ext uri="{FF2B5EF4-FFF2-40B4-BE49-F238E27FC236}">
                <a16:creationId xmlns="" xmlns:a16="http://schemas.microsoft.com/office/drawing/2014/main" id="{8FE61E27-6DFB-430E-9926-898169EDF07B}"/>
              </a:ext>
            </a:extLst>
          </p:cNvPr>
          <p:cNvPicPr>
            <a:picLocks noChangeAspect="1"/>
          </p:cNvPicPr>
          <p:nvPr/>
        </p:nvPicPr>
        <p:blipFill>
          <a:blip r:embed="rId6" cstate="print">
            <a:extLst>
              <a:ext uri="{837473B0-CC2E-450A-ABE3-18F120FF3D39}">
                <a1611:picAttrSrcUrl xmlns="" xmlns:a1611="http://schemas.microsoft.com/office/drawing/2016/11/main" r:id="rId7"/>
              </a:ext>
            </a:extLst>
          </a:blip>
          <a:stretch>
            <a:fillRect/>
          </a:stretch>
        </p:blipFill>
        <p:spPr>
          <a:xfrm>
            <a:off x="7815532" y="4211847"/>
            <a:ext cx="2743200" cy="2057400"/>
          </a:xfrm>
          <a:prstGeom prst="rect">
            <a:avLst/>
          </a:prstGeom>
        </p:spPr>
      </p:pic>
      <p:sp>
        <p:nvSpPr>
          <p:cNvPr id="9" name="TextBox 8">
            <a:extLst>
              <a:ext uri="{FF2B5EF4-FFF2-40B4-BE49-F238E27FC236}">
                <a16:creationId xmlns="" xmlns:a16="http://schemas.microsoft.com/office/drawing/2014/main" id="{39FFFDDE-112A-4E5F-B042-D06FE98BC2F6}"/>
              </a:ext>
            </a:extLst>
          </p:cNvPr>
          <p:cNvSpPr txBox="1"/>
          <p:nvPr/>
        </p:nvSpPr>
        <p:spPr>
          <a:xfrm>
            <a:off x="8045570" y="6262777"/>
            <a:ext cx="19236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   </a:t>
            </a:r>
            <a:r>
              <a:rPr lang="en-US" dirty="0">
                <a:latin typeface="Comic Sans MS"/>
                <a:cs typeface="Calibri"/>
              </a:rPr>
              <a:t>Record Player</a:t>
            </a:r>
          </a:p>
        </p:txBody>
      </p:sp>
      <p:sp>
        <p:nvSpPr>
          <p:cNvPr id="10" name="TextBox 9">
            <a:extLst>
              <a:ext uri="{FF2B5EF4-FFF2-40B4-BE49-F238E27FC236}">
                <a16:creationId xmlns="" xmlns:a16="http://schemas.microsoft.com/office/drawing/2014/main" id="{DC06AB87-8E78-4AB4-A75C-2FB718EE9B0B}"/>
              </a:ext>
            </a:extLst>
          </p:cNvPr>
          <p:cNvSpPr txBox="1"/>
          <p:nvPr/>
        </p:nvSpPr>
        <p:spPr>
          <a:xfrm>
            <a:off x="1876784" y="6376899"/>
            <a:ext cx="15067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mic Sans MS"/>
                <a:cs typeface="Calibri"/>
              </a:rPr>
              <a:t>Vinyl record</a:t>
            </a:r>
            <a:endParaRPr lang="en-US">
              <a:latin typeface="Comic Sans MS"/>
            </a:endParaRPr>
          </a:p>
        </p:txBody>
      </p:sp>
      <p:pic>
        <p:nvPicPr>
          <p:cNvPr id="4" name="vinyl record">
            <a:hlinkClick r:id="" action="ppaction://media"/>
            <a:extLst>
              <a:ext uri="{FF2B5EF4-FFF2-40B4-BE49-F238E27FC236}">
                <a16:creationId xmlns="" xmlns:a16="http://schemas.microsoft.com/office/drawing/2014/main" id="{27B1F0BF-F23B-47C0-849D-6CF9B9315F53}"/>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5587101" y="4501611"/>
            <a:ext cx="730250" cy="730250"/>
          </a:xfrm>
          <a:prstGeom prst="rect">
            <a:avLst/>
          </a:prstGeom>
        </p:spPr>
      </p:pic>
    </p:spTree>
    <p:extLst>
      <p:ext uri="{BB962C8B-B14F-4D97-AF65-F5344CB8AC3E}">
        <p14:creationId xmlns:p14="http://schemas.microsoft.com/office/powerpoint/2010/main" val="2524287588"/>
      </p:ext>
    </p:extLst>
  </p:cSld>
  <p:clrMapOvr>
    <a:masterClrMapping/>
  </p:clrMapOvr>
  <p:transition spd="slow" advClick="0" advTm="2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1BB770C2-BAA6-481F-96DD-9C35540C5C84}"/>
              </a:ext>
            </a:extLst>
          </p:cNvPr>
          <p:cNvSpPr txBox="1"/>
          <p:nvPr/>
        </p:nvSpPr>
        <p:spPr>
          <a:xfrm>
            <a:off x="1934832" y="1009651"/>
            <a:ext cx="8436633"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latin typeface="Arial" panose="020B0604020202020204" pitchFamily="34" charset="0"/>
                <a:cs typeface="Arial" panose="020B0604020202020204" pitchFamily="34" charset="0"/>
              </a:rPr>
              <a:t>Musical </a:t>
            </a:r>
            <a:r>
              <a:rPr lang="en-US" sz="4400" dirty="0" smtClean="0">
                <a:latin typeface="Arial" panose="020B0604020202020204" pitchFamily="34" charset="0"/>
                <a:cs typeface="Arial" panose="020B0604020202020204" pitchFamily="34" charset="0"/>
              </a:rPr>
              <a:t>instruments </a:t>
            </a:r>
            <a:r>
              <a:rPr lang="en-US" sz="4400" dirty="0">
                <a:latin typeface="Arial" panose="020B0604020202020204" pitchFamily="34" charset="0"/>
                <a:cs typeface="Arial" panose="020B0604020202020204" pitchFamily="34" charset="0"/>
              </a:rPr>
              <a:t>in the </a:t>
            </a:r>
            <a:r>
              <a:rPr lang="en-US" sz="4400" dirty="0" smtClean="0">
                <a:latin typeface="Arial" panose="020B0604020202020204" pitchFamily="34" charset="0"/>
                <a:cs typeface="Arial" panose="020B0604020202020204" pitchFamily="34" charset="0"/>
              </a:rPr>
              <a:t>1970’s </a:t>
            </a:r>
            <a:r>
              <a:rPr lang="en-US" sz="4400" dirty="0">
                <a:latin typeface="Arial" panose="020B0604020202020204" pitchFamily="34" charset="0"/>
                <a:cs typeface="Arial" panose="020B0604020202020204" pitchFamily="34" charset="0"/>
              </a:rPr>
              <a:t>were some of </a:t>
            </a:r>
            <a:r>
              <a:rPr lang="en-US" sz="4400" dirty="0" smtClean="0">
                <a:latin typeface="Arial" panose="020B0604020202020204" pitchFamily="34" charset="0"/>
                <a:cs typeface="Arial" panose="020B0604020202020204" pitchFamily="34" charset="0"/>
              </a:rPr>
              <a:t>the best. </a:t>
            </a:r>
            <a:r>
              <a:rPr lang="en-US" sz="4400" dirty="0">
                <a:latin typeface="Arial" panose="020B0604020202020204" pitchFamily="34" charset="0"/>
                <a:cs typeface="Arial" panose="020B0604020202020204" pitchFamily="34" charset="0"/>
              </a:rPr>
              <a:t>They were made to last a long time. In fact there are still a lot of the </a:t>
            </a:r>
            <a:r>
              <a:rPr lang="en-US" sz="4400" dirty="0" smtClean="0">
                <a:latin typeface="Arial" panose="020B0604020202020204" pitchFamily="34" charset="0"/>
                <a:cs typeface="Arial" panose="020B0604020202020204" pitchFamily="34" charset="0"/>
              </a:rPr>
              <a:t>1970’s </a:t>
            </a:r>
            <a:r>
              <a:rPr lang="en-US" sz="4400" dirty="0">
                <a:latin typeface="Arial" panose="020B0604020202020204" pitchFamily="34" charset="0"/>
                <a:cs typeface="Arial" panose="020B0604020202020204" pitchFamily="34" charset="0"/>
              </a:rPr>
              <a:t>equipment </a:t>
            </a:r>
            <a:r>
              <a:rPr lang="en-US" sz="4400" dirty="0" smtClean="0">
                <a:latin typeface="Arial" panose="020B0604020202020204" pitchFamily="34" charset="0"/>
                <a:cs typeface="Arial" panose="020B0604020202020204" pitchFamily="34" charset="0"/>
              </a:rPr>
              <a:t>still </a:t>
            </a:r>
            <a:r>
              <a:rPr lang="en-US" sz="4400" dirty="0">
                <a:latin typeface="Arial" panose="020B0604020202020204" pitchFamily="34" charset="0"/>
                <a:cs typeface="Arial" panose="020B0604020202020204" pitchFamily="34" charset="0"/>
              </a:rPr>
              <a:t>used today. These include Drums, Bass Guitar  and Paino.</a:t>
            </a:r>
          </a:p>
        </p:txBody>
      </p:sp>
      <p:pic>
        <p:nvPicPr>
          <p:cNvPr id="3" name="musical instruments">
            <a:hlinkClick r:id="" action="ppaction://media"/>
            <a:extLst>
              <a:ext uri="{FF2B5EF4-FFF2-40B4-BE49-F238E27FC236}">
                <a16:creationId xmlns="" xmlns:a16="http://schemas.microsoft.com/office/drawing/2014/main" id="{D5CDF2D5-65A5-4D2D-B947-A9E5C7AC565D}"/>
              </a:ext>
            </a:extLst>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4968875" y="130894"/>
            <a:ext cx="730250" cy="730250"/>
          </a:xfrm>
          <a:prstGeom prst="rect">
            <a:avLst/>
          </a:prstGeom>
        </p:spPr>
      </p:pic>
    </p:spTree>
    <p:extLst>
      <p:ext uri="{BB962C8B-B14F-4D97-AF65-F5344CB8AC3E}">
        <p14:creationId xmlns:p14="http://schemas.microsoft.com/office/powerpoint/2010/main" val="3039976861"/>
      </p:ext>
    </p:extLst>
  </p:cSld>
  <p:clrMapOvr>
    <a:masterClrMapping/>
  </p:clrMapOvr>
  <p:transition spd="slow" advClick="0" advTm="2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TotalTime>
  <Words>134</Words>
  <Application>Microsoft Office PowerPoint</Application>
  <PresentationFormat>Custom</PresentationFormat>
  <Paragraphs>15</Paragraphs>
  <Slides>11</Slides>
  <Notes>0</Notes>
  <HiddenSlides>0</HiddenSlides>
  <MMClips>10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Investigate music from the past</vt:lpstr>
      <vt:lpstr>Today we are going to learn about music history that was recorded and played in the 1970s. We will also learn about the different meanings of the musical notes.  Music from the 1970’s is still listened to today!</vt:lpstr>
      <vt:lpstr>Music History in the 1970s  Here are some of the different musicians: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Craggs, Charlotte</cp:lastModifiedBy>
  <cp:revision>542</cp:revision>
  <dcterms:created xsi:type="dcterms:W3CDTF">2021-01-29T12:07:52Z</dcterms:created>
  <dcterms:modified xsi:type="dcterms:W3CDTF">2021-02-02T15:15:33Z</dcterms:modified>
</cp:coreProperties>
</file>