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70" r:id="rId2"/>
    <p:sldId id="271" r:id="rId3"/>
    <p:sldId id="272" r:id="rId4"/>
    <p:sldId id="273" r:id="rId5"/>
  </p:sldIdLst>
  <p:sldSz cx="9906000" cy="6858000" type="A4"/>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58C"/>
    <a:srgbClr val="006600"/>
    <a:srgbClr val="996600"/>
    <a:srgbClr val="663300"/>
    <a:srgbClr val="0000FF"/>
    <a:srgbClr val="FF99FF"/>
    <a:srgbClr val="FF9300"/>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3"/>
    <p:restoredTop sz="94689"/>
  </p:normalViewPr>
  <p:slideViewPr>
    <p:cSldViewPr snapToGrid="0" snapToObjects="1">
      <p:cViewPr varScale="1">
        <p:scale>
          <a:sx n="69" d="100"/>
          <a:sy n="69" d="100"/>
        </p:scale>
        <p:origin x="1140"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99D0FF4-B90F-9B40-9692-0C0FE467852E}" type="datetimeFigureOut">
              <a:rPr lang="en-GB" smtClean="0"/>
              <a:t>02/02/2021</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37F22A1-8195-AA4C-8800-F2233489C4A2}" type="slidenum">
              <a:rPr lang="en-GB" smtClean="0"/>
              <a:t>‹#›</a:t>
            </a:fld>
            <a:endParaRPr lang="en-GB"/>
          </a:p>
        </p:txBody>
      </p:sp>
    </p:spTree>
    <p:extLst>
      <p:ext uri="{BB962C8B-B14F-4D97-AF65-F5344CB8AC3E}">
        <p14:creationId xmlns:p14="http://schemas.microsoft.com/office/powerpoint/2010/main" val="104493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0128A-54E9-E04F-8167-9F4DA7D0023B}"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0128A-54E9-E04F-8167-9F4DA7D0023B}"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0128A-54E9-E04F-8167-9F4DA7D0023B}"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0128A-54E9-E04F-8167-9F4DA7D0023B}"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0128A-54E9-E04F-8167-9F4DA7D0023B}"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0128A-54E9-E04F-8167-9F4DA7D0023B}"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30128A-54E9-E04F-8167-9F4DA7D0023B}"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69A5-ECE5-D644-8292-B7ADDEB90A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128A-54E9-E04F-8167-9F4DA7D0023B}" type="datetimeFigureOut">
              <a:rPr lang="en-GB" smtClean="0"/>
              <a:t>02/02/2021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C69A5-ECE5-D644-8292-B7ADDEB90A6C}" type="slidenum">
              <a:rPr lang="en-GB" smtClean="0"/>
              <a:t>‹#›</a:t>
            </a:fld>
            <a:endParaRPr lang="en-GB"/>
          </a:p>
        </p:txBody>
      </p:sp>
    </p:spTree>
    <p:extLst>
      <p:ext uri="{BB962C8B-B14F-4D97-AF65-F5344CB8AC3E}">
        <p14:creationId xmlns:p14="http://schemas.microsoft.com/office/powerpoint/2010/main" val="185865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8E7433-892D-0748-B4EC-0E230CF5E0C7}"/>
              </a:ext>
            </a:extLst>
          </p:cNvPr>
          <p:cNvSpPr txBox="1"/>
          <p:nvPr/>
        </p:nvSpPr>
        <p:spPr>
          <a:xfrm>
            <a:off x="0" y="0"/>
            <a:ext cx="9906000" cy="686341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Learning intention: to write a witch story</a:t>
            </a:r>
          </a:p>
          <a:p>
            <a:r>
              <a:rPr lang="en-US" sz="3600" dirty="0" smtClean="0">
                <a:latin typeface="Arial" panose="020B0604020202020204" pitchFamily="34" charset="0"/>
                <a:cs typeface="Arial" panose="020B0604020202020204" pitchFamily="34" charset="0"/>
              </a:rPr>
              <a:t>Today we are writing the </a:t>
            </a:r>
            <a:r>
              <a:rPr lang="en-US" sz="3600" b="1" dirty="0" smtClean="0">
                <a:latin typeface="Arial" panose="020B0604020202020204" pitchFamily="34" charset="0"/>
                <a:cs typeface="Arial" panose="020B0604020202020204" pitchFamily="34" charset="0"/>
              </a:rPr>
              <a:t>beginning</a:t>
            </a:r>
            <a:r>
              <a:rPr lang="en-US" sz="3600" dirty="0" smtClean="0">
                <a:latin typeface="Arial" panose="020B0604020202020204" pitchFamily="34" charset="0"/>
                <a:cs typeface="Arial" panose="020B0604020202020204" pitchFamily="34" charset="0"/>
              </a:rPr>
              <a:t> of the story.</a:t>
            </a:r>
          </a:p>
          <a:p>
            <a:endParaRPr lang="en-US" sz="3600" dirty="0" smtClean="0">
              <a:latin typeface="Arial" panose="020B0604020202020204" pitchFamily="34" charset="0"/>
              <a:cs typeface="Arial" panose="020B0604020202020204" pitchFamily="34" charset="0"/>
            </a:endParaRPr>
          </a:p>
          <a:p>
            <a:endParaRPr lang="en-US" sz="3600" dirty="0" smtClean="0">
              <a:latin typeface="Arial" panose="020B0604020202020204" pitchFamily="34" charset="0"/>
              <a:cs typeface="Arial" panose="020B0604020202020204" pitchFamily="34" charset="0"/>
            </a:endParaRPr>
          </a:p>
          <a:p>
            <a:endParaRPr lang="en-US" sz="3600" dirty="0" smtClean="0">
              <a:latin typeface="Arial" panose="020B0604020202020204" pitchFamily="34" charset="0"/>
              <a:cs typeface="Arial" panose="020B0604020202020204" pitchFamily="34" charset="0"/>
            </a:endParaRPr>
          </a:p>
          <a:p>
            <a:endParaRPr lang="en-US" sz="3600" dirty="0" smtClean="0">
              <a:latin typeface="Arial" panose="020B0604020202020204" pitchFamily="34" charset="0"/>
              <a:cs typeface="Arial" panose="020B0604020202020204" pitchFamily="34" charset="0"/>
            </a:endParaRPr>
          </a:p>
          <a:p>
            <a:endParaRPr lang="en-US" sz="36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Remember to use your setting description from yesterday to help you to write your story.</a:t>
            </a:r>
          </a:p>
          <a:p>
            <a:endParaRPr lang="en-US"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Look at the next slide to see how I used my story map to help me to write the beginning.</a:t>
            </a:r>
          </a:p>
        </p:txBody>
      </p:sp>
      <p:pic>
        <p:nvPicPr>
          <p:cNvPr id="5" name="Picture 4">
            <a:extLst>
              <a:ext uri="{FF2B5EF4-FFF2-40B4-BE49-F238E27FC236}">
                <a16:creationId xmlns:a16="http://schemas.microsoft.com/office/drawing/2014/main" id="{66C1B5BC-34B3-6749-8C7C-DC39176A0E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545" y="964988"/>
            <a:ext cx="2362947" cy="2900681"/>
          </a:xfrm>
          <a:prstGeom prst="rect">
            <a:avLst/>
          </a:prstGeom>
        </p:spPr>
      </p:pic>
      <p:pic>
        <p:nvPicPr>
          <p:cNvPr id="6" name="Picture 5">
            <a:extLst>
              <a:ext uri="{FF2B5EF4-FFF2-40B4-BE49-F238E27FC236}">
                <a16:creationId xmlns:a16="http://schemas.microsoft.com/office/drawing/2014/main" id="{384162BD-8664-704A-A28A-EDB1DF6AD1C1}"/>
              </a:ext>
            </a:extLst>
          </p:cNvPr>
          <p:cNvPicPr>
            <a:picLocks noChangeAspect="1"/>
          </p:cNvPicPr>
          <p:nvPr/>
        </p:nvPicPr>
        <p:blipFill rotWithShape="1">
          <a:blip r:embed="rId3">
            <a:extLst>
              <a:ext uri="{28A0092B-C50C-407E-A947-70E740481C1C}">
                <a14:useLocalDpi xmlns:a14="http://schemas.microsoft.com/office/drawing/2010/main" val="0"/>
              </a:ext>
            </a:extLst>
          </a:blip>
          <a:srcRect l="11907" r="8722" b="7064"/>
          <a:stretch/>
        </p:blipFill>
        <p:spPr bwMode="auto">
          <a:xfrm>
            <a:off x="2144292" y="964988"/>
            <a:ext cx="2416762" cy="2900681"/>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a:extLst>
              <a:ext uri="{28A0092B-C50C-407E-A947-70E740481C1C}">
                <a14:useLocalDpi xmlns:a14="http://schemas.microsoft.com/office/drawing/2010/main" val="0"/>
              </a:ext>
            </a:extLst>
          </a:blip>
          <a:srcRect t="10610" b="8669"/>
          <a:stretch/>
        </p:blipFill>
        <p:spPr bwMode="auto">
          <a:xfrm>
            <a:off x="0" y="964988"/>
            <a:ext cx="1955800" cy="291338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00287F0B-825A-2249-A9D8-5A9E622A8EB0}"/>
              </a:ext>
            </a:extLst>
          </p:cNvPr>
          <p:cNvPicPr/>
          <p:nvPr/>
        </p:nvPicPr>
        <p:blipFill rotWithShape="1">
          <a:blip r:embed="rId5">
            <a:extLst>
              <a:ext uri="{28A0092B-C50C-407E-A947-70E740481C1C}">
                <a14:useLocalDpi xmlns:a14="http://schemas.microsoft.com/office/drawing/2010/main" val="0"/>
              </a:ext>
            </a:extLst>
          </a:blip>
          <a:srcRect l="31110" t="2342" r="31167" b="59255"/>
          <a:stretch/>
        </p:blipFill>
        <p:spPr bwMode="auto">
          <a:xfrm>
            <a:off x="7300983" y="964987"/>
            <a:ext cx="2605018" cy="29006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9008253"/>
      </p:ext>
    </p:extLst>
  </p:cSld>
  <p:clrMapOvr>
    <a:masterClrMapping/>
  </p:clrMapOvr>
  <mc:AlternateContent xmlns:mc="http://schemas.openxmlformats.org/markup-compatibility/2006" xmlns:p14="http://schemas.microsoft.com/office/powerpoint/2010/main">
    <mc:Choice Requires="p14">
      <p:transition spd="slow" p14:dur="2000" advTm="13569"/>
    </mc:Choice>
    <mc:Fallback xmlns="">
      <p:transition spd="slow" advTm="1356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AC733-EE39-C34F-9C02-BB5069CDC6C0}"/>
              </a:ext>
            </a:extLst>
          </p:cNvPr>
          <p:cNvPicPr>
            <a:picLocks noChangeAspect="1"/>
          </p:cNvPicPr>
          <p:nvPr/>
        </p:nvPicPr>
        <p:blipFill rotWithShape="1">
          <a:blip r:embed="rId2"/>
          <a:srcRect l="3598" t="6049" r="24783" b="2804"/>
          <a:stretch/>
        </p:blipFill>
        <p:spPr>
          <a:xfrm rot="5400000">
            <a:off x="-155544" y="155541"/>
            <a:ext cx="6836575" cy="6525492"/>
          </a:xfrm>
          <a:prstGeom prst="rect">
            <a:avLst/>
          </a:prstGeom>
        </p:spPr>
      </p:pic>
      <p:sp>
        <p:nvSpPr>
          <p:cNvPr id="5" name="TextBox 4">
            <a:extLst>
              <a:ext uri="{FF2B5EF4-FFF2-40B4-BE49-F238E27FC236}">
                <a16:creationId xmlns:a16="http://schemas.microsoft.com/office/drawing/2014/main" id="{458E7433-892D-0748-B4EC-0E230CF5E0C7}"/>
              </a:ext>
            </a:extLst>
          </p:cNvPr>
          <p:cNvSpPr txBox="1"/>
          <p:nvPr/>
        </p:nvSpPr>
        <p:spPr>
          <a:xfrm>
            <a:off x="4211782" y="461665"/>
            <a:ext cx="164869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peaceful</a:t>
            </a:r>
            <a:endParaRPr lang="en-US" sz="3600" dirty="0" smtClean="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8E7433-892D-0748-B4EC-0E230CF5E0C7}"/>
              </a:ext>
            </a:extLst>
          </p:cNvPr>
          <p:cNvSpPr txBox="1"/>
          <p:nvPr/>
        </p:nvSpPr>
        <p:spPr>
          <a:xfrm>
            <a:off x="4696692" y="1154163"/>
            <a:ext cx="1482436"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freezing</a:t>
            </a:r>
            <a:endParaRPr lang="en-US" sz="3600" dirty="0" smtClean="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58E7433-892D-0748-B4EC-0E230CF5E0C7}"/>
              </a:ext>
            </a:extLst>
          </p:cNvPr>
          <p:cNvSpPr txBox="1"/>
          <p:nvPr/>
        </p:nvSpPr>
        <p:spPr>
          <a:xfrm>
            <a:off x="4378037" y="1707542"/>
            <a:ext cx="180109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suspicious</a:t>
            </a:r>
            <a:endParaRPr lang="en-US" sz="3600" dirty="0" smtClean="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58E7433-892D-0748-B4EC-0E230CF5E0C7}"/>
              </a:ext>
            </a:extLst>
          </p:cNvPr>
          <p:cNvSpPr txBox="1"/>
          <p:nvPr/>
        </p:nvSpPr>
        <p:spPr>
          <a:xfrm>
            <a:off x="3110343" y="2308327"/>
            <a:ext cx="306878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owering mountains</a:t>
            </a:r>
            <a:endParaRPr lang="en-US" sz="3600" dirty="0" smtClean="0">
              <a:latin typeface="Arial" panose="020B0604020202020204" pitchFamily="34" charset="0"/>
              <a:cs typeface="Arial" panose="020B0604020202020204" pitchFamily="34" charset="0"/>
            </a:endParaRPr>
          </a:p>
        </p:txBody>
      </p:sp>
      <p:sp>
        <p:nvSpPr>
          <p:cNvPr id="9" name="Rectangle 8"/>
          <p:cNvSpPr/>
          <p:nvPr/>
        </p:nvSpPr>
        <p:spPr>
          <a:xfrm>
            <a:off x="0" y="0"/>
            <a:ext cx="6525490" cy="27699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58E7433-892D-0748-B4EC-0E230CF5E0C7}"/>
              </a:ext>
            </a:extLst>
          </p:cNvPr>
          <p:cNvSpPr txBox="1"/>
          <p:nvPr/>
        </p:nvSpPr>
        <p:spPr>
          <a:xfrm>
            <a:off x="7065818" y="935889"/>
            <a:ext cx="2840182" cy="1200329"/>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My story beginning</a:t>
            </a:r>
            <a:endParaRPr lang="en-US" sz="4800" dirty="0" smtClean="0">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6664036" y="1154163"/>
            <a:ext cx="396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2771774" y="745777"/>
            <a:ext cx="1489643" cy="1431098"/>
          </a:xfrm>
          <a:prstGeom prst="rect">
            <a:avLst/>
          </a:prstGeom>
        </p:spPr>
      </p:pic>
    </p:spTree>
    <p:extLst>
      <p:ext uri="{BB962C8B-B14F-4D97-AF65-F5344CB8AC3E}">
        <p14:creationId xmlns:p14="http://schemas.microsoft.com/office/powerpoint/2010/main" val="14068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AC733-EE39-C34F-9C02-BB5069CDC6C0}"/>
              </a:ext>
            </a:extLst>
          </p:cNvPr>
          <p:cNvPicPr>
            <a:picLocks noChangeAspect="1"/>
          </p:cNvPicPr>
          <p:nvPr/>
        </p:nvPicPr>
        <p:blipFill rotWithShape="1">
          <a:blip r:embed="rId2"/>
          <a:srcRect l="3598" t="6049" r="67229" b="2804"/>
          <a:stretch/>
        </p:blipFill>
        <p:spPr>
          <a:xfrm rot="5400000">
            <a:off x="1870361" y="2150886"/>
            <a:ext cx="2784767" cy="6525492"/>
          </a:xfrm>
          <a:prstGeom prst="rect">
            <a:avLst/>
          </a:prstGeom>
        </p:spPr>
      </p:pic>
      <p:sp>
        <p:nvSpPr>
          <p:cNvPr id="9" name="Rectangle 8"/>
          <p:cNvSpPr/>
          <p:nvPr/>
        </p:nvSpPr>
        <p:spPr>
          <a:xfrm>
            <a:off x="1" y="4021248"/>
            <a:ext cx="6525490" cy="27699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58E7433-892D-0748-B4EC-0E230CF5E0C7}"/>
              </a:ext>
            </a:extLst>
          </p:cNvPr>
          <p:cNvSpPr txBox="1"/>
          <p:nvPr/>
        </p:nvSpPr>
        <p:spPr>
          <a:xfrm>
            <a:off x="0" y="0"/>
            <a:ext cx="9906000" cy="3108543"/>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Once upon a </a:t>
            </a:r>
            <a:r>
              <a:rPr lang="en-US" sz="2800" dirty="0" smtClean="0">
                <a:latin typeface="Arial" panose="020B0604020202020204" pitchFamily="34" charset="0"/>
                <a:cs typeface="Arial" panose="020B0604020202020204" pitchFamily="34" charset="0"/>
              </a:rPr>
              <a:t>time </a:t>
            </a:r>
            <a:r>
              <a:rPr lang="en-US" sz="2800" dirty="0" smtClean="0">
                <a:latin typeface="Arial" panose="020B0604020202020204" pitchFamily="34" charset="0"/>
                <a:cs typeface="Arial" panose="020B0604020202020204" pitchFamily="34" charset="0"/>
              </a:rPr>
              <a:t>there </a:t>
            </a:r>
            <a:r>
              <a:rPr lang="en-US" sz="2800" dirty="0">
                <a:latin typeface="Arial" panose="020B0604020202020204" pitchFamily="34" charset="0"/>
                <a:cs typeface="Arial" panose="020B0604020202020204" pitchFamily="34" charset="0"/>
              </a:rPr>
              <a:t>lived two poor, starving children called Hansel and Gretel. </a:t>
            </a:r>
            <a:r>
              <a:rPr lang="en-US" sz="2800" dirty="0" smtClean="0">
                <a:latin typeface="Arial" panose="020B0604020202020204" pitchFamily="34" charset="0"/>
                <a:cs typeface="Arial" panose="020B0604020202020204" pitchFamily="34" charset="0"/>
              </a:rPr>
              <a:t>Their </a:t>
            </a:r>
            <a:r>
              <a:rPr lang="en-US" sz="2800" dirty="0" smtClean="0">
                <a:latin typeface="Arial" panose="020B0604020202020204" pitchFamily="34" charset="0"/>
                <a:cs typeface="Arial" panose="020B0604020202020204" pitchFamily="34" charset="0"/>
              </a:rPr>
              <a:t>evil stepmother decided to leave the children on the freezing mountain because she didn’t want to feed them any more. The children were lonely but the mountain felt quite peaceful. Hansel left a trail of pebbles and the children got home safely. The stepmother was </a:t>
            </a:r>
            <a:r>
              <a:rPr lang="en-US" sz="2800" smtClean="0">
                <a:latin typeface="Arial" panose="020B0604020202020204" pitchFamily="34" charset="0"/>
                <a:cs typeface="Arial" panose="020B0604020202020204" pitchFamily="34" charset="0"/>
              </a:rPr>
              <a:t>not </a:t>
            </a:r>
            <a:r>
              <a:rPr lang="en-US" sz="2800" smtClean="0">
                <a:latin typeface="Arial" panose="020B0604020202020204" pitchFamily="34" charset="0"/>
                <a:cs typeface="Arial" panose="020B0604020202020204" pitchFamily="34" charset="0"/>
              </a:rPr>
              <a:t>pleased to see them.</a:t>
            </a: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58E7433-892D-0748-B4EC-0E230CF5E0C7}"/>
              </a:ext>
            </a:extLst>
          </p:cNvPr>
          <p:cNvSpPr txBox="1"/>
          <p:nvPr/>
        </p:nvSpPr>
        <p:spPr>
          <a:xfrm>
            <a:off x="4211782" y="4508108"/>
            <a:ext cx="164869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peaceful</a:t>
            </a:r>
            <a:endParaRPr lang="en-US" sz="3600" dirty="0" smtClean="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58E7433-892D-0748-B4EC-0E230CF5E0C7}"/>
              </a:ext>
            </a:extLst>
          </p:cNvPr>
          <p:cNvSpPr txBox="1"/>
          <p:nvPr/>
        </p:nvSpPr>
        <p:spPr>
          <a:xfrm>
            <a:off x="4696692" y="5200606"/>
            <a:ext cx="1482436"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freezing</a:t>
            </a:r>
            <a:endParaRPr lang="en-US" sz="3600" dirty="0" smtClean="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58E7433-892D-0748-B4EC-0E230CF5E0C7}"/>
              </a:ext>
            </a:extLst>
          </p:cNvPr>
          <p:cNvSpPr txBox="1"/>
          <p:nvPr/>
        </p:nvSpPr>
        <p:spPr>
          <a:xfrm>
            <a:off x="4378037" y="5753985"/>
            <a:ext cx="180109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suspicious</a:t>
            </a:r>
            <a:endParaRPr lang="en-US" sz="3600" dirty="0" smtClean="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58E7433-892D-0748-B4EC-0E230CF5E0C7}"/>
              </a:ext>
            </a:extLst>
          </p:cNvPr>
          <p:cNvSpPr txBox="1"/>
          <p:nvPr/>
        </p:nvSpPr>
        <p:spPr>
          <a:xfrm>
            <a:off x="3110343" y="6354770"/>
            <a:ext cx="306878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owering mountains</a:t>
            </a:r>
            <a:endParaRPr lang="en-US" sz="3600" dirty="0" smtClean="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2771774" y="4792220"/>
            <a:ext cx="1489643" cy="1431098"/>
          </a:xfrm>
          <a:prstGeom prst="rect">
            <a:avLst/>
          </a:prstGeom>
        </p:spPr>
      </p:pic>
    </p:spTree>
    <p:extLst>
      <p:ext uri="{BB962C8B-B14F-4D97-AF65-F5344CB8AC3E}">
        <p14:creationId xmlns:p14="http://schemas.microsoft.com/office/powerpoint/2010/main" val="397540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8E7433-892D-0748-B4EC-0E230CF5E0C7}"/>
              </a:ext>
            </a:extLst>
          </p:cNvPr>
          <p:cNvSpPr txBox="1"/>
          <p:nvPr/>
        </p:nvSpPr>
        <p:spPr>
          <a:xfrm>
            <a:off x="0" y="0"/>
            <a:ext cx="9906000" cy="4524315"/>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Can you write a story beginning using your story map and setting vocabulary?</a:t>
            </a:r>
          </a:p>
          <a:p>
            <a:endParaRPr lang="en-US"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Remember:</a:t>
            </a:r>
          </a:p>
          <a:p>
            <a:pPr marL="571500" indent="-5715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Capital letters</a:t>
            </a:r>
          </a:p>
          <a:p>
            <a:pPr marL="571500" indent="-5715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Full stops</a:t>
            </a:r>
          </a:p>
          <a:p>
            <a:pPr marL="571500" indent="-5715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Conjunctions to extend your sentences</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(and, or, but, because, when, if, that)</a:t>
            </a:r>
          </a:p>
        </p:txBody>
      </p:sp>
    </p:spTree>
    <p:extLst>
      <p:ext uri="{BB962C8B-B14F-4D97-AF65-F5344CB8AC3E}">
        <p14:creationId xmlns:p14="http://schemas.microsoft.com/office/powerpoint/2010/main" val="256605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4056</TotalTime>
  <Words>180</Words>
  <Application>Microsoft Office PowerPoint</Application>
  <PresentationFormat>A4 Paper (210x297 mm)</PresentationFormat>
  <Paragraphs>27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Thom (UG)</dc:creator>
  <cp:lastModifiedBy>Thom, Shona</cp:lastModifiedBy>
  <cp:revision>84</cp:revision>
  <cp:lastPrinted>2019-10-02T15:50:32Z</cp:lastPrinted>
  <dcterms:created xsi:type="dcterms:W3CDTF">2018-03-10T18:23:35Z</dcterms:created>
  <dcterms:modified xsi:type="dcterms:W3CDTF">2021-02-02T11:24:05Z</dcterms:modified>
</cp:coreProperties>
</file>